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2" r:id="rId5"/>
    <p:sldId id="261" r:id="rId6"/>
    <p:sldId id="263" r:id="rId7"/>
    <p:sldId id="264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5388D7A4-D92A-431F-B4D4-377B134665A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C875DD0-F2A0-4A40-AC11-480A9D6E06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§. Сумма </a:t>
            </a:r>
            <a:r>
              <a:rPr lang="ru-RU" dirty="0" smtClean="0"/>
              <a:t>углов треугольника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Работа по геометрии</a:t>
            </a:r>
          </a:p>
          <a:p>
            <a:r>
              <a:rPr lang="ru-RU" dirty="0" smtClean="0"/>
              <a:t>Ученицы 7 класса «а»</a:t>
            </a:r>
          </a:p>
          <a:p>
            <a:r>
              <a:rPr lang="ru-RU" dirty="0" smtClean="0"/>
              <a:t>Ивановой Ирины</a:t>
            </a:r>
          </a:p>
          <a:p>
            <a:r>
              <a:rPr lang="ru-RU" dirty="0" smtClean="0"/>
              <a:t>Учитель </a:t>
            </a:r>
            <a:r>
              <a:rPr lang="ru-RU" dirty="0" err="1" smtClean="0"/>
              <a:t>Цыбикова</a:t>
            </a:r>
            <a:r>
              <a:rPr lang="ru-RU" dirty="0" smtClean="0"/>
              <a:t> Т.Р.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0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041440" cy="1442674"/>
          </a:xfrm>
        </p:spPr>
        <p:txBody>
          <a:bodyPr/>
          <a:lstStyle/>
          <a:p>
            <a:r>
              <a:rPr lang="ru-RU" dirty="0" smtClean="0"/>
              <a:t>Верно!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483026" y="5355076"/>
            <a:ext cx="8206907" cy="1213342"/>
            <a:chOff x="539552" y="5388976"/>
            <a:chExt cx="8206907" cy="1213342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539552" y="5388976"/>
              <a:ext cx="1368152" cy="1180376"/>
              <a:chOff x="539552" y="5422876"/>
              <a:chExt cx="1368152" cy="1180376"/>
            </a:xfrm>
          </p:grpSpPr>
          <p:sp>
            <p:nvSpPr>
              <p:cNvPr id="33" name="Равнобедренный треугольник 32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2" action="ppaction://hlinksldjump"/>
                  </a:rPr>
                  <a:t>К №1</a:t>
                </a:r>
                <a:endParaRPr lang="ru-RU" dirty="0"/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2174570" y="5419140"/>
              <a:ext cx="1368152" cy="1180376"/>
              <a:chOff x="539552" y="5422876"/>
              <a:chExt cx="1368152" cy="1180376"/>
            </a:xfrm>
          </p:grpSpPr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3" action="ppaction://hlinksldjump"/>
                  </a:rPr>
                  <a:t>К №2</a:t>
                </a:r>
                <a:endParaRPr lang="ru-RU" dirty="0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3945783" y="5421942"/>
              <a:ext cx="1368152" cy="1180376"/>
              <a:chOff x="539552" y="5422876"/>
              <a:chExt cx="1368152" cy="1180376"/>
            </a:xfrm>
          </p:grpSpPr>
          <p:sp>
            <p:nvSpPr>
              <p:cNvPr id="29" name="Равнобедренный треугольник 28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4" action="ppaction://hlinksldjump"/>
                  </a:rPr>
                  <a:t>К №3</a:t>
                </a:r>
                <a:endParaRPr lang="ru-RU" dirty="0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5580112" y="5420074"/>
              <a:ext cx="1368152" cy="1180376"/>
              <a:chOff x="539552" y="5422876"/>
              <a:chExt cx="1368152" cy="1180376"/>
            </a:xfrm>
          </p:grpSpPr>
          <p:sp>
            <p:nvSpPr>
              <p:cNvPr id="27" name="Равнобедренный треугольник 26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5" action="ppaction://hlinksldjump"/>
                  </a:rPr>
                  <a:t>К №4</a:t>
                </a:r>
                <a:endParaRPr lang="ru-RU" dirty="0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7378307" y="5421008"/>
              <a:ext cx="1368152" cy="1180376"/>
              <a:chOff x="539552" y="5422876"/>
              <a:chExt cx="1368152" cy="1180376"/>
            </a:xfrm>
          </p:grpSpPr>
          <p:sp>
            <p:nvSpPr>
              <p:cNvPr id="25" name="Равнобедренный треугольник 24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6" action="ppaction://hlinksldjump"/>
                  </a:rPr>
                  <a:t>К №5</a:t>
                </a:r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274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51280" y="188641"/>
            <a:ext cx="804144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Теорема о сумме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106688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Теорема: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Сумма углов треугольника равна 180</a:t>
            </a:r>
            <a:r>
              <a:rPr lang="ru-RU" u="none" strike="noStrike" dirty="0" smtClean="0">
                <a:effectLst/>
              </a:rPr>
              <a:t>°</a:t>
            </a:r>
            <a:r>
              <a:rPr lang="ru-RU" dirty="0" smtClean="0">
                <a:effectLst/>
              </a:rPr>
              <a:t>.</a:t>
            </a:r>
            <a:endParaRPr lang="ru-RU" dirty="0">
              <a:effectLst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3491880" y="1600200"/>
            <a:ext cx="5194920" cy="452596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18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оказательство:</a:t>
            </a:r>
            <a:endParaRPr lang="ru-RU" sz="18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Пусть</a:t>
            </a:r>
            <a:r>
              <a:rPr lang="ru-RU" sz="1800" dirty="0"/>
              <a:t> </a:t>
            </a:r>
            <a:r>
              <a:rPr lang="ru-RU" sz="1800" b="1" dirty="0"/>
              <a:t>ABC'</a:t>
            </a:r>
            <a:r>
              <a:rPr lang="ru-RU" sz="1800" b="1" i="1" dirty="0"/>
              <a:t> — произвольный треугольник. Проведём через вершину</a:t>
            </a:r>
            <a:r>
              <a:rPr lang="ru-RU" sz="1800" dirty="0"/>
              <a:t> </a:t>
            </a:r>
            <a:r>
              <a:rPr lang="ru-RU" sz="1800" i="1" dirty="0"/>
              <a:t>B </a:t>
            </a:r>
            <a:r>
              <a:rPr lang="ru-RU" sz="1800" b="1" i="1" dirty="0"/>
              <a:t>прямую, параллельную прямой</a:t>
            </a:r>
            <a:r>
              <a:rPr lang="ru-RU" sz="1800" i="1" dirty="0"/>
              <a:t> AC </a:t>
            </a:r>
            <a:r>
              <a:rPr lang="ru-RU" sz="1800" b="1" i="1" dirty="0"/>
              <a:t>(такая прямая называется прямой Евклида). Отметим на ней точку</a:t>
            </a:r>
            <a:r>
              <a:rPr lang="ru-RU" sz="1800" i="1" dirty="0"/>
              <a:t> D </a:t>
            </a:r>
            <a:r>
              <a:rPr lang="ru-RU" sz="1800" b="1" i="1" dirty="0"/>
              <a:t>так, чтобы точки</a:t>
            </a:r>
            <a:r>
              <a:rPr lang="ru-RU" sz="1800" i="1" dirty="0"/>
              <a:t> A </a:t>
            </a:r>
            <a:r>
              <a:rPr lang="ru-RU" sz="1800" b="1" i="1" dirty="0"/>
              <a:t>и</a:t>
            </a:r>
            <a:r>
              <a:rPr lang="ru-RU" sz="1800" i="1" dirty="0"/>
              <a:t> </a:t>
            </a:r>
            <a:r>
              <a:rPr lang="ru-RU" sz="1800" i="1" dirty="0" smtClean="0"/>
              <a:t>D </a:t>
            </a:r>
            <a:r>
              <a:rPr lang="ru-RU" sz="1800" b="1" i="1" dirty="0" smtClean="0"/>
              <a:t>лежали </a:t>
            </a:r>
            <a:r>
              <a:rPr lang="ru-RU" sz="1800" b="1" i="1" dirty="0"/>
              <a:t>по разные стороны от прямой</a:t>
            </a:r>
            <a:r>
              <a:rPr lang="ru-RU" sz="1800" dirty="0"/>
              <a:t> </a:t>
            </a:r>
            <a:r>
              <a:rPr lang="ru-RU" sz="1800" b="1" dirty="0"/>
              <a:t>BC</a:t>
            </a:r>
            <a:r>
              <a:rPr lang="ru-RU" sz="1800" dirty="0" smtClean="0"/>
              <a:t>. Углы</a:t>
            </a:r>
            <a:r>
              <a:rPr lang="ru-RU" sz="1800" dirty="0"/>
              <a:t> </a:t>
            </a:r>
            <a:r>
              <a:rPr lang="ru-RU" sz="1800" b="1" dirty="0"/>
              <a:t>DBC</a:t>
            </a:r>
            <a:r>
              <a:rPr lang="ru-RU" sz="1800" dirty="0"/>
              <a:t> и </a:t>
            </a:r>
            <a:r>
              <a:rPr lang="ru-RU" sz="1800" b="1" dirty="0"/>
              <a:t>ACB</a:t>
            </a:r>
            <a:r>
              <a:rPr lang="ru-RU" sz="1800" dirty="0"/>
              <a:t> равны как внутренние накрест лежащие, образованные секущей </a:t>
            </a:r>
            <a:r>
              <a:rPr lang="ru-RU" sz="1800" b="1" dirty="0"/>
              <a:t>BC</a:t>
            </a:r>
            <a:r>
              <a:rPr lang="ru-RU" sz="1800" dirty="0"/>
              <a:t> с параллельными прямыми </a:t>
            </a:r>
            <a:r>
              <a:rPr lang="ru-RU" sz="1800" b="1" dirty="0"/>
              <a:t>AC</a:t>
            </a:r>
            <a:r>
              <a:rPr lang="ru-RU" sz="1800" dirty="0"/>
              <a:t> и </a:t>
            </a:r>
            <a:r>
              <a:rPr lang="ru-RU" sz="1800" b="1" dirty="0"/>
              <a:t>BD</a:t>
            </a:r>
            <a:r>
              <a:rPr lang="ru-RU" sz="1800" dirty="0"/>
              <a:t>. Поэтому сумма углов треугольника при вершинах </a:t>
            </a:r>
            <a:r>
              <a:rPr lang="ru-RU" sz="1800" b="1" dirty="0" smtClean="0"/>
              <a:t>B </a:t>
            </a:r>
            <a:r>
              <a:rPr lang="ru-RU" sz="1800" dirty="0" smtClean="0"/>
              <a:t>и</a:t>
            </a:r>
            <a:r>
              <a:rPr lang="ru-RU" sz="1800" dirty="0"/>
              <a:t> </a:t>
            </a:r>
            <a:r>
              <a:rPr lang="ru-RU" sz="1800" b="1" dirty="0"/>
              <a:t>С</a:t>
            </a:r>
            <a:r>
              <a:rPr lang="ru-RU" sz="1800" dirty="0"/>
              <a:t> равна углу </a:t>
            </a:r>
            <a:r>
              <a:rPr lang="ru-RU" sz="1800" b="1" dirty="0" smtClean="0"/>
              <a:t>ABD</a:t>
            </a:r>
            <a:r>
              <a:rPr lang="ru-RU" sz="1800" dirty="0" smtClean="0"/>
              <a:t>. Сумма </a:t>
            </a:r>
            <a:r>
              <a:rPr lang="ru-RU" sz="1800" dirty="0"/>
              <a:t>всех трех углов треугольника равна сумме углов </a:t>
            </a:r>
            <a:r>
              <a:rPr lang="ru-RU" sz="1800" b="1" dirty="0"/>
              <a:t>ABD</a:t>
            </a:r>
            <a:r>
              <a:rPr lang="ru-RU" sz="1800" dirty="0"/>
              <a:t> и </a:t>
            </a:r>
            <a:r>
              <a:rPr lang="ru-RU" sz="1800" b="1" dirty="0"/>
              <a:t>BAC</a:t>
            </a:r>
            <a:r>
              <a:rPr lang="ru-RU" sz="1800" dirty="0"/>
              <a:t>. Так как эти углы внутренние односторонние для параллельных </a:t>
            </a:r>
            <a:r>
              <a:rPr lang="ru-RU" sz="1800" b="1" dirty="0"/>
              <a:t>AC</a:t>
            </a:r>
            <a:r>
              <a:rPr lang="ru-RU" sz="1800" dirty="0"/>
              <a:t> и </a:t>
            </a:r>
            <a:r>
              <a:rPr lang="ru-RU" sz="1800" b="1" dirty="0"/>
              <a:t>BD</a:t>
            </a:r>
            <a:r>
              <a:rPr lang="ru-RU" sz="1800" dirty="0"/>
              <a:t> при секущей </a:t>
            </a:r>
            <a:r>
              <a:rPr lang="ru-RU" sz="1800" b="1" dirty="0"/>
              <a:t>AB</a:t>
            </a:r>
            <a:r>
              <a:rPr lang="ru-RU" sz="1800" dirty="0"/>
              <a:t>, то их сумма равна 180°. </a:t>
            </a:r>
            <a:r>
              <a:rPr lang="ru-RU" sz="1800" i="1" dirty="0"/>
              <a:t>Теорема доказана</a:t>
            </a:r>
            <a:r>
              <a:rPr lang="ru-RU" sz="1600" i="1" dirty="0"/>
              <a:t>.</a:t>
            </a:r>
            <a:endParaRPr lang="ru-RU" sz="1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3706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и задачи по теме</a:t>
            </a:r>
          </a:p>
        </p:txBody>
      </p:sp>
      <p:pic>
        <p:nvPicPr>
          <p:cNvPr id="11" name="Рисунок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65" b="12065"/>
          <a:stretch>
            <a:fillRect/>
          </a:stretch>
        </p:blipFill>
        <p:spPr/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7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задачи по 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1.</a:t>
            </a:r>
            <a:r>
              <a:rPr lang="ru-RU" b="1" dirty="0" smtClean="0"/>
              <a:t>В </a:t>
            </a:r>
            <a:r>
              <a:rPr lang="ru-RU" b="1" dirty="0"/>
              <a:t>треугольнике АВС угол В – тупой, при этом два другие угла могут быть..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2" action="ppaction://hlinksldjump"/>
              </a:rPr>
              <a:t>Только </a:t>
            </a:r>
            <a:r>
              <a:rPr lang="ru-RU" b="1" dirty="0">
                <a:hlinkClick r:id="rId2" action="ppaction://hlinksldjump"/>
              </a:rPr>
              <a:t>острыми;</a:t>
            </a:r>
            <a:endParaRPr lang="ru-RU" dirty="0"/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3" action="ppaction://hlinksldjump"/>
              </a:rPr>
              <a:t>Острыми </a:t>
            </a:r>
            <a:r>
              <a:rPr lang="ru-RU" b="1" dirty="0" smtClean="0">
                <a:hlinkClick r:id="rId3" action="ppaction://hlinksldjump"/>
              </a:rPr>
              <a:t>или </a:t>
            </a:r>
            <a:r>
              <a:rPr lang="ru-RU" b="1" dirty="0">
                <a:hlinkClick r:id="rId3" action="ppaction://hlinksldjump"/>
              </a:rPr>
              <a:t>прямыми;</a:t>
            </a:r>
            <a:endParaRPr lang="ru-RU" dirty="0"/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3" action="ppaction://hlinksldjump"/>
              </a:rPr>
              <a:t>Острым </a:t>
            </a:r>
            <a:r>
              <a:rPr lang="ru-RU" b="1" dirty="0">
                <a:hlinkClick r:id="rId3" action="ppaction://hlinksldjump"/>
              </a:rPr>
              <a:t>и </a:t>
            </a:r>
            <a:r>
              <a:rPr lang="ru-RU" b="1" dirty="0" smtClean="0">
                <a:hlinkClick r:id="rId3" action="ppaction://hlinksldjump"/>
              </a:rPr>
              <a:t>тупым.</a:t>
            </a:r>
            <a:endParaRPr lang="ru-RU" dirty="0"/>
          </a:p>
          <a:p>
            <a:pPr marL="457200" indent="-457200">
              <a:buFont typeface="+mj-lt"/>
              <a:buAutoNum type="alphaL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4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3657600" cy="3950208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2. </a:t>
            </a:r>
            <a:r>
              <a:rPr lang="ru-RU" b="1" dirty="0"/>
              <a:t>В треугольнике АВС угол А равен </a:t>
            </a:r>
            <a:r>
              <a:rPr lang="ru-RU" b="1" dirty="0" smtClean="0"/>
              <a:t>90°, </a:t>
            </a:r>
            <a:r>
              <a:rPr lang="ru-RU" b="1" dirty="0"/>
              <a:t>при этом два другие угла…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2" action="ppaction://hlinksldjump"/>
              </a:rPr>
              <a:t>Один </a:t>
            </a:r>
            <a:r>
              <a:rPr lang="ru-RU" b="1" dirty="0">
                <a:hlinkClick r:id="rId2" action="ppaction://hlinksldjump"/>
              </a:rPr>
              <a:t>острый, другой может быть прямым или тупым;</a:t>
            </a:r>
            <a:endParaRPr lang="ru-RU" dirty="0"/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3" action="ppaction://hlinksldjump"/>
              </a:rPr>
              <a:t>Оба </a:t>
            </a:r>
            <a:r>
              <a:rPr lang="ru-RU" b="1" dirty="0">
                <a:hlinkClick r:id="rId3" action="ppaction://hlinksldjump"/>
              </a:rPr>
              <a:t>острые;</a:t>
            </a:r>
            <a:endParaRPr lang="ru-RU" dirty="0"/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2" action="ppaction://hlinksldjump"/>
              </a:rPr>
              <a:t>Могут </a:t>
            </a:r>
            <a:r>
              <a:rPr lang="ru-RU" b="1" dirty="0">
                <a:hlinkClick r:id="rId2" action="ppaction://hlinksldjump"/>
              </a:rPr>
              <a:t>быть как острыми, так и прямыми или тупыми.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66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ru-RU" b="1" dirty="0">
                <a:solidFill>
                  <a:schemeClr val="accent1"/>
                </a:solidFill>
              </a:rPr>
              <a:t>3.</a:t>
            </a:r>
            <a:r>
              <a:rPr lang="ru-RU" b="1" dirty="0"/>
              <a:t>В тупоугольном треугольнике могут быть: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2" action="ppaction://hlinksldjump"/>
              </a:rPr>
              <a:t>прямой </a:t>
            </a:r>
            <a:r>
              <a:rPr lang="ru-RU" b="1" dirty="0">
                <a:hlinkClick r:id="rId2" action="ppaction://hlinksldjump"/>
              </a:rPr>
              <a:t>и острый углы;</a:t>
            </a:r>
            <a:endParaRPr lang="ru-RU" dirty="0">
              <a:hlinkClick r:id="rId2" action="ppaction://hlinksldjump"/>
            </a:endParaRPr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2" action="ppaction://hlinksldjump"/>
              </a:rPr>
              <a:t>Тупой </a:t>
            </a:r>
            <a:r>
              <a:rPr lang="ru-RU" b="1" dirty="0">
                <a:hlinkClick r:id="rId2" action="ppaction://hlinksldjump"/>
              </a:rPr>
              <a:t>и прямой углы;</a:t>
            </a:r>
            <a:endParaRPr lang="ru-RU" dirty="0"/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3" action="ppaction://hlinksldjump"/>
              </a:rPr>
              <a:t>Тупой </a:t>
            </a:r>
            <a:r>
              <a:rPr lang="ru-RU" b="1" dirty="0">
                <a:hlinkClick r:id="rId3" action="ppaction://hlinksldjump"/>
              </a:rPr>
              <a:t>и острый углы.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81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ru-RU" b="1" dirty="0">
                <a:solidFill>
                  <a:schemeClr val="accent1"/>
                </a:solidFill>
              </a:rPr>
              <a:t>4.</a:t>
            </a:r>
            <a:r>
              <a:rPr lang="ru-RU" b="1" dirty="0"/>
              <a:t>В остроугольном треугольнике могут быть: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2" action="ppaction://hlinksldjump"/>
              </a:rPr>
              <a:t>Все </a:t>
            </a:r>
            <a:r>
              <a:rPr lang="ru-RU" b="1" dirty="0">
                <a:hlinkClick r:id="rId2" action="ppaction://hlinksldjump"/>
              </a:rPr>
              <a:t>углы острые;</a:t>
            </a:r>
            <a:endParaRPr lang="ru-RU" dirty="0"/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3" action="ppaction://hlinksldjump"/>
              </a:rPr>
              <a:t>Один </a:t>
            </a:r>
            <a:r>
              <a:rPr lang="ru-RU" b="1" dirty="0">
                <a:hlinkClick r:id="rId3" action="ppaction://hlinksldjump"/>
              </a:rPr>
              <a:t>тупой угол;</a:t>
            </a:r>
            <a:endParaRPr lang="ru-RU" dirty="0">
              <a:hlinkClick r:id="rId3" action="ppaction://hlinksldjump"/>
            </a:endParaRPr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3" action="ppaction://hlinksldjump"/>
              </a:rPr>
              <a:t>Один </a:t>
            </a:r>
            <a:r>
              <a:rPr lang="ru-RU" b="1" dirty="0">
                <a:hlinkClick r:id="rId3" action="ppaction://hlinksldjump"/>
              </a:rPr>
              <a:t>прямой угол.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36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41440" cy="1442674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ru-RU" b="1" smtClean="0">
                <a:solidFill>
                  <a:schemeClr val="accent1"/>
                </a:solidFill>
              </a:rPr>
              <a:t>5.</a:t>
            </a:r>
            <a:r>
              <a:rPr lang="ru-RU" b="1" smtClean="0"/>
              <a:t>В </a:t>
            </a:r>
            <a:r>
              <a:rPr lang="ru-RU" b="1" dirty="0"/>
              <a:t>прямоугольном треугольнике могут быть: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2" action="ppaction://hlinksldjump"/>
              </a:rPr>
              <a:t>Прямой </a:t>
            </a:r>
            <a:r>
              <a:rPr lang="ru-RU" b="1" dirty="0">
                <a:hlinkClick r:id="rId2" action="ppaction://hlinksldjump"/>
              </a:rPr>
              <a:t>и тупой углы;</a:t>
            </a:r>
            <a:endParaRPr lang="ru-RU" dirty="0">
              <a:hlinkClick r:id="rId2" action="ppaction://hlinksldjump"/>
            </a:endParaRPr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2" action="ppaction://hlinksldjump"/>
              </a:rPr>
              <a:t>Два </a:t>
            </a:r>
            <a:r>
              <a:rPr lang="ru-RU" b="1" dirty="0">
                <a:hlinkClick r:id="rId2" action="ppaction://hlinksldjump"/>
              </a:rPr>
              <a:t>прямых угла;</a:t>
            </a:r>
            <a:endParaRPr lang="ru-RU" dirty="0"/>
          </a:p>
          <a:p>
            <a:pPr marL="457200" indent="-457200" fontAlgn="t">
              <a:buFont typeface="+mj-lt"/>
              <a:buAutoNum type="alphaLcParenR"/>
            </a:pPr>
            <a:r>
              <a:rPr lang="ru-RU" b="1" dirty="0" smtClean="0">
                <a:hlinkClick r:id="rId3" action="ppaction://hlinksldjump"/>
              </a:rPr>
              <a:t>Два </a:t>
            </a:r>
            <a:r>
              <a:rPr lang="ru-RU" b="1" dirty="0">
                <a:hlinkClick r:id="rId3" action="ppaction://hlinksldjump"/>
              </a:rPr>
              <a:t>острых угла</a:t>
            </a:r>
            <a:r>
              <a:rPr lang="ru-RU" b="1" dirty="0"/>
              <a:t>.</a:t>
            </a:r>
            <a:endParaRPr lang="ru-RU" dirty="0"/>
          </a:p>
          <a:p>
            <a:pPr marL="457200" indent="-457200">
              <a:buFont typeface="+mj-lt"/>
              <a:buAutoNum type="alphaL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041440" cy="1442674"/>
          </a:xfrm>
        </p:spPr>
        <p:txBody>
          <a:bodyPr/>
          <a:lstStyle/>
          <a:p>
            <a:r>
              <a:rPr lang="ru-RU" dirty="0" smtClean="0"/>
              <a:t>Неверно</a:t>
            </a:r>
            <a:r>
              <a:rPr lang="ru-RU" dirty="0" smtClean="0"/>
              <a:t>, попробуй ещё раз.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483026" y="5355076"/>
            <a:ext cx="8206907" cy="1213342"/>
            <a:chOff x="539552" y="5388976"/>
            <a:chExt cx="8206907" cy="1213342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539552" y="5388976"/>
              <a:ext cx="1368152" cy="1180376"/>
              <a:chOff x="539552" y="5422876"/>
              <a:chExt cx="1368152" cy="1180376"/>
            </a:xfrm>
          </p:grpSpPr>
          <p:sp>
            <p:nvSpPr>
              <p:cNvPr id="3" name="Равнобедренный треугольник 2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2" action="ppaction://hlinksldjump"/>
                  </a:rPr>
                  <a:t>К №1</a:t>
                </a:r>
                <a:endParaRPr lang="ru-RU" dirty="0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2174570" y="5419140"/>
              <a:ext cx="1368152" cy="1180376"/>
              <a:chOff x="539552" y="5422876"/>
              <a:chExt cx="1368152" cy="1180376"/>
            </a:xfrm>
          </p:grpSpPr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3" action="ppaction://hlinksldjump"/>
                  </a:rPr>
                  <a:t>К №2</a:t>
                </a:r>
                <a:endParaRPr lang="ru-RU" dirty="0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3945783" y="5421942"/>
              <a:ext cx="1368152" cy="1180376"/>
              <a:chOff x="539552" y="5422876"/>
              <a:chExt cx="1368152" cy="1180376"/>
            </a:xfrm>
          </p:grpSpPr>
          <p:sp>
            <p:nvSpPr>
              <p:cNvPr id="14" name="Равнобедренный треугольник 13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4" action="ppaction://hlinksldjump"/>
                  </a:rPr>
                  <a:t>К №3</a:t>
                </a:r>
                <a:endParaRPr lang="ru-RU" dirty="0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5580112" y="5420074"/>
              <a:ext cx="1368152" cy="1180376"/>
              <a:chOff x="539552" y="5422876"/>
              <a:chExt cx="1368152" cy="1180376"/>
            </a:xfrm>
          </p:grpSpPr>
          <p:sp>
            <p:nvSpPr>
              <p:cNvPr id="17" name="Равнобедренный треугольник 16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5" action="ppaction://hlinksldjump"/>
                  </a:rPr>
                  <a:t>К №4</a:t>
                </a:r>
                <a:endParaRPr lang="ru-RU" dirty="0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7378307" y="5421008"/>
              <a:ext cx="1368152" cy="1180376"/>
              <a:chOff x="539552" y="5422876"/>
              <a:chExt cx="1368152" cy="1180376"/>
            </a:xfrm>
          </p:grpSpPr>
          <p:sp>
            <p:nvSpPr>
              <p:cNvPr id="20" name="Равнобедренный треугольник 19"/>
              <p:cNvSpPr/>
              <p:nvPr/>
            </p:nvSpPr>
            <p:spPr>
              <a:xfrm>
                <a:off x="539552" y="5422876"/>
                <a:ext cx="1368152" cy="1179442"/>
              </a:xfrm>
              <a:prstGeom prst="triangl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18082703">
                <a:off x="791579" y="598653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hlinkClick r:id="rId6" action="ppaction://hlinksldjump"/>
                  </a:rPr>
                  <a:t>К №5</a:t>
                </a:r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6710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 для рисования</Template>
  <TotalTime>92</TotalTime>
  <Words>208</Words>
  <Application>Microsoft Office PowerPoint</Application>
  <PresentationFormat>Экран (4:3)</PresentationFormat>
  <Paragraphs>45</Paragraphs>
  <Slides>10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Sketchbook</vt:lpstr>
      <vt:lpstr>§. Сумма углов треугольника</vt:lpstr>
      <vt:lpstr>Теорема о сумме углов треугольника</vt:lpstr>
      <vt:lpstr>Вопросы и задачи по теме</vt:lpstr>
      <vt:lpstr>Вопросы и задачи по теме</vt:lpstr>
      <vt:lpstr>Презентация PowerPoint</vt:lpstr>
      <vt:lpstr>Презентация PowerPoint</vt:lpstr>
      <vt:lpstr>Презентация PowerPoint</vt:lpstr>
      <vt:lpstr>Презентация PowerPoint</vt:lpstr>
      <vt:lpstr>Неверно, попробуй ещё раз.</vt:lpstr>
      <vt:lpstr>Верно!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§1 сумма углов треугольника</dc:title>
  <dc:creator>жопа</dc:creator>
  <cp:lastModifiedBy>ученик</cp:lastModifiedBy>
  <cp:revision>10</cp:revision>
  <dcterms:created xsi:type="dcterms:W3CDTF">2014-03-17T05:59:36Z</dcterms:created>
  <dcterms:modified xsi:type="dcterms:W3CDTF">2014-02-28T12:32:55Z</dcterms:modified>
</cp:coreProperties>
</file>