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12"/>
  </p:notesMasterIdLst>
  <p:sldIdLst>
    <p:sldId id="256" r:id="rId2"/>
    <p:sldId id="257" r:id="rId3"/>
    <p:sldId id="262" r:id="rId4"/>
    <p:sldId id="258" r:id="rId5"/>
    <p:sldId id="259" r:id="rId6"/>
    <p:sldId id="260" r:id="rId7"/>
    <p:sldId id="261" r:id="rId8"/>
    <p:sldId id="265" r:id="rId9"/>
    <p:sldId id="263" r:id="rId10"/>
    <p:sldId id="264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53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3C2D07-03E5-40EC-A0FE-F15C4C8F02B7}" type="datetimeFigureOut">
              <a:rPr lang="ru-RU" smtClean="0"/>
              <a:t>28.02.2014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1AA5C4-7541-46BB-8F52-0C5BC07A32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55217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1AA5C4-7541-46BB-8F52-0C5BC07A320F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53998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DE2CA82-2737-47C2-A044-AA73AC7896F0}" type="datetimeFigureOut">
              <a:rPr lang="ru-RU" smtClean="0"/>
              <a:t>28.02.2014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C2B7CE8-1921-459F-B22F-2244C79C7269}" type="slidenum">
              <a:rPr lang="ru-RU" smtClean="0"/>
              <a:t>‹#›</a:t>
            </a:fld>
            <a:endParaRPr lang="ru-RU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2CA82-2737-47C2-A044-AA73AC7896F0}" type="datetimeFigureOut">
              <a:rPr lang="ru-RU" smtClean="0"/>
              <a:t>28.02.2014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B7CE8-1921-459F-B22F-2244C79C7269}" type="slidenum">
              <a:rPr lang="ru-RU" smtClean="0"/>
              <a:t>‹#›</a:t>
            </a:fld>
            <a:endParaRPr lang="ru-RU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2CA82-2737-47C2-A044-AA73AC7896F0}" type="datetimeFigureOut">
              <a:rPr lang="ru-RU" smtClean="0"/>
              <a:t>28.02.2014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B7CE8-1921-459F-B22F-2244C79C7269}" type="slidenum">
              <a:rPr lang="ru-RU" smtClean="0"/>
              <a:t>‹#›</a:t>
            </a:fld>
            <a:endParaRPr lang="ru-RU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2CA82-2737-47C2-A044-AA73AC7896F0}" type="datetimeFigureOut">
              <a:rPr lang="ru-RU" smtClean="0"/>
              <a:t>28.02.2014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B7CE8-1921-459F-B22F-2244C79C7269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2CA82-2737-47C2-A044-AA73AC7896F0}" type="datetimeFigureOut">
              <a:rPr lang="ru-RU" smtClean="0"/>
              <a:t>28.02.2014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B7CE8-1921-459F-B22F-2244C79C7269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2CA82-2737-47C2-A044-AA73AC7896F0}" type="datetimeFigureOut">
              <a:rPr lang="ru-RU" smtClean="0"/>
              <a:t>28.02.2014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B7CE8-1921-459F-B22F-2244C79C7269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2CA82-2737-47C2-A044-AA73AC7896F0}" type="datetimeFigureOut">
              <a:rPr lang="ru-RU" smtClean="0"/>
              <a:t>28.02.2014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B7CE8-1921-459F-B22F-2244C79C7269}" type="slidenum">
              <a:rPr lang="ru-RU" smtClean="0"/>
              <a:t>‹#›</a:t>
            </a:fld>
            <a:endParaRPr lang="ru-RU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2CA82-2737-47C2-A044-AA73AC7896F0}" type="datetimeFigureOut">
              <a:rPr lang="ru-RU" smtClean="0"/>
              <a:t>28.02.2014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B7CE8-1921-459F-B22F-2244C79C7269}" type="slidenum">
              <a:rPr lang="ru-RU" smtClean="0"/>
              <a:t>‹#›</a:t>
            </a:fld>
            <a:endParaRPr lang="ru-RU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2CA82-2737-47C2-A044-AA73AC7896F0}" type="datetimeFigureOut">
              <a:rPr lang="ru-RU" smtClean="0"/>
              <a:t>28.02.2014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B7CE8-1921-459F-B22F-2244C79C726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2CA82-2737-47C2-A044-AA73AC7896F0}" type="datetimeFigureOut">
              <a:rPr lang="ru-RU" smtClean="0"/>
              <a:t>28.02.2014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B7CE8-1921-459F-B22F-2244C79C726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2CA82-2737-47C2-A044-AA73AC7896F0}" type="datetimeFigureOut">
              <a:rPr lang="ru-RU" smtClean="0"/>
              <a:t>28.02.2014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B7CE8-1921-459F-B22F-2244C79C726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DE2CA82-2737-47C2-A044-AA73AC7896F0}" type="datetimeFigureOut">
              <a:rPr lang="ru-RU" smtClean="0"/>
              <a:t>28.02.2014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CC2B7CE8-1921-459F-B22F-2244C79C7269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7.xml"/><Relationship Id="rId5" Type="http://schemas.openxmlformats.org/officeDocument/2006/relationships/slide" Target="slide6.xml"/><Relationship Id="rId4" Type="http://schemas.openxmlformats.org/officeDocument/2006/relationships/slide" Target="slide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slide" Target="slide10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slide" Target="slide10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Relationship Id="rId6" Type="http://schemas.openxmlformats.org/officeDocument/2006/relationships/slide" Target="slide3.xml"/><Relationship Id="rId5" Type="http://schemas.openxmlformats.org/officeDocument/2006/relationships/slide" Target="slide4.xml"/><Relationship Id="rId4" Type="http://schemas.openxmlformats.org/officeDocument/2006/relationships/slide" Target="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404664"/>
            <a:ext cx="8676456" cy="2664296"/>
          </a:xfrm>
        </p:spPr>
        <p:txBody>
          <a:bodyPr>
            <a:normAutofit/>
          </a:bodyPr>
          <a:lstStyle/>
          <a:p>
            <a:r>
              <a:rPr lang="ru-RU" dirty="0" smtClean="0"/>
              <a:t>Математический</a:t>
            </a:r>
            <a:br>
              <a:rPr lang="ru-RU" dirty="0" smtClean="0"/>
            </a:br>
            <a:r>
              <a:rPr lang="ru-RU" dirty="0" smtClean="0"/>
              <a:t> диктант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75656" y="3789040"/>
            <a:ext cx="6400800" cy="1752600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Работа ученицы 7 класса «А» </a:t>
            </a:r>
          </a:p>
          <a:p>
            <a:r>
              <a:rPr lang="ru-RU" dirty="0" smtClean="0"/>
              <a:t>Петелина </a:t>
            </a:r>
          </a:p>
          <a:p>
            <a:r>
              <a:rPr lang="ru-RU" dirty="0" smtClean="0"/>
              <a:t>Екатерина </a:t>
            </a:r>
          </a:p>
          <a:p>
            <a:r>
              <a:rPr lang="ru-RU" dirty="0" smtClean="0"/>
              <a:t>Учитель Цыбикова Т.Р.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31403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5400" dirty="0" smtClean="0"/>
              <a:t> </a:t>
            </a:r>
            <a:r>
              <a:rPr lang="ru-RU" sz="5400" dirty="0" smtClean="0"/>
              <a:t>Неправильно, попробуй </a:t>
            </a:r>
            <a:r>
              <a:rPr lang="ru-RU" sz="5400" dirty="0" smtClean="0"/>
              <a:t>еще раз !</a:t>
            </a:r>
            <a:endParaRPr lang="ru-RU" sz="5400" dirty="0"/>
          </a:p>
        </p:txBody>
      </p:sp>
      <p:sp>
        <p:nvSpPr>
          <p:cNvPr id="6" name="Облако 5">
            <a:hlinkClick r:id="rId2" action="ppaction://hlinksldjump"/>
          </p:cNvPr>
          <p:cNvSpPr/>
          <p:nvPr/>
        </p:nvSpPr>
        <p:spPr>
          <a:xfrm>
            <a:off x="179512" y="5845114"/>
            <a:ext cx="1512168" cy="864096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Назад к №1 </a:t>
            </a:r>
            <a:endParaRPr lang="ru-RU" dirty="0"/>
          </a:p>
        </p:txBody>
      </p:sp>
      <p:sp>
        <p:nvSpPr>
          <p:cNvPr id="7" name="Облако 6">
            <a:hlinkClick r:id="rId3" action="ppaction://hlinksldjump"/>
          </p:cNvPr>
          <p:cNvSpPr/>
          <p:nvPr/>
        </p:nvSpPr>
        <p:spPr>
          <a:xfrm>
            <a:off x="2118871" y="5805264"/>
            <a:ext cx="1512168" cy="864096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Назад к №2</a:t>
            </a:r>
            <a:endParaRPr lang="ru-RU" dirty="0"/>
          </a:p>
        </p:txBody>
      </p:sp>
      <p:sp>
        <p:nvSpPr>
          <p:cNvPr id="8" name="Облако 7">
            <a:hlinkClick r:id="rId4" action="ppaction://hlinksldjump"/>
          </p:cNvPr>
          <p:cNvSpPr/>
          <p:nvPr/>
        </p:nvSpPr>
        <p:spPr>
          <a:xfrm>
            <a:off x="3779912" y="5830416"/>
            <a:ext cx="1512168" cy="864096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Назад к №3</a:t>
            </a:r>
            <a:endParaRPr lang="ru-RU" dirty="0"/>
          </a:p>
        </p:txBody>
      </p:sp>
      <p:sp>
        <p:nvSpPr>
          <p:cNvPr id="9" name="Облако 8">
            <a:hlinkClick r:id="rId5" action="ppaction://hlinksldjump"/>
          </p:cNvPr>
          <p:cNvSpPr/>
          <p:nvPr/>
        </p:nvSpPr>
        <p:spPr>
          <a:xfrm>
            <a:off x="5528363" y="5805264"/>
            <a:ext cx="1512168" cy="864096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Назад к №4</a:t>
            </a:r>
            <a:endParaRPr lang="ru-RU" dirty="0"/>
          </a:p>
        </p:txBody>
      </p:sp>
      <p:sp>
        <p:nvSpPr>
          <p:cNvPr id="10" name="Облако 9">
            <a:hlinkClick r:id="rId6" action="ppaction://hlinksldjump"/>
          </p:cNvPr>
          <p:cNvSpPr/>
          <p:nvPr/>
        </p:nvSpPr>
        <p:spPr>
          <a:xfrm>
            <a:off x="7236296" y="5805264"/>
            <a:ext cx="1512168" cy="864096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Назад к №5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52846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196752"/>
            <a:ext cx="8136904" cy="4608512"/>
          </a:xfrm>
        </p:spPr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eriod"/>
            </a:pPr>
            <a:endParaRPr lang="ru-RU" sz="2600" dirty="0" smtClean="0"/>
          </a:p>
          <a:p>
            <a:pPr marL="514350" indent="-514350">
              <a:buFont typeface="+mj-lt"/>
              <a:buAutoNum type="arabicPeriod"/>
            </a:pPr>
            <a:endParaRPr lang="ru-RU" sz="2600" dirty="0" smtClean="0"/>
          </a:p>
          <a:p>
            <a:pPr marL="514350" indent="-514350">
              <a:buFont typeface="+mj-lt"/>
              <a:buAutoNum type="arabicPeriod"/>
            </a:pPr>
            <a:r>
              <a:rPr lang="ru-RU" sz="2600" dirty="0" smtClean="0"/>
              <a:t>Существует ли треугольник с углами 103°,137°,40°?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600" dirty="0" smtClean="0"/>
              <a:t>Найдите третий угол треугольника ,если два его угла </a:t>
            </a:r>
            <a:r>
              <a:rPr lang="ru-RU" sz="2600" dirty="0" smtClean="0"/>
              <a:t>равны </a:t>
            </a:r>
            <a:r>
              <a:rPr lang="ru-RU" sz="2600" dirty="0"/>
              <a:t>27</a:t>
            </a:r>
            <a:r>
              <a:rPr lang="ru-RU" sz="2600" dirty="0" smtClean="0"/>
              <a:t>°, </a:t>
            </a:r>
            <a:r>
              <a:rPr lang="ru-RU" sz="2600" dirty="0" smtClean="0"/>
              <a:t>70</a:t>
            </a:r>
            <a:r>
              <a:rPr lang="ru-RU" sz="2600" dirty="0" smtClean="0"/>
              <a:t>°.</a:t>
            </a:r>
            <a:endParaRPr lang="ru-RU" sz="2600" dirty="0" smtClean="0"/>
          </a:p>
          <a:p>
            <a:pPr marL="514350" indent="-514350">
              <a:buFont typeface="+mj-lt"/>
              <a:buAutoNum type="arabicPeriod"/>
            </a:pPr>
            <a:r>
              <a:rPr lang="ru-RU" sz="2600" dirty="0" smtClean="0"/>
              <a:t>Существует ли </a:t>
            </a:r>
            <a:r>
              <a:rPr lang="ru-RU" sz="2600" dirty="0" smtClean="0"/>
              <a:t>треугольник, у </a:t>
            </a:r>
            <a:r>
              <a:rPr lang="ru-RU" sz="2600" dirty="0" smtClean="0"/>
              <a:t>которого два тупых </a:t>
            </a:r>
            <a:r>
              <a:rPr lang="ru-RU" sz="2600" dirty="0" smtClean="0"/>
              <a:t>угла?</a:t>
            </a:r>
            <a:endParaRPr lang="ru-RU" sz="2600" dirty="0" smtClean="0"/>
          </a:p>
          <a:p>
            <a:pPr marL="514350" indent="-514350">
              <a:buFont typeface="+mj-lt"/>
              <a:buAutoNum type="arabicPeriod"/>
            </a:pPr>
            <a:r>
              <a:rPr lang="ru-RU" sz="2600" dirty="0" smtClean="0"/>
              <a:t>Один из углов равнобедренного треугольника равен 140</a:t>
            </a:r>
            <a:r>
              <a:rPr lang="ru-RU" sz="2600" dirty="0" smtClean="0"/>
              <a:t>°. Найдите </a:t>
            </a:r>
            <a:r>
              <a:rPr lang="ru-RU" sz="2600" dirty="0" smtClean="0"/>
              <a:t>острые углы.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600" dirty="0" smtClean="0"/>
              <a:t>В треугольнике </a:t>
            </a:r>
            <a:r>
              <a:rPr lang="ru-RU" sz="2600" i="1" dirty="0" smtClean="0"/>
              <a:t>АВС</a:t>
            </a:r>
            <a:r>
              <a:rPr lang="ru-RU" sz="2600" dirty="0" smtClean="0"/>
              <a:t> угол </a:t>
            </a:r>
            <a:r>
              <a:rPr lang="ru-RU" sz="2600" i="1" dirty="0" smtClean="0"/>
              <a:t>А</a:t>
            </a:r>
            <a:r>
              <a:rPr lang="ru-RU" sz="2600" dirty="0" smtClean="0"/>
              <a:t>= 40°, угол</a:t>
            </a:r>
            <a:r>
              <a:rPr lang="ru-RU" sz="2600" i="1" dirty="0" smtClean="0"/>
              <a:t> В </a:t>
            </a:r>
            <a:r>
              <a:rPr lang="ru-RU" sz="2600" dirty="0" smtClean="0"/>
              <a:t>= 50°. Какой это </a:t>
            </a:r>
            <a:r>
              <a:rPr lang="ru-RU" sz="2600" dirty="0" smtClean="0"/>
              <a:t>треугольник: остроугольный</a:t>
            </a:r>
            <a:r>
              <a:rPr lang="ru-RU" sz="2600" dirty="0" smtClean="0"/>
              <a:t>,  </a:t>
            </a:r>
            <a:r>
              <a:rPr lang="ru-RU" sz="2600" dirty="0" smtClean="0"/>
              <a:t>прямоугольный, тупоугольный?</a:t>
            </a:r>
            <a:endParaRPr lang="ru-RU" sz="26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/>
              <a:t>Соотношение между сторонами и углами  треугольника 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8842013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endParaRPr lang="ru-RU" sz="2600" dirty="0" smtClean="0"/>
          </a:p>
          <a:p>
            <a:pPr marL="514350" indent="-514350">
              <a:buFont typeface="+mj-lt"/>
              <a:buAutoNum type="arabicPeriod"/>
            </a:pPr>
            <a:endParaRPr lang="ru-RU" sz="2600" dirty="0" smtClean="0"/>
          </a:p>
          <a:p>
            <a:pPr marL="514350" indent="-514350">
              <a:buFont typeface="+mj-lt"/>
              <a:buAutoNum type="arabicPeriod"/>
            </a:pPr>
            <a:r>
              <a:rPr lang="ru-RU" sz="2600" dirty="0" smtClean="0"/>
              <a:t>Существует ли треугольник с углами 103</a:t>
            </a:r>
            <a:r>
              <a:rPr lang="ru-RU" sz="2600" dirty="0" smtClean="0"/>
              <a:t>°, 137°, 40</a:t>
            </a:r>
            <a:r>
              <a:rPr lang="ru-RU" sz="2600" dirty="0" smtClean="0"/>
              <a:t>°</a:t>
            </a:r>
          </a:p>
          <a:p>
            <a:pPr marL="0" indent="0">
              <a:buNone/>
            </a:pPr>
            <a:r>
              <a:rPr lang="ru-RU" sz="2600" dirty="0"/>
              <a:t>ВЫБЕРИТЕ </a:t>
            </a:r>
            <a:r>
              <a:rPr lang="ru-RU" sz="2600" dirty="0" smtClean="0"/>
              <a:t> ВЕРНЫЙ </a:t>
            </a:r>
            <a:r>
              <a:rPr lang="ru-RU" sz="2600" dirty="0" smtClean="0"/>
              <a:t>ОТВЕТ:</a:t>
            </a:r>
          </a:p>
          <a:p>
            <a:r>
              <a:rPr lang="ru-RU" sz="2600" dirty="0" smtClean="0">
                <a:hlinkClick r:id="rId2" action="ppaction://hlinksldjump"/>
              </a:rPr>
              <a:t> Нет </a:t>
            </a:r>
            <a:endParaRPr lang="ru-RU" sz="2600" dirty="0" smtClean="0"/>
          </a:p>
          <a:p>
            <a:r>
              <a:rPr lang="ru-RU" sz="2600" dirty="0" smtClean="0">
                <a:hlinkClick r:id="rId3" action="ppaction://hlinksldjump"/>
              </a:rPr>
              <a:t> Да </a:t>
            </a:r>
            <a:endParaRPr lang="ru-RU" sz="2600" dirty="0" smtClean="0"/>
          </a:p>
          <a:p>
            <a:r>
              <a:rPr lang="ru-RU" sz="2600" dirty="0" smtClean="0">
                <a:hlinkClick r:id="rId3" action="ppaction://hlinksldjump"/>
              </a:rPr>
              <a:t> Невозможно определить,  </a:t>
            </a:r>
            <a:r>
              <a:rPr lang="ru-RU" sz="2600" dirty="0" smtClean="0">
                <a:hlinkClick r:id="rId3" action="ppaction://hlinksldjump"/>
              </a:rPr>
              <a:t>не хватает  данных.</a:t>
            </a:r>
            <a:endParaRPr lang="ru-RU" sz="2600" dirty="0" smtClean="0"/>
          </a:p>
          <a:p>
            <a:pPr marL="0" indent="0">
              <a:buNone/>
            </a:pPr>
            <a:endParaRPr lang="ru-RU" sz="2600" dirty="0" smtClean="0"/>
          </a:p>
          <a:p>
            <a:pPr marL="0" indent="0">
              <a:buNone/>
            </a:pPr>
            <a:endParaRPr lang="ru-RU" sz="2600" dirty="0" smtClean="0"/>
          </a:p>
          <a:p>
            <a:pPr marL="0" indent="0">
              <a:buNone/>
            </a:pPr>
            <a:endParaRPr lang="ru-RU" sz="2600" dirty="0" smtClean="0"/>
          </a:p>
          <a:p>
            <a:pPr marL="0" indent="0">
              <a:buNone/>
            </a:pPr>
            <a:endParaRPr lang="ru-RU" sz="2600" dirty="0" smtClean="0"/>
          </a:p>
          <a:p>
            <a:pPr marL="514350" indent="-514350">
              <a:buFont typeface="+mj-lt"/>
              <a:buAutoNum type="arabicPeriod"/>
            </a:pPr>
            <a:endParaRPr lang="ru-RU" sz="2600" dirty="0" smtClean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/>
              <a:t>Соотношение между сторонами и углами  треугольника 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5680906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99247" y="1988841"/>
            <a:ext cx="7745505" cy="4137322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2"/>
            </a:pPr>
            <a:endParaRPr lang="ru-RU" sz="2600" dirty="0" smtClean="0"/>
          </a:p>
          <a:p>
            <a:pPr marL="514350" indent="-514350">
              <a:buFont typeface="+mj-lt"/>
              <a:buAutoNum type="arabicPeriod" startAt="2"/>
            </a:pPr>
            <a:r>
              <a:rPr lang="ru-RU" sz="2600" dirty="0" smtClean="0"/>
              <a:t>Найдите третий угол </a:t>
            </a:r>
            <a:r>
              <a:rPr lang="ru-RU" sz="2600" dirty="0" smtClean="0"/>
              <a:t>треугольника, если </a:t>
            </a:r>
            <a:r>
              <a:rPr lang="ru-RU" sz="2600" dirty="0" smtClean="0"/>
              <a:t>два его угла равна 27</a:t>
            </a:r>
            <a:r>
              <a:rPr lang="ru-RU" sz="2600" dirty="0" smtClean="0"/>
              <a:t>°, </a:t>
            </a:r>
            <a:r>
              <a:rPr lang="ru-RU" sz="2600" dirty="0" smtClean="0"/>
              <a:t>70</a:t>
            </a:r>
            <a:r>
              <a:rPr lang="ru-RU" sz="2600" dirty="0" smtClean="0"/>
              <a:t>°.  </a:t>
            </a:r>
            <a:endParaRPr lang="ru-RU" sz="2600" dirty="0" smtClean="0"/>
          </a:p>
          <a:p>
            <a:pPr marL="0" indent="0">
              <a:buNone/>
            </a:pPr>
            <a:r>
              <a:rPr lang="ru-RU" sz="2600" dirty="0"/>
              <a:t>ВЫБЕРИТЕ </a:t>
            </a:r>
            <a:r>
              <a:rPr lang="ru-RU" sz="2600" dirty="0" smtClean="0"/>
              <a:t> ВЕРНЫЙ </a:t>
            </a:r>
            <a:r>
              <a:rPr lang="ru-RU" sz="2600" dirty="0" smtClean="0"/>
              <a:t>ОТВЕТ:</a:t>
            </a:r>
          </a:p>
          <a:p>
            <a:r>
              <a:rPr lang="ru-RU" sz="2600" dirty="0" smtClean="0">
                <a:hlinkClick r:id="rId2" action="ppaction://hlinksldjump"/>
              </a:rPr>
              <a:t> 83°</a:t>
            </a:r>
            <a:endParaRPr lang="ru-RU" sz="2600" dirty="0" smtClean="0"/>
          </a:p>
          <a:p>
            <a:r>
              <a:rPr lang="ru-RU" sz="2600" dirty="0" smtClean="0">
                <a:hlinkClick r:id="rId3" action="ppaction://hlinksldjump"/>
              </a:rPr>
              <a:t> 150°</a:t>
            </a:r>
            <a:endParaRPr lang="ru-RU" sz="2600" dirty="0" smtClean="0"/>
          </a:p>
          <a:p>
            <a:r>
              <a:rPr lang="ru-RU" sz="2600" dirty="0" smtClean="0"/>
              <a:t> </a:t>
            </a:r>
            <a:r>
              <a:rPr lang="ru-RU" sz="2600" dirty="0" smtClean="0">
                <a:hlinkClick r:id="rId3" action="ppaction://hlinksldjump"/>
              </a:rPr>
              <a:t>Невозможно </a:t>
            </a:r>
            <a:r>
              <a:rPr lang="ru-RU" sz="2600" dirty="0" smtClean="0">
                <a:hlinkClick r:id="rId3" action="ppaction://hlinksldjump"/>
              </a:rPr>
              <a:t>определить, </a:t>
            </a:r>
            <a:r>
              <a:rPr lang="ru-RU" sz="2600" dirty="0" smtClean="0">
                <a:hlinkClick r:id="rId3" action="ppaction://hlinksldjump"/>
              </a:rPr>
              <a:t>не хватает  данных.</a:t>
            </a:r>
            <a:endParaRPr lang="ru-RU" sz="2600" dirty="0" smtClean="0"/>
          </a:p>
          <a:p>
            <a:endParaRPr lang="ru-RU" sz="2600" dirty="0" smtClean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/>
              <a:t>Соотношение между сторонами и углами  треугольника 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5680906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556792"/>
            <a:ext cx="8229600" cy="4525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3"/>
            </a:pPr>
            <a:endParaRPr lang="ru-RU" sz="2600" dirty="0" smtClean="0"/>
          </a:p>
          <a:p>
            <a:pPr marL="514350" indent="-514350">
              <a:buFont typeface="+mj-lt"/>
              <a:buAutoNum type="arabicPeriod" startAt="3"/>
            </a:pPr>
            <a:endParaRPr lang="ru-RU" sz="2600" dirty="0" smtClean="0"/>
          </a:p>
          <a:p>
            <a:pPr marL="514350" indent="-514350">
              <a:buFont typeface="+mj-lt"/>
              <a:buAutoNum type="arabicPeriod" startAt="3"/>
            </a:pPr>
            <a:r>
              <a:rPr lang="ru-RU" sz="2600" dirty="0" smtClean="0"/>
              <a:t>Существует ли </a:t>
            </a:r>
            <a:r>
              <a:rPr lang="ru-RU" sz="2600" dirty="0" smtClean="0"/>
              <a:t>треугольник, у </a:t>
            </a:r>
            <a:r>
              <a:rPr lang="ru-RU" sz="2600" dirty="0" smtClean="0"/>
              <a:t>которого два тупых </a:t>
            </a:r>
            <a:r>
              <a:rPr lang="ru-RU" sz="2600" dirty="0" smtClean="0"/>
              <a:t>угла?</a:t>
            </a:r>
            <a:endParaRPr lang="ru-RU" sz="2600" dirty="0" smtClean="0"/>
          </a:p>
          <a:p>
            <a:pPr marL="0" indent="0">
              <a:buNone/>
            </a:pPr>
            <a:r>
              <a:rPr lang="ru-RU" sz="2600" dirty="0"/>
              <a:t>ВЫБЕРИТЕ </a:t>
            </a:r>
            <a:r>
              <a:rPr lang="ru-RU" sz="2600" dirty="0" smtClean="0"/>
              <a:t> ВЕРНЫЙ </a:t>
            </a:r>
            <a:r>
              <a:rPr lang="ru-RU" sz="2600" dirty="0" smtClean="0"/>
              <a:t>ОТВЕТ:</a:t>
            </a:r>
          </a:p>
          <a:p>
            <a:r>
              <a:rPr lang="ru-RU" sz="2600" dirty="0" smtClean="0">
                <a:hlinkClick r:id="rId2" action="ppaction://hlinksldjump"/>
              </a:rPr>
              <a:t> Да </a:t>
            </a:r>
            <a:endParaRPr lang="ru-RU" sz="2600" dirty="0" smtClean="0"/>
          </a:p>
          <a:p>
            <a:r>
              <a:rPr lang="ru-RU" sz="2600" dirty="0" smtClean="0"/>
              <a:t> </a:t>
            </a:r>
            <a:r>
              <a:rPr lang="ru-RU" sz="2600" dirty="0" smtClean="0">
                <a:hlinkClick r:id="rId3" action="ppaction://hlinksldjump"/>
              </a:rPr>
              <a:t>Нет</a:t>
            </a:r>
            <a:r>
              <a:rPr lang="ru-RU" sz="2600" dirty="0" smtClean="0"/>
              <a:t> </a:t>
            </a:r>
            <a:endParaRPr lang="ru-RU" sz="2600" dirty="0"/>
          </a:p>
          <a:p>
            <a:r>
              <a:rPr lang="ru-RU" sz="2600" dirty="0" smtClean="0"/>
              <a:t> </a:t>
            </a:r>
            <a:r>
              <a:rPr lang="ru-RU" sz="2600" dirty="0" smtClean="0">
                <a:hlinkClick r:id="rId2" action="ppaction://hlinksldjump"/>
              </a:rPr>
              <a:t>Невозможно </a:t>
            </a:r>
            <a:r>
              <a:rPr lang="ru-RU" sz="2600" dirty="0" smtClean="0">
                <a:hlinkClick r:id="rId2" action="ppaction://hlinksldjump"/>
              </a:rPr>
              <a:t>определить,  </a:t>
            </a:r>
            <a:r>
              <a:rPr lang="ru-RU" sz="2600" dirty="0" smtClean="0">
                <a:hlinkClick r:id="rId2" action="ppaction://hlinksldjump"/>
              </a:rPr>
              <a:t>не хватает  данных.</a:t>
            </a:r>
            <a:endParaRPr lang="ru-RU" sz="2600" dirty="0" smtClean="0"/>
          </a:p>
          <a:p>
            <a:endParaRPr lang="ru-RU" sz="2600" dirty="0" smtClean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/>
              <a:t>Соотношение между сторонами и углами  треугольника 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5680906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4"/>
            </a:pPr>
            <a:endParaRPr lang="ru-RU" sz="2600" dirty="0" smtClean="0"/>
          </a:p>
          <a:p>
            <a:pPr marL="514350" indent="-514350">
              <a:buFont typeface="+mj-lt"/>
              <a:buAutoNum type="arabicPeriod" startAt="4"/>
            </a:pPr>
            <a:r>
              <a:rPr lang="ru-RU" sz="2600" dirty="0" smtClean="0"/>
              <a:t>Один из углов равнобедренного треугольника равен 140</a:t>
            </a:r>
            <a:r>
              <a:rPr lang="ru-RU" sz="2600" dirty="0" smtClean="0"/>
              <a:t>°. Найдите </a:t>
            </a:r>
            <a:r>
              <a:rPr lang="ru-RU" sz="2600" dirty="0" smtClean="0"/>
              <a:t>острые углы.</a:t>
            </a:r>
          </a:p>
          <a:p>
            <a:pPr marL="0" indent="0">
              <a:buNone/>
            </a:pPr>
            <a:r>
              <a:rPr lang="ru-RU" sz="2600" dirty="0" smtClean="0"/>
              <a:t>ВЫБЕРИТЕ  </a:t>
            </a:r>
            <a:r>
              <a:rPr lang="ru-RU" sz="2600" dirty="0" smtClean="0"/>
              <a:t>ВЕРНЫЙ ОТВЕТ:</a:t>
            </a:r>
          </a:p>
          <a:p>
            <a:r>
              <a:rPr lang="ru-RU" sz="2600" dirty="0" smtClean="0">
                <a:hlinkClick r:id="rId2" action="ppaction://hlinksldjump"/>
              </a:rPr>
              <a:t> 20° и 20° </a:t>
            </a:r>
            <a:endParaRPr lang="ru-RU" sz="2600" dirty="0" smtClean="0"/>
          </a:p>
          <a:p>
            <a:r>
              <a:rPr lang="ru-RU" sz="2600" dirty="0" smtClean="0">
                <a:hlinkClick r:id="rId3" action="ppaction://hlinksldjump"/>
              </a:rPr>
              <a:t> </a:t>
            </a:r>
            <a:r>
              <a:rPr lang="ru-RU" sz="2600" dirty="0" smtClean="0">
                <a:hlinkClick r:id="rId3" action="ppaction://hlinksldjump"/>
              </a:rPr>
              <a:t>20</a:t>
            </a:r>
            <a:r>
              <a:rPr lang="ru-RU" sz="2600" dirty="0" smtClean="0">
                <a:hlinkClick r:id="rId2" action="ppaction://hlinksldjump"/>
              </a:rPr>
              <a:t>°</a:t>
            </a:r>
            <a:r>
              <a:rPr lang="ru-RU" sz="2600" dirty="0" smtClean="0">
                <a:hlinkClick r:id="rId3" action="ppaction://hlinksldjump"/>
              </a:rPr>
              <a:t> </a:t>
            </a:r>
            <a:r>
              <a:rPr lang="ru-RU" sz="2600" dirty="0" smtClean="0">
                <a:hlinkClick r:id="rId3" action="ppaction://hlinksldjump"/>
              </a:rPr>
              <a:t>и </a:t>
            </a:r>
            <a:r>
              <a:rPr lang="ru-RU" sz="2600" dirty="0" smtClean="0">
                <a:hlinkClick r:id="rId3" action="ppaction://hlinksldjump"/>
              </a:rPr>
              <a:t>30</a:t>
            </a:r>
            <a:r>
              <a:rPr lang="ru-RU" sz="2600" dirty="0" smtClean="0">
                <a:hlinkClick r:id="rId2" action="ppaction://hlinksldjump"/>
              </a:rPr>
              <a:t>°</a:t>
            </a:r>
            <a:r>
              <a:rPr lang="ru-RU" sz="2600" dirty="0" smtClean="0">
                <a:hlinkClick r:id="rId3" action="ppaction://hlinksldjump"/>
              </a:rPr>
              <a:t> </a:t>
            </a:r>
            <a:endParaRPr lang="ru-RU" sz="2600" dirty="0" smtClean="0"/>
          </a:p>
          <a:p>
            <a:r>
              <a:rPr lang="ru-RU" sz="2600" dirty="0" smtClean="0"/>
              <a:t> </a:t>
            </a:r>
            <a:r>
              <a:rPr lang="ru-RU" sz="2600" dirty="0" smtClean="0">
                <a:hlinkClick r:id="rId3" action="ppaction://hlinksldjump"/>
              </a:rPr>
              <a:t>Невозможно </a:t>
            </a:r>
            <a:r>
              <a:rPr lang="ru-RU" sz="2600" dirty="0" smtClean="0">
                <a:hlinkClick r:id="rId3" action="ppaction://hlinksldjump"/>
              </a:rPr>
              <a:t>определить,  </a:t>
            </a:r>
            <a:r>
              <a:rPr lang="ru-RU" sz="2600" dirty="0" smtClean="0">
                <a:hlinkClick r:id="rId3" action="ppaction://hlinksldjump"/>
              </a:rPr>
              <a:t>не хватает  данных</a:t>
            </a:r>
            <a:r>
              <a:rPr lang="ru-RU" sz="2600" dirty="0" smtClean="0"/>
              <a:t>.</a:t>
            </a:r>
          </a:p>
          <a:p>
            <a:endParaRPr lang="ru-RU" sz="2600" dirty="0" smtClean="0"/>
          </a:p>
          <a:p>
            <a:endParaRPr lang="ru-RU" sz="2600" dirty="0" smtClean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/>
              <a:t>Соотношение между сторонами и углами  треугольника 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5680906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 startAt="5"/>
            </a:pPr>
            <a:endParaRPr lang="ru-RU" sz="2600" dirty="0" smtClean="0"/>
          </a:p>
          <a:p>
            <a:pPr marL="514350" indent="-514350">
              <a:buFont typeface="+mj-lt"/>
              <a:buAutoNum type="arabicPeriod" startAt="5"/>
            </a:pPr>
            <a:r>
              <a:rPr lang="ru-RU" sz="2600" dirty="0" smtClean="0"/>
              <a:t>Найдите третий угол треугольника ,если два тупых В треугольнике </a:t>
            </a:r>
            <a:r>
              <a:rPr lang="ru-RU" sz="2600" i="1" dirty="0" smtClean="0"/>
              <a:t>АВС</a:t>
            </a:r>
            <a:r>
              <a:rPr lang="ru-RU" sz="2600" dirty="0" smtClean="0"/>
              <a:t> угол </a:t>
            </a:r>
            <a:r>
              <a:rPr lang="ru-RU" sz="2600" i="1" dirty="0" smtClean="0"/>
              <a:t>А</a:t>
            </a:r>
            <a:r>
              <a:rPr lang="ru-RU" sz="2600" dirty="0" smtClean="0"/>
              <a:t>= 40°, угол</a:t>
            </a:r>
            <a:r>
              <a:rPr lang="ru-RU" sz="2600" i="1" dirty="0" smtClean="0"/>
              <a:t> В </a:t>
            </a:r>
            <a:r>
              <a:rPr lang="ru-RU" sz="2600" dirty="0" smtClean="0"/>
              <a:t>= 50°. Какой это </a:t>
            </a:r>
            <a:r>
              <a:rPr lang="ru-RU" sz="2600" dirty="0" smtClean="0"/>
              <a:t>треугольник: остроугольный</a:t>
            </a:r>
            <a:r>
              <a:rPr lang="ru-RU" sz="2600" dirty="0" smtClean="0"/>
              <a:t>,  </a:t>
            </a:r>
            <a:r>
              <a:rPr lang="ru-RU" sz="2600" dirty="0" smtClean="0"/>
              <a:t>прямоугольный, тупоугольный?</a:t>
            </a:r>
            <a:endParaRPr lang="ru-RU" sz="2600" dirty="0" smtClean="0"/>
          </a:p>
          <a:p>
            <a:pPr marL="0" indent="0">
              <a:buNone/>
            </a:pPr>
            <a:r>
              <a:rPr lang="ru-RU" sz="2600" dirty="0"/>
              <a:t>ВЫБЕРИТЕ ВЕРНЫЙ </a:t>
            </a:r>
            <a:r>
              <a:rPr lang="ru-RU" sz="2600" dirty="0" smtClean="0"/>
              <a:t>ОТВЕТ:</a:t>
            </a:r>
          </a:p>
          <a:p>
            <a:r>
              <a:rPr lang="ru-RU" sz="2600" dirty="0" smtClean="0">
                <a:hlinkClick r:id="rId2" action="ppaction://hlinksldjump"/>
              </a:rPr>
              <a:t>Невозможно определить</a:t>
            </a:r>
            <a:endParaRPr lang="ru-RU" sz="2600" dirty="0" smtClean="0"/>
          </a:p>
          <a:p>
            <a:r>
              <a:rPr lang="ru-RU" sz="2600" dirty="0" smtClean="0">
                <a:hlinkClick r:id="rId2" action="ppaction://hlinksldjump"/>
              </a:rPr>
              <a:t>Остроугольный </a:t>
            </a:r>
            <a:endParaRPr lang="ru-RU" sz="2600" dirty="0" smtClean="0"/>
          </a:p>
          <a:p>
            <a:r>
              <a:rPr lang="ru-RU" sz="2600" dirty="0" smtClean="0">
                <a:hlinkClick r:id="rId3" action="ppaction://hlinksldjump"/>
              </a:rPr>
              <a:t>Прямоугольный </a:t>
            </a:r>
            <a:endParaRPr lang="ru-RU" sz="2600" dirty="0" smtClean="0"/>
          </a:p>
          <a:p>
            <a:r>
              <a:rPr lang="ru-RU" sz="2600" dirty="0" smtClean="0">
                <a:hlinkClick r:id="rId2" action="ppaction://hlinksldjump"/>
              </a:rPr>
              <a:t>Тупоугольный </a:t>
            </a:r>
            <a:endParaRPr lang="ru-RU" sz="2600" dirty="0" smtClean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/>
              <a:t>Соотношение между сторонами и углами  треугольника 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5680906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5400" b="1" i="1" u="sng" dirty="0" smtClean="0"/>
              <a:t> </a:t>
            </a:r>
            <a:r>
              <a:rPr lang="ru-RU" sz="4400" b="1" i="1" u="sng" dirty="0" smtClean="0"/>
              <a:t>Сумма углов треугольника равн</a:t>
            </a:r>
            <a:r>
              <a:rPr lang="ru-RU" sz="4400" b="1" i="1" u="sng" dirty="0"/>
              <a:t>а</a:t>
            </a:r>
            <a:r>
              <a:rPr lang="ru-RU" sz="4400" b="1" i="1" u="sng" dirty="0" smtClean="0"/>
              <a:t> 180</a:t>
            </a:r>
            <a:r>
              <a:rPr lang="ru-RU" sz="4400" b="1" i="1" u="sng" dirty="0" smtClean="0"/>
              <a:t>°. </a:t>
            </a:r>
            <a:endParaRPr lang="ru-RU" sz="4400" b="1" i="1" u="sng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620688"/>
            <a:ext cx="7756263" cy="1054250"/>
          </a:xfrm>
        </p:spPr>
        <p:txBody>
          <a:bodyPr>
            <a:normAutofit fontScale="90000"/>
          </a:bodyPr>
          <a:lstStyle/>
          <a:p>
            <a:r>
              <a:rPr lang="ru-RU" sz="8800" dirty="0" smtClean="0"/>
              <a:t>Запомни</a:t>
            </a:r>
            <a:r>
              <a:rPr lang="ru-RU" dirty="0" smtClean="0"/>
              <a:t> </a:t>
            </a:r>
            <a:r>
              <a:rPr lang="ru-RU" sz="8000" dirty="0" smtClean="0"/>
              <a:t>!</a:t>
            </a:r>
            <a:endParaRPr lang="ru-RU" sz="8000" dirty="0"/>
          </a:p>
        </p:txBody>
      </p:sp>
    </p:spTree>
    <p:extLst>
      <p:ext uri="{BB962C8B-B14F-4D97-AF65-F5344CB8AC3E}">
        <p14:creationId xmlns:p14="http://schemas.microsoft.com/office/powerpoint/2010/main" val="3388642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755576" y="1700808"/>
            <a:ext cx="7833193" cy="2548805"/>
          </a:xfrm>
        </p:spPr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r>
              <a:rPr lang="ru-RU" sz="5400" dirty="0" smtClean="0"/>
              <a:t> Молодец, </a:t>
            </a:r>
            <a:r>
              <a:rPr lang="ru-RU" sz="5400" dirty="0" smtClean="0"/>
              <a:t>правильно! </a:t>
            </a:r>
            <a:endParaRPr lang="ru-RU" sz="5400" dirty="0"/>
          </a:p>
        </p:txBody>
      </p:sp>
      <p:sp>
        <p:nvSpPr>
          <p:cNvPr id="19" name="Облако 18">
            <a:hlinkClick r:id="rId2" action="ppaction://hlinksldjump"/>
          </p:cNvPr>
          <p:cNvSpPr/>
          <p:nvPr/>
        </p:nvSpPr>
        <p:spPr>
          <a:xfrm>
            <a:off x="5652120" y="5777787"/>
            <a:ext cx="1512168" cy="864096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Назад к №4</a:t>
            </a:r>
            <a:endParaRPr lang="ru-RU" dirty="0"/>
          </a:p>
        </p:txBody>
      </p:sp>
      <p:sp>
        <p:nvSpPr>
          <p:cNvPr id="20" name="Облако 19">
            <a:hlinkClick r:id="rId3" action="ppaction://hlinksldjump"/>
          </p:cNvPr>
          <p:cNvSpPr/>
          <p:nvPr/>
        </p:nvSpPr>
        <p:spPr>
          <a:xfrm>
            <a:off x="7380312" y="5777787"/>
            <a:ext cx="1512168" cy="864096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Назад к №5</a:t>
            </a:r>
            <a:endParaRPr lang="ru-RU" dirty="0"/>
          </a:p>
        </p:txBody>
      </p:sp>
      <p:sp>
        <p:nvSpPr>
          <p:cNvPr id="21" name="Облако 20">
            <a:hlinkClick r:id="rId4" action="ppaction://hlinksldjump"/>
          </p:cNvPr>
          <p:cNvSpPr/>
          <p:nvPr/>
        </p:nvSpPr>
        <p:spPr>
          <a:xfrm>
            <a:off x="3923928" y="5807284"/>
            <a:ext cx="1512168" cy="864096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Назад к №3</a:t>
            </a:r>
            <a:endParaRPr lang="ru-RU" dirty="0"/>
          </a:p>
        </p:txBody>
      </p:sp>
      <p:sp>
        <p:nvSpPr>
          <p:cNvPr id="22" name="Облако 21">
            <a:hlinkClick r:id="rId5" action="ppaction://hlinksldjump"/>
          </p:cNvPr>
          <p:cNvSpPr/>
          <p:nvPr/>
        </p:nvSpPr>
        <p:spPr>
          <a:xfrm>
            <a:off x="2224115" y="5828414"/>
            <a:ext cx="1512168" cy="864096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Назад  к №2</a:t>
            </a:r>
            <a:endParaRPr lang="ru-RU" dirty="0"/>
          </a:p>
        </p:txBody>
      </p:sp>
      <p:sp>
        <p:nvSpPr>
          <p:cNvPr id="23" name="Облако 22">
            <a:hlinkClick r:id="rId6" action="ppaction://hlinksldjump"/>
          </p:cNvPr>
          <p:cNvSpPr/>
          <p:nvPr/>
        </p:nvSpPr>
        <p:spPr>
          <a:xfrm>
            <a:off x="539552" y="5796143"/>
            <a:ext cx="1512168" cy="864096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Назад к №1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00953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вердый переплет">
  <a:themeElements>
    <a:clrScheme name="Другая 7">
      <a:dk1>
        <a:sysClr val="windowText" lastClr="000000"/>
      </a:dk1>
      <a:lt1>
        <a:sysClr val="window" lastClr="FFFFFF"/>
      </a:lt1>
      <a:dk2>
        <a:srgbClr val="926255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90571E"/>
      </a:folHlink>
    </a:clrScheme>
    <a:fontScheme name="Твердый переплет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Твердый переплет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167</TotalTime>
  <Words>343</Words>
  <Application>Microsoft Office PowerPoint</Application>
  <PresentationFormat>Экран (4:3)</PresentationFormat>
  <Paragraphs>71</Paragraphs>
  <Slides>10</Slides>
  <Notes>1</Notes>
  <HiddenSlides>2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Твердый переплет</vt:lpstr>
      <vt:lpstr>Математический  диктант </vt:lpstr>
      <vt:lpstr>Соотношение между сторонами и углами  треугольника </vt:lpstr>
      <vt:lpstr>Соотношение между сторонами и углами  треугольника </vt:lpstr>
      <vt:lpstr>Соотношение между сторонами и углами  треугольника </vt:lpstr>
      <vt:lpstr>Соотношение между сторонами и углами  треугольника </vt:lpstr>
      <vt:lpstr>Соотношение между сторонами и углами  треугольника </vt:lpstr>
      <vt:lpstr>Соотношение между сторонами и углами  треугольника </vt:lpstr>
      <vt:lpstr>Запомни !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Математический диктант</dc:title>
  <dc:creator>ученик</dc:creator>
  <cp:lastModifiedBy>ученик</cp:lastModifiedBy>
  <cp:revision>20</cp:revision>
  <dcterms:created xsi:type="dcterms:W3CDTF">2014-02-20T05:31:11Z</dcterms:created>
  <dcterms:modified xsi:type="dcterms:W3CDTF">2014-02-28T08:11:13Z</dcterms:modified>
</cp:coreProperties>
</file>