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49" autoAdjust="0"/>
    <p:restoredTop sz="94660"/>
  </p:normalViewPr>
  <p:slideViewPr>
    <p:cSldViewPr>
      <p:cViewPr varScale="1">
        <p:scale>
          <a:sx n="65" d="100"/>
          <a:sy n="65" d="100"/>
        </p:scale>
        <p:origin x="39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pic>
        <p:nvPicPr>
          <p:cNvPr id="7" name="Рисунок 6" descr="karanda42 - копия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72400" y="6021288"/>
            <a:ext cx="720080" cy="6317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>
            <a:alpha val="4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1 (1)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23528" y="260648"/>
            <a:ext cx="8496944" cy="6381328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9" name="Рисунок 8" descr="021_w508_h477.jpg"/>
          <p:cNvPicPr>
            <a:picLocks noChangeAspect="1"/>
          </p:cNvPicPr>
          <p:nvPr userDrawn="1"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512" y="188640"/>
            <a:ext cx="1404949" cy="132132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pic>
        <p:nvPicPr>
          <p:cNvPr id="10" name="Рисунок 9" descr="karanda42 - копия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8172400" y="6021288"/>
            <a:ext cx="720080" cy="6317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548680"/>
            <a:ext cx="7772400" cy="1470025"/>
          </a:xfrm>
        </p:spPr>
        <p:txBody>
          <a:bodyPr>
            <a:normAutofit/>
          </a:bodyPr>
          <a:lstStyle/>
          <a:p>
            <a:r>
              <a:rPr lang="ru-RU" altLang="ru-RU" b="1" dirty="0" smtClean="0">
                <a:solidFill>
                  <a:schemeClr val="accent2"/>
                </a:solidFill>
                <a:latin typeface="Monotype Corsiva" panose="03010101010201010101" pitchFamily="66" charset="0"/>
              </a:rPr>
              <a:t>Применение игровых технологий </a:t>
            </a:r>
            <a:br>
              <a:rPr lang="ru-RU" altLang="ru-RU" b="1" dirty="0" smtClean="0">
                <a:solidFill>
                  <a:schemeClr val="accent2"/>
                </a:solidFill>
                <a:latin typeface="Monotype Corsiva" panose="03010101010201010101" pitchFamily="66" charset="0"/>
              </a:rPr>
            </a:br>
            <a:r>
              <a:rPr lang="ru-RU" altLang="ru-RU" b="1" dirty="0" smtClean="0">
                <a:solidFill>
                  <a:schemeClr val="accent2"/>
                </a:solidFill>
                <a:latin typeface="Monotype Corsiva" panose="03010101010201010101" pitchFamily="66" charset="0"/>
              </a:rPr>
              <a:t>на уроках  русского языка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645024"/>
            <a:ext cx="7848872" cy="2016224"/>
          </a:xfrm>
        </p:spPr>
        <p:txBody>
          <a:bodyPr/>
          <a:lstStyle/>
          <a:p>
            <a:pPr>
              <a:defRPr/>
            </a:pP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Олейник Екатерина Сергеевна</a:t>
            </a:r>
          </a:p>
          <a:p>
            <a:pPr>
              <a:defRPr/>
            </a:pP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учитель русского языка и литературы </a:t>
            </a:r>
          </a:p>
          <a:p>
            <a:pPr>
              <a:defRPr/>
            </a:pP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ГБОУ ООШ п. Приморский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47664" y="332656"/>
            <a:ext cx="712879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Игровые </a:t>
            </a:r>
            <a:r>
              <a:rPr lang="ru-RU" sz="3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задания, направленные на отработку орфографических и пунктуационных  правил</a:t>
            </a:r>
            <a:r>
              <a:rPr lang="ru-RU" sz="32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defRPr/>
            </a:pPr>
            <a:endParaRPr lang="ru-RU" sz="3200" b="1" i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  <a:p>
            <a:pPr>
              <a:defRPr/>
            </a:pPr>
            <a:r>
              <a:rPr lang="ru-RU" sz="2800" b="1" dirty="0">
                <a:solidFill>
                  <a:schemeClr val="accent2"/>
                </a:solidFill>
                <a:latin typeface="Times New Roman" pitchFamily="18" charset="0"/>
              </a:rPr>
              <a:t>«Мягкая посадка»</a:t>
            </a:r>
          </a:p>
          <a:p>
            <a:pPr>
              <a:defRPr/>
            </a:pPr>
            <a:r>
              <a:rPr lang="ru-RU" sz="2800" b="1" dirty="0">
                <a:solidFill>
                  <a:schemeClr val="accent2"/>
                </a:solidFill>
                <a:latin typeface="Times New Roman" pitchFamily="18" charset="0"/>
              </a:rPr>
              <a:t>«Третий лишний»</a:t>
            </a:r>
          </a:p>
          <a:p>
            <a:pPr>
              <a:defRPr/>
            </a:pP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</a:rPr>
              <a:t>«</a:t>
            </a:r>
            <a:r>
              <a:rPr lang="ru-RU" sz="2800" b="1" dirty="0">
                <a:solidFill>
                  <a:schemeClr val="accent2"/>
                </a:solidFill>
                <a:latin typeface="Times New Roman" pitchFamily="18" charset="0"/>
              </a:rPr>
              <a:t>Умный редактор»</a:t>
            </a:r>
          </a:p>
          <a:p>
            <a:pPr>
              <a:defRPr/>
            </a:pPr>
            <a:r>
              <a:rPr lang="ru-RU" sz="2800" b="1" dirty="0">
                <a:solidFill>
                  <a:schemeClr val="accent2"/>
                </a:solidFill>
                <a:latin typeface="Times New Roman" pitchFamily="18" charset="0"/>
              </a:rPr>
              <a:t>«Справочное бюро»</a:t>
            </a:r>
          </a:p>
          <a:p>
            <a:pPr>
              <a:defRPr/>
            </a:pPr>
            <a:r>
              <a:rPr lang="ru-RU" sz="2800" b="1" dirty="0">
                <a:solidFill>
                  <a:schemeClr val="accent2"/>
                </a:solidFill>
                <a:latin typeface="Times New Roman" pitchFamily="18" charset="0"/>
              </a:rPr>
              <a:t>«Классификация»</a:t>
            </a:r>
          </a:p>
          <a:p>
            <a:pPr>
              <a:defRPr/>
            </a:pPr>
            <a:r>
              <a:rPr lang="ru-RU" sz="2800" b="1" dirty="0">
                <a:solidFill>
                  <a:schemeClr val="accent2"/>
                </a:solidFill>
                <a:latin typeface="Times New Roman" pitchFamily="18" charset="0"/>
              </a:rPr>
              <a:t>«По щучьему велению»</a:t>
            </a:r>
          </a:p>
          <a:p>
            <a:pPr>
              <a:defRPr/>
            </a:pPr>
            <a:r>
              <a:rPr lang="ru-RU" sz="2800" b="1" dirty="0">
                <a:solidFill>
                  <a:schemeClr val="accent2"/>
                </a:solidFill>
                <a:latin typeface="Times New Roman" pitchFamily="18" charset="0"/>
              </a:rPr>
              <a:t>Диктант – шутка</a:t>
            </a:r>
          </a:p>
          <a:p>
            <a:pPr>
              <a:defRPr/>
            </a:pPr>
            <a:r>
              <a:rPr lang="ru-RU" sz="2800" b="1" dirty="0">
                <a:solidFill>
                  <a:schemeClr val="accent2"/>
                </a:solidFill>
                <a:latin typeface="Times New Roman" pitchFamily="18" charset="0"/>
              </a:rPr>
              <a:t>Игра со словом – «кто больше</a:t>
            </a: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</a:rPr>
              <a:t>?»</a:t>
            </a:r>
            <a:endParaRPr lang="ru-RU" sz="2800" b="1" dirty="0">
              <a:solidFill>
                <a:schemeClr val="accent2"/>
              </a:solidFill>
              <a:latin typeface="Times New Roman" pitchFamily="18" charset="0"/>
            </a:endParaRPr>
          </a:p>
          <a:p>
            <a:pPr>
              <a:defRPr/>
            </a:pP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</a:rPr>
              <a:t>«Продолжи предложение»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074611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99792" y="476672"/>
            <a:ext cx="60486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chemeClr val="accent2"/>
                </a:solidFill>
                <a:latin typeface="Times New Roman" pitchFamily="18" charset="0"/>
              </a:rPr>
              <a:t>«Продолжи предложение»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556792"/>
            <a:ext cx="84969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игре отрабатывается умение пользоваться распространенными предложениями, умение строить сложные предложения. Учитель предлагает фразу. Задача каждого следующего игрока – продолжить ее в пределах одного предложения. Проигрывает тот, кто не может продолжить фразу.</a:t>
            </a:r>
          </a:p>
          <a:p>
            <a:pPr algn="just">
              <a:spcAft>
                <a:spcPts val="0"/>
              </a:spcAft>
            </a:pPr>
            <a:r>
              <a:rPr lang="ru-RU" sz="2000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Например:</a:t>
            </a:r>
          </a:p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1-й -  Я читаю книгу.</a:t>
            </a:r>
          </a:p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2-й – Я читаю интересную книгу.</a:t>
            </a:r>
          </a:p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3-й - – Я читаю интересную книгу по вечерам.</a:t>
            </a:r>
          </a:p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4-й - Я читаю интересную книгу по вечерам каждый день.</a:t>
            </a:r>
          </a:p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5-й - Я читаю интересную книгу по вечерам каждый день, потому что это мое любимое занятие.</a:t>
            </a:r>
            <a:endParaRPr lang="ru-RU" sz="24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438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1412776"/>
            <a:ext cx="813690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6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Игровые технологии </a:t>
            </a:r>
            <a:r>
              <a:rPr lang="ru-RU" sz="26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используются </a:t>
            </a:r>
            <a:r>
              <a:rPr lang="ru-RU" sz="26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основном в 5-6 классах. Это связано с тем, что 5 класс – переходный этап в жизни детей: из начальной школы – в среднюю, </a:t>
            </a:r>
            <a:r>
              <a:rPr lang="ru-RU" sz="26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новый сложный мир.</a:t>
            </a:r>
            <a:endParaRPr lang="ru-RU" sz="26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6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Наша задача </a:t>
            </a:r>
            <a:r>
              <a:rPr lang="ru-RU" sz="26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это время – сделать так, чтобы встреча с незнакомым не испугала, не разочаровала, а, наоборот, способствовала возникновению интереса к учению. Игровая деятельность как элемент урока может применяться на любом его этапе и как самостоятельное учебное занятие: уроки-игры, уроки-соревнования</a:t>
            </a:r>
            <a:r>
              <a:rPr lang="ru-RU" sz="26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ctr">
              <a:spcAft>
                <a:spcPts val="0"/>
              </a:spcAft>
            </a:pPr>
            <a:endParaRPr lang="ru-RU" sz="2600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7128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11760" y="836712"/>
            <a:ext cx="52920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altLang="ru-RU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Дайте Детству наиграться</a:t>
            </a:r>
          </a:p>
          <a:p>
            <a:pPr>
              <a:lnSpc>
                <a:spcPct val="80000"/>
              </a:lnSpc>
            </a:pPr>
            <a:r>
              <a:rPr lang="ru-RU" altLang="ru-RU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Вдоволь, досыта, не вкратце,</a:t>
            </a:r>
          </a:p>
          <a:p>
            <a:pPr>
              <a:lnSpc>
                <a:spcPct val="80000"/>
              </a:lnSpc>
            </a:pPr>
            <a:r>
              <a:rPr lang="ru-RU" altLang="ru-RU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Дайте дождиком умыться,</a:t>
            </a:r>
          </a:p>
          <a:p>
            <a:pPr>
              <a:lnSpc>
                <a:spcPct val="80000"/>
              </a:lnSpc>
            </a:pPr>
            <a:r>
              <a:rPr lang="ru-RU" altLang="ru-RU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Дайте, как цветку раскрыться.</a:t>
            </a:r>
          </a:p>
          <a:p>
            <a:pPr>
              <a:lnSpc>
                <a:spcPct val="80000"/>
              </a:lnSpc>
            </a:pPr>
            <a:r>
              <a:rPr lang="ru-RU" altLang="ru-RU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Душу детскую щадите,</a:t>
            </a:r>
          </a:p>
          <a:p>
            <a:pPr>
              <a:lnSpc>
                <a:spcPct val="80000"/>
              </a:lnSpc>
            </a:pPr>
            <a:r>
              <a:rPr lang="ru-RU" altLang="ru-RU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Пуще глаза берегите,</a:t>
            </a:r>
          </a:p>
          <a:p>
            <a:pPr>
              <a:lnSpc>
                <a:spcPct val="80000"/>
              </a:lnSpc>
            </a:pPr>
            <a:r>
              <a:rPr lang="ru-RU" altLang="ru-RU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Зря за шалость не корите</a:t>
            </a:r>
          </a:p>
          <a:p>
            <a:pPr>
              <a:lnSpc>
                <a:spcPct val="80000"/>
              </a:lnSpc>
            </a:pPr>
            <a:r>
              <a:rPr lang="ru-RU" altLang="ru-RU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 родитель, ни учитель.</a:t>
            </a:r>
          </a:p>
          <a:p>
            <a:pPr>
              <a:lnSpc>
                <a:spcPct val="80000"/>
              </a:lnSpc>
            </a:pPr>
            <a:r>
              <a:rPr lang="ru-RU" altLang="ru-RU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Развивайте детский разум, </a:t>
            </a:r>
          </a:p>
          <a:p>
            <a:pPr>
              <a:lnSpc>
                <a:spcPct val="80000"/>
              </a:lnSpc>
            </a:pPr>
            <a:r>
              <a:rPr lang="ru-RU" altLang="ru-RU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влезайте в дебри сразу. </a:t>
            </a:r>
          </a:p>
          <a:p>
            <a:pPr>
              <a:lnSpc>
                <a:spcPct val="80000"/>
              </a:lnSpc>
            </a:pPr>
            <a:r>
              <a:rPr lang="ru-RU" altLang="ru-RU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Детства дни не торопите,</a:t>
            </a:r>
          </a:p>
          <a:p>
            <a:pPr>
              <a:lnSpc>
                <a:spcPct val="80000"/>
              </a:lnSpc>
            </a:pPr>
            <a:r>
              <a:rPr lang="ru-RU" altLang="ru-RU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Детству солнце подарите!</a:t>
            </a:r>
          </a:p>
          <a:p>
            <a:pPr>
              <a:lnSpc>
                <a:spcPct val="80000"/>
              </a:lnSpc>
            </a:pPr>
            <a:r>
              <a:rPr lang="ru-RU" altLang="ru-RU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Дайте Детству наиграться,</a:t>
            </a:r>
          </a:p>
          <a:p>
            <a:pPr>
              <a:lnSpc>
                <a:spcPct val="80000"/>
              </a:lnSpc>
            </a:pPr>
            <a:r>
              <a:rPr lang="ru-RU" altLang="ru-RU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Насмеяться, наскакаться,</a:t>
            </a:r>
          </a:p>
          <a:p>
            <a:pPr>
              <a:lnSpc>
                <a:spcPct val="80000"/>
              </a:lnSpc>
            </a:pPr>
            <a:r>
              <a:rPr lang="ru-RU" altLang="ru-RU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Дайте радостно проснуться,</a:t>
            </a:r>
          </a:p>
          <a:p>
            <a:pPr>
              <a:lnSpc>
                <a:spcPct val="80000"/>
              </a:lnSpc>
            </a:pPr>
            <a:r>
              <a:rPr lang="ru-RU" altLang="ru-RU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Дайте в ласку окунуться.</a:t>
            </a:r>
          </a:p>
          <a:p>
            <a:pPr>
              <a:lnSpc>
                <a:spcPct val="80000"/>
              </a:lnSpc>
            </a:pPr>
            <a:r>
              <a:rPr lang="ru-RU" altLang="ru-RU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Дайте Детству удержаться,</a:t>
            </a:r>
          </a:p>
          <a:p>
            <a:pPr>
              <a:lnSpc>
                <a:spcPct val="80000"/>
              </a:lnSpc>
            </a:pPr>
            <a:r>
              <a:rPr lang="ru-RU" altLang="ru-RU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Дайте в рост ему подняться.</a:t>
            </a:r>
          </a:p>
          <a:p>
            <a:pPr>
              <a:lnSpc>
                <a:spcPct val="80000"/>
              </a:lnSpc>
            </a:pPr>
            <a:r>
              <a:rPr lang="ru-RU" altLang="ru-RU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Дайте ветром надышаться,</a:t>
            </a:r>
          </a:p>
          <a:p>
            <a:pPr>
              <a:lnSpc>
                <a:spcPct val="80000"/>
              </a:lnSpc>
            </a:pPr>
            <a:r>
              <a:rPr lang="ru-RU" altLang="ru-RU" sz="2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Дайте Детству состояться!</a:t>
            </a:r>
          </a:p>
        </p:txBody>
      </p:sp>
    </p:spTree>
    <p:extLst>
      <p:ext uri="{BB962C8B-B14F-4D97-AF65-F5344CB8AC3E}">
        <p14:creationId xmlns:p14="http://schemas.microsoft.com/office/powerpoint/2010/main" val="1580067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259633"/>
            <a:ext cx="8064896" cy="40145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Использованная литература</a:t>
            </a:r>
          </a:p>
          <a:p>
            <a:pPr marL="457200" indent="-457200">
              <a:spcAft>
                <a:spcPts val="800"/>
              </a:spcAft>
              <a:buFont typeface="+mj-lt"/>
              <a:buAutoNum type="arabicPeriod"/>
            </a:pP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Сборник </a:t>
            </a: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 для четырёхлетней начальной школы. Система Л</a:t>
            </a: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В. </a:t>
            </a:r>
            <a:r>
              <a:rPr lang="ru-RU" sz="2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Занкова</a:t>
            </a: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Москва. Просвещение. 2011 г. </a:t>
            </a:r>
          </a:p>
          <a:p>
            <a:pPr marL="457200" indent="-457200">
              <a:spcAft>
                <a:spcPts val="800"/>
              </a:spcAft>
              <a:buFont typeface="+mj-lt"/>
              <a:buAutoNum type="arabicPeriod"/>
            </a:pP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В. Волина, Весёлая грамматика, - Москва: «Знание». 1995</a:t>
            </a:r>
          </a:p>
          <a:p>
            <a:pPr marL="457200" indent="-457200">
              <a:spcAft>
                <a:spcPts val="800"/>
              </a:spcAft>
              <a:buFont typeface="+mj-lt"/>
              <a:buAutoNum type="arabicPeriod"/>
            </a:pP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Игровые </a:t>
            </a: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технологии на уроках русского языка.5-9 классы. В.Н. Пташкина и др. 2009.</a:t>
            </a:r>
          </a:p>
          <a:p>
            <a:pPr marL="457200" indent="-457200">
              <a:spcAft>
                <a:spcPts val="800"/>
              </a:spcAft>
              <a:buFont typeface="+mj-lt"/>
              <a:buAutoNum type="arabicPeriod"/>
            </a:pP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Интеллектуальный </a:t>
            </a: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марафон (познавательные игры, турниры, викторины, уроки знаний).5-9 классы. Т.А. </a:t>
            </a:r>
            <a:r>
              <a:rPr lang="ru-RU" sz="2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Курушина</a:t>
            </a: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др. 2009.</a:t>
            </a:r>
          </a:p>
          <a:p>
            <a:pPr marL="457200" indent="-457200">
              <a:spcAft>
                <a:spcPts val="800"/>
              </a:spcAft>
              <a:buFont typeface="+mj-lt"/>
              <a:buAutoNum type="arabicPeriod"/>
            </a:pP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учеба, и </a:t>
            </a: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игра: </a:t>
            </a:r>
            <a:r>
              <a:rPr lang="ru-RU" sz="2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Тарабарина</a:t>
            </a: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Т.И., Соколова </a:t>
            </a: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Е.И. 2003.</a:t>
            </a:r>
            <a:endParaRPr lang="ru-RU" sz="22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389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4088" y="2492896"/>
            <a:ext cx="1800200" cy="936104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Picture 4" descr="C:\Users\богдан\Desktop\картинки\Ушински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397" y="1484784"/>
            <a:ext cx="3557611" cy="4517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644008" y="764704"/>
            <a:ext cx="39604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«Игры помогают не только проявлять способности, но и совершенствовать </a:t>
            </a:r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их».</a:t>
            </a:r>
          </a:p>
          <a:p>
            <a:pPr algn="r"/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К.Д</a:t>
            </a: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Ушинский.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066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5616" y="1700808"/>
            <a:ext cx="7632848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ru-RU" sz="2800" b="1" i="1" dirty="0">
                <a:solidFill>
                  <a:schemeClr val="accent2"/>
                </a:solidFill>
                <a:latin typeface="Times New Roman" pitchFamily="18" charset="0"/>
              </a:rPr>
              <a:t>Как сделать так, </a:t>
            </a:r>
            <a:r>
              <a:rPr lang="ru-RU" sz="2800" b="1" i="1" dirty="0" smtClean="0">
                <a:solidFill>
                  <a:schemeClr val="accent2"/>
                </a:solidFill>
                <a:latin typeface="Times New Roman" pitchFamily="18" charset="0"/>
              </a:rPr>
              <a:t>     </a:t>
            </a:r>
            <a:r>
              <a:rPr lang="ru-RU" sz="2800" b="1" i="1" dirty="0">
                <a:solidFill>
                  <a:schemeClr val="accent2"/>
                </a:solidFill>
                <a:latin typeface="Times New Roman" pitchFamily="18" charset="0"/>
              </a:rPr>
              <a:t>чтобы сохранить интерес </a:t>
            </a:r>
            <a:r>
              <a:rPr lang="ru-RU" sz="2800" b="1" i="1" dirty="0" smtClean="0">
                <a:solidFill>
                  <a:schemeClr val="accent2"/>
                </a:solidFill>
                <a:latin typeface="Times New Roman" pitchFamily="18" charset="0"/>
              </a:rPr>
              <a:t>     </a:t>
            </a:r>
            <a:r>
              <a:rPr lang="ru-RU" sz="2800" b="1" i="1" dirty="0">
                <a:solidFill>
                  <a:schemeClr val="accent2"/>
                </a:solidFill>
                <a:latin typeface="Times New Roman" pitchFamily="18" charset="0"/>
              </a:rPr>
              <a:t>обучающихся к предмету с первого до последнего урока?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endParaRPr lang="ru-RU" sz="2800" b="1" i="1" dirty="0">
              <a:solidFill>
                <a:schemeClr val="accent2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ru-RU" sz="2800" b="1" i="1" dirty="0">
                <a:solidFill>
                  <a:schemeClr val="accent2"/>
                </a:solidFill>
                <a:latin typeface="Times New Roman" pitchFamily="18" charset="0"/>
              </a:rPr>
              <a:t>Как создать атмосферу поиска и творчества на уроке?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endParaRPr lang="ru-RU" sz="2800" b="1" i="1" dirty="0">
              <a:solidFill>
                <a:schemeClr val="accent2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ru-RU" sz="2800" b="1" i="1" dirty="0">
                <a:solidFill>
                  <a:schemeClr val="accent2"/>
                </a:solidFill>
                <a:latin typeface="Times New Roman" pitchFamily="18" charset="0"/>
              </a:rPr>
              <a:t>Как сделать так, чтобы учиться было интересно?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692696"/>
            <a:ext cx="56886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i="1" dirty="0" smtClean="0">
                <a:solidFill>
                  <a:schemeClr val="accent2"/>
                </a:solidFill>
                <a:latin typeface="Monotype Corsiva" pitchFamily="66" charset="0"/>
              </a:rPr>
              <a:t>Нас беспокоит…?</a:t>
            </a:r>
            <a:endParaRPr lang="ru-RU" sz="3600" b="1" i="1" dirty="0">
              <a:solidFill>
                <a:schemeClr val="accent2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934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1052736"/>
            <a:ext cx="7920880" cy="4468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90000"/>
              </a:lnSpc>
              <a:defRPr/>
            </a:pPr>
            <a:r>
              <a:rPr lang="ru-RU" sz="28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НУЖНО ВСЕГДА </a:t>
            </a:r>
            <a:r>
              <a:rPr lang="ru-RU" sz="28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ПОМНИТЬ:</a:t>
            </a:r>
          </a:p>
          <a:p>
            <a:pPr marL="609600" indent="-609600" algn="ctr">
              <a:lnSpc>
                <a:spcPct val="90000"/>
              </a:lnSpc>
              <a:defRPr/>
            </a:pPr>
            <a:endParaRPr lang="ru-RU" sz="2400" b="1" i="1" dirty="0" smtClean="0">
              <a:solidFill>
                <a:schemeClr val="accent2"/>
              </a:solidFill>
              <a:latin typeface="Monotype Corsiva" pitchFamily="66" charset="0"/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</a:rPr>
              <a:t>Выбор формы игры должен быть педагогически и дидактически обоснован. Нужно всегда знать ЦЕЛИ использования игры.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ru-RU" sz="2400" b="1" dirty="0">
              <a:solidFill>
                <a:schemeClr val="accent2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</a:rPr>
              <a:t>В </a:t>
            </a:r>
            <a:r>
              <a:rPr lang="ru-RU" sz="2400" b="1" dirty="0">
                <a:solidFill>
                  <a:schemeClr val="accent2"/>
                </a:solidFill>
                <a:latin typeface="Times New Roman" pitchFamily="18" charset="0"/>
              </a:rPr>
              <a:t>играх должно быть задействовано как можно больше обучающихся</a:t>
            </a:r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</a:rPr>
              <a:t>.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ru-RU" sz="2400" b="1" dirty="0">
              <a:solidFill>
                <a:schemeClr val="accent2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</a:rPr>
              <a:t>Игры </a:t>
            </a:r>
            <a:r>
              <a:rPr lang="ru-RU" sz="2400" b="1" dirty="0">
                <a:solidFill>
                  <a:schemeClr val="accent2"/>
                </a:solidFill>
                <a:latin typeface="Times New Roman" pitchFamily="18" charset="0"/>
              </a:rPr>
              <a:t>должны </a:t>
            </a:r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ru-RU" sz="2400" b="1" dirty="0">
                <a:solidFill>
                  <a:schemeClr val="accent2"/>
                </a:solidFill>
                <a:latin typeface="Times New Roman" pitchFamily="18" charset="0"/>
              </a:rPr>
              <a:t>быть ДОСТУПНЫМИ.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ru-RU" sz="2400" b="1" dirty="0">
              <a:solidFill>
                <a:schemeClr val="accent2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</a:rPr>
              <a:t>Игры </a:t>
            </a:r>
            <a:r>
              <a:rPr lang="ru-RU" sz="2400" b="1" dirty="0">
                <a:solidFill>
                  <a:schemeClr val="accent2"/>
                </a:solidFill>
                <a:latin typeface="Times New Roman" pitchFamily="18" charset="0"/>
              </a:rPr>
              <a:t>служат развитию всех видов речевой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3564021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476672"/>
            <a:ext cx="8064896" cy="41919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3600" b="1" i="1" dirty="0">
                <a:solidFill>
                  <a:schemeClr val="accent2"/>
                </a:solidFill>
                <a:latin typeface="Monotype Corsiva" pitchFamily="66" charset="0"/>
              </a:rPr>
              <a:t>По форме использования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3600" b="1" i="1" dirty="0">
                <a:solidFill>
                  <a:schemeClr val="accent2"/>
                </a:solidFill>
                <a:latin typeface="Monotype Corsiva" pitchFamily="66" charset="0"/>
              </a:rPr>
              <a:t>и по содержанию:</a:t>
            </a:r>
          </a:p>
          <a:p>
            <a:pPr>
              <a:lnSpc>
                <a:spcPct val="90000"/>
              </a:lnSpc>
              <a:defRPr/>
            </a:pPr>
            <a:endParaRPr lang="ru-RU" sz="3200" b="1" i="1" dirty="0">
              <a:solidFill>
                <a:schemeClr val="accent2"/>
              </a:solidFill>
              <a:latin typeface="Monotype Corsiva" pitchFamily="66" charset="0"/>
            </a:endParaRPr>
          </a:p>
          <a:p>
            <a:pPr marL="457200" indent="-45720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ru-RU" sz="3200" dirty="0">
                <a:solidFill>
                  <a:schemeClr val="accent2"/>
                </a:solidFill>
                <a:latin typeface="Times New Roman" pitchFamily="18" charset="0"/>
              </a:rPr>
              <a:t>Настольные;</a:t>
            </a:r>
          </a:p>
          <a:p>
            <a:pPr marL="457200" indent="-45720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ru-RU" sz="3200" dirty="0">
                <a:solidFill>
                  <a:schemeClr val="accent2"/>
                </a:solidFill>
                <a:latin typeface="Times New Roman" pitchFamily="18" charset="0"/>
              </a:rPr>
              <a:t>Дидактические;</a:t>
            </a:r>
          </a:p>
          <a:p>
            <a:pPr marL="457200" indent="-45720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ru-RU" sz="3200" dirty="0">
                <a:solidFill>
                  <a:schemeClr val="accent2"/>
                </a:solidFill>
                <a:latin typeface="Times New Roman" pitchFamily="18" charset="0"/>
              </a:rPr>
              <a:t>Ролевые;</a:t>
            </a:r>
          </a:p>
          <a:p>
            <a:pPr marL="457200" indent="-45720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ru-RU" sz="3200" dirty="0">
                <a:solidFill>
                  <a:schemeClr val="accent2"/>
                </a:solidFill>
                <a:latin typeface="Times New Roman" pitchFamily="18" charset="0"/>
              </a:rPr>
              <a:t>Деловые;</a:t>
            </a:r>
          </a:p>
          <a:p>
            <a:pPr marL="457200" indent="-45720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ru-RU" sz="3200" dirty="0">
                <a:solidFill>
                  <a:schemeClr val="accent2"/>
                </a:solidFill>
                <a:latin typeface="Times New Roman" pitchFamily="18" charset="0"/>
              </a:rPr>
              <a:t>Интеллектуальные;</a:t>
            </a:r>
          </a:p>
          <a:p>
            <a:pPr marL="457200" indent="-45720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ru-RU" sz="3200" dirty="0">
                <a:solidFill>
                  <a:schemeClr val="accent2"/>
                </a:solidFill>
                <a:latin typeface="Times New Roman" pitchFamily="18" charset="0"/>
              </a:rPr>
              <a:t>Интерактивные</a:t>
            </a:r>
          </a:p>
        </p:txBody>
      </p:sp>
    </p:spTree>
    <p:extLst>
      <p:ext uri="{BB962C8B-B14F-4D97-AF65-F5344CB8AC3E}">
        <p14:creationId xmlns:p14="http://schemas.microsoft.com/office/powerpoint/2010/main" val="393176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75656" y="692696"/>
            <a:ext cx="6984776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chemeClr val="accent2"/>
                </a:solidFill>
                <a:latin typeface="Monotype Corsiva" pitchFamily="66" charset="0"/>
              </a:rPr>
              <a:t> </a:t>
            </a:r>
            <a:r>
              <a:rPr lang="ru-RU" sz="3600" b="1" dirty="0">
                <a:solidFill>
                  <a:schemeClr val="accent2"/>
                </a:solidFill>
                <a:latin typeface="Monotype Corsiva" pitchFamily="66" charset="0"/>
              </a:rPr>
              <a:t>Игровые задания, направленные на отработку орфоэпических норм</a:t>
            </a:r>
            <a:r>
              <a:rPr lang="ru-RU" sz="3600" b="1" dirty="0" smtClean="0">
                <a:solidFill>
                  <a:schemeClr val="accent2"/>
                </a:solidFill>
                <a:latin typeface="Monotype Corsiva" pitchFamily="66" charset="0"/>
              </a:rPr>
              <a:t>:</a:t>
            </a:r>
          </a:p>
          <a:p>
            <a:pPr algn="ctr">
              <a:defRPr/>
            </a:pPr>
            <a:endParaRPr lang="ru-RU" sz="2800" b="1" dirty="0">
              <a:solidFill>
                <a:schemeClr val="accent2"/>
              </a:solidFill>
              <a:latin typeface="Monotype Corsiva" pitchFamily="66" charset="0"/>
            </a:endParaRPr>
          </a:p>
          <a:p>
            <a:pPr algn="ctr">
              <a:defRPr/>
            </a:pPr>
            <a:r>
              <a:rPr lang="ru-RU" sz="3200" b="1" dirty="0">
                <a:solidFill>
                  <a:schemeClr val="accent2"/>
                </a:solidFill>
                <a:latin typeface="Times New Roman" pitchFamily="18" charset="0"/>
              </a:rPr>
              <a:t>«Составь текст и озвучь его»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accent2"/>
                </a:solidFill>
                <a:latin typeface="Times New Roman" pitchFamily="18" charset="0"/>
              </a:rPr>
              <a:t>«Пригласи на обед»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accent2"/>
                </a:solidFill>
                <a:latin typeface="Times New Roman" pitchFamily="18" charset="0"/>
              </a:rPr>
              <a:t>«В эфире – новости</a:t>
            </a:r>
            <a:r>
              <a:rPr lang="ru-RU" sz="3200" b="1" dirty="0" smtClean="0">
                <a:solidFill>
                  <a:schemeClr val="accent2"/>
                </a:solidFill>
                <a:latin typeface="Times New Roman" pitchFamily="18" charset="0"/>
              </a:rPr>
              <a:t>»</a:t>
            </a:r>
          </a:p>
          <a:p>
            <a:pPr algn="ctr">
              <a:defRPr/>
            </a:pPr>
            <a:r>
              <a:rPr lang="ru-RU" sz="3200" b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ru-RU" sz="3200" b="1" dirty="0">
                <a:solidFill>
                  <a:schemeClr val="accent2"/>
                </a:solidFill>
                <a:latin typeface="Times New Roman" pitchFamily="18" charset="0"/>
              </a:rPr>
              <a:t>«Конкурс дикторов»               </a:t>
            </a:r>
            <a:r>
              <a:rPr lang="ru-RU" sz="3200" b="1" dirty="0" smtClean="0">
                <a:solidFill>
                  <a:schemeClr val="accent2"/>
                </a:solidFill>
                <a:latin typeface="Times New Roman" pitchFamily="18" charset="0"/>
              </a:rPr>
              <a:t>Спортивный комментатор</a:t>
            </a:r>
          </a:p>
          <a:p>
            <a:pPr algn="ctr">
              <a:defRPr/>
            </a:pPr>
            <a:r>
              <a:rPr lang="ru-RU" sz="3200" b="1" dirty="0" smtClean="0">
                <a:solidFill>
                  <a:schemeClr val="accent2"/>
                </a:solidFill>
                <a:latin typeface="Times New Roman" pitchFamily="18" charset="0"/>
              </a:rPr>
              <a:t>«Расшифруйте </a:t>
            </a:r>
            <a:r>
              <a:rPr lang="ru-RU" sz="3200" b="1" dirty="0">
                <a:solidFill>
                  <a:schemeClr val="accent2"/>
                </a:solidFill>
                <a:latin typeface="Times New Roman" pitchFamily="18" charset="0"/>
              </a:rPr>
              <a:t>анаграммы»</a:t>
            </a:r>
          </a:p>
        </p:txBody>
      </p:sp>
    </p:spTree>
    <p:extLst>
      <p:ext uri="{BB962C8B-B14F-4D97-AF65-F5344CB8AC3E}">
        <p14:creationId xmlns:p14="http://schemas.microsoft.com/office/powerpoint/2010/main" val="3601770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916832"/>
            <a:ext cx="8424936" cy="371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Ребятам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предлагается набор слов, которые могут представлять какие-то трудности в произношении.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за 2-3 минуты составить связный текст (используя данные слова) и прочитать его, соблюдая орфоэпические нормы. Учитель может назначить экспертов, которые должны внимательно прослушать текст и сделать вывод о соблюдении произносительных норм. (Оценку в этом случае получают сразу двое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обучающихся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2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620688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accent2"/>
                </a:solidFill>
                <a:latin typeface="Times New Roman" pitchFamily="18" charset="0"/>
              </a:rPr>
              <a:t>«Составь текст и озвучь его»</a:t>
            </a:r>
          </a:p>
        </p:txBody>
      </p:sp>
    </p:spTree>
    <p:extLst>
      <p:ext uri="{BB962C8B-B14F-4D97-AF65-F5344CB8AC3E}">
        <p14:creationId xmlns:p14="http://schemas.microsoft.com/office/powerpoint/2010/main" val="1469297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908720"/>
            <a:ext cx="813690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chemeClr val="accent2"/>
                </a:solidFill>
                <a:latin typeface="Monotype Corsiva" pitchFamily="66" charset="0"/>
              </a:rPr>
              <a:t>Лексико-фразеологические игры</a:t>
            </a:r>
            <a:r>
              <a:rPr lang="ru-RU" sz="3600" b="1" dirty="0">
                <a:solidFill>
                  <a:schemeClr val="accent2"/>
                </a:solidFill>
                <a:latin typeface="Monotype Corsiva" pitchFamily="66" charset="0"/>
              </a:rPr>
              <a:t>:</a:t>
            </a:r>
          </a:p>
          <a:p>
            <a:pPr algn="ctr">
              <a:defRPr/>
            </a:pPr>
            <a:endParaRPr lang="ru-RU" sz="2800" b="1" dirty="0">
              <a:solidFill>
                <a:schemeClr val="accent2"/>
              </a:solidFill>
              <a:latin typeface="Monotype Corsiva" pitchFamily="66" charset="0"/>
            </a:endParaRPr>
          </a:p>
          <a:p>
            <a:pPr>
              <a:defRPr/>
            </a:pPr>
            <a:r>
              <a:rPr lang="ru-RU" sz="3600" b="1" dirty="0">
                <a:solidFill>
                  <a:schemeClr val="accent2"/>
                </a:solidFill>
                <a:latin typeface="Times New Roman" pitchFamily="18" charset="0"/>
              </a:rPr>
              <a:t>«Собери фразеологизм»</a:t>
            </a:r>
          </a:p>
          <a:p>
            <a:pPr>
              <a:defRPr/>
            </a:pPr>
            <a:r>
              <a:rPr lang="ru-RU" sz="3600" b="1" dirty="0">
                <a:solidFill>
                  <a:schemeClr val="accent2"/>
                </a:solidFill>
                <a:latin typeface="Times New Roman" pitchFamily="18" charset="0"/>
              </a:rPr>
              <a:t>«Аукцион»</a:t>
            </a:r>
          </a:p>
          <a:p>
            <a:pPr>
              <a:defRPr/>
            </a:pPr>
            <a:r>
              <a:rPr lang="ru-RU" sz="3600" b="1" dirty="0">
                <a:solidFill>
                  <a:schemeClr val="accent2"/>
                </a:solidFill>
                <a:latin typeface="Times New Roman" pitchFamily="18" charset="0"/>
              </a:rPr>
              <a:t>«Угадай слово по его описанию»</a:t>
            </a:r>
          </a:p>
          <a:p>
            <a:pPr>
              <a:defRPr/>
            </a:pPr>
            <a:r>
              <a:rPr lang="ru-RU" sz="3600" b="1" dirty="0">
                <a:solidFill>
                  <a:schemeClr val="accent2"/>
                </a:solidFill>
                <a:latin typeface="Times New Roman" pitchFamily="18" charset="0"/>
              </a:rPr>
              <a:t>«Собери  пословицу»</a:t>
            </a:r>
          </a:p>
          <a:p>
            <a:pPr>
              <a:defRPr/>
            </a:pPr>
            <a:r>
              <a:rPr lang="ru-RU" sz="3600" b="1" dirty="0" smtClean="0">
                <a:solidFill>
                  <a:schemeClr val="accent2"/>
                </a:solidFill>
                <a:latin typeface="Times New Roman" pitchFamily="18" charset="0"/>
              </a:rPr>
              <a:t>«Переводчик»</a:t>
            </a:r>
            <a:endParaRPr lang="ru-RU" sz="3600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445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2"/>
                </a:solidFill>
                <a:latin typeface="Times New Roman" pitchFamily="18" charset="0"/>
              </a:rPr>
              <a:t>«Переводчик»</a:t>
            </a:r>
            <a:br>
              <a:rPr lang="ru-RU" b="1" dirty="0">
                <a:solidFill>
                  <a:schemeClr val="accent2"/>
                </a:solidFill>
                <a:latin typeface="Times New Roman" pitchFamily="18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53364" y="1711630"/>
            <a:ext cx="8373616" cy="3683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Око - (глаз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                             Зеница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(глаз, зрачок).</a:t>
            </a:r>
          </a:p>
          <a:p>
            <a:pPr>
              <a:spcAft>
                <a:spcPts val="800"/>
              </a:spcAf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Чело - (лоб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                            Рамо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(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плечо).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Выя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(шея). 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Длань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(ладонь).</a:t>
            </a:r>
          </a:p>
          <a:p>
            <a:pPr>
              <a:spcAft>
                <a:spcPts val="800"/>
              </a:spcAf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Чрево - (живот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                      Шуйца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(левая рука).</a:t>
            </a:r>
          </a:p>
          <a:p>
            <a:pPr>
              <a:spcAft>
                <a:spcPts val="800"/>
              </a:spcAf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Перст - (палец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                       Десница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(правая рука).</a:t>
            </a:r>
          </a:p>
          <a:p>
            <a:pPr>
              <a:spcAft>
                <a:spcPts val="800"/>
              </a:spcAf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Перси - (грудь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                        Чресла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(поясница, бедро).</a:t>
            </a:r>
          </a:p>
          <a:p>
            <a:pPr>
              <a:spcAft>
                <a:spcPts val="800"/>
              </a:spcAf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Вежды - (веки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                  Челюсть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(лицо, образовано от чело + уста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>
              <a:spcAft>
                <a:spcPts val="80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Ланиты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(щёки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                 Уста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(губы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                                </a:t>
            </a:r>
          </a:p>
          <a:p>
            <a:pPr>
              <a:spcAft>
                <a:spcPts val="80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Пясть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(ладонь с пальцами)</a:t>
            </a:r>
            <a:endParaRPr lang="ru-RU" sz="20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7669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Линейка1</Template>
  <TotalTime>77</TotalTime>
  <Words>790</Words>
  <Application>Microsoft Office PowerPoint</Application>
  <PresentationFormat>Экран (4:3)</PresentationFormat>
  <Paragraphs>106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Monotype Corsiva</vt:lpstr>
      <vt:lpstr>Times New Roman</vt:lpstr>
      <vt:lpstr>Wingdings</vt:lpstr>
      <vt:lpstr>Тема Office</vt:lpstr>
      <vt:lpstr>Применение игровых технологий  на уроках  русского языка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«Переводчик» 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игровых технологий  на уроках  русского языка</dc:title>
  <dc:creator>Andry Leyn</dc:creator>
  <cp:lastModifiedBy>Andry Leyn</cp:lastModifiedBy>
  <cp:revision>10</cp:revision>
  <dcterms:created xsi:type="dcterms:W3CDTF">2014-04-19T12:07:00Z</dcterms:created>
  <dcterms:modified xsi:type="dcterms:W3CDTF">2014-04-19T13:27:48Z</dcterms:modified>
</cp:coreProperties>
</file>