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61" r:id="rId6"/>
    <p:sldId id="267" r:id="rId7"/>
    <p:sldId id="268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222AD2C-E8C0-4DC5-89BA-71DE98EF3869}">
          <p14:sldIdLst>
            <p14:sldId id="256"/>
            <p14:sldId id="257"/>
            <p14:sldId id="258"/>
            <p14:sldId id="266"/>
            <p14:sldId id="261"/>
            <p14:sldId id="267"/>
            <p14:sldId id="268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353" autoAdjust="0"/>
    <p:restoredTop sz="94639" autoAdjust="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4CABA-6A57-48D8-8235-3CF379DB92E5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AA95C-25AE-489C-A1F4-B3539ECFC6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56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AA95C-25AE-489C-A1F4-B3539ECFC6F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403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51B88A-4D91-4C19-BDB6-D7253B6DFC8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87449F-8205-4054-B619-DD56B5E4B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налоговой грамотности.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«Клуб грамотных налогоплательщиков»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6499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ФИНАЛ!!!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Составили ли вы свое </a:t>
            </a:r>
            <a:r>
              <a:rPr lang="ru-RU" dirty="0" smtClean="0"/>
              <a:t>мнение </a:t>
            </a:r>
            <a:r>
              <a:rPr lang="ru-RU" dirty="0" smtClean="0"/>
              <a:t>о налогах?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30663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Проведем тестирование.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60"/>
          </a:xfrm>
        </p:spPr>
        <p:txBody>
          <a:bodyPr>
            <a:normAutofit fontScale="40000" lnSpcReduction="20000"/>
          </a:bodyPr>
          <a:lstStyle/>
          <a:p>
            <a:pPr marL="137160" indent="0">
              <a:buNone/>
            </a:pPr>
            <a:r>
              <a:rPr lang="en-US" dirty="0" smtClean="0"/>
              <a:t>I.</a:t>
            </a:r>
            <a:r>
              <a:rPr lang="ru-RU" dirty="0" smtClean="0"/>
              <a:t>Обязательные удержания в пользу государства с населения и предприятий – это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1)Налоговая политика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2)Налоги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3)Налоговая система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4)Налоговый кодекс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II.</a:t>
            </a:r>
            <a:r>
              <a:rPr lang="ru-RU" dirty="0"/>
              <a:t> Совокупность налогов, налоговое законодательство способы исчисления и формы сбора налогов  методы налогового регулирования и контроля </a:t>
            </a:r>
            <a:r>
              <a:rPr lang="ru-RU" dirty="0" smtClean="0"/>
              <a:t>– это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1)Налоговая политика</a:t>
            </a:r>
          </a:p>
          <a:p>
            <a:pPr marL="137160" indent="0">
              <a:buNone/>
            </a:pPr>
            <a:r>
              <a:rPr lang="ru-RU" dirty="0" smtClean="0"/>
              <a:t>  2)Налоги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3)Налоговая система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4)Налоговый кодекс</a:t>
            </a:r>
          </a:p>
          <a:p>
            <a:pPr marL="137160" indent="0">
              <a:buNone/>
            </a:pPr>
            <a:r>
              <a:rPr lang="en-US" dirty="0" smtClean="0"/>
              <a:t>III</a:t>
            </a:r>
            <a:r>
              <a:rPr lang="ru-RU" dirty="0" smtClean="0"/>
              <a:t>.Какая функция налогов позволяет наполнить государственный бюджет, что бы власть могла выполнять свои обязательства перед обществом?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1)Распределительная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2)Фискальная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3)Социальная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4)Стимулирующая</a:t>
            </a:r>
          </a:p>
          <a:p>
            <a:pPr marL="137160" indent="0">
              <a:buNone/>
            </a:pPr>
            <a:r>
              <a:rPr lang="en-US" dirty="0" smtClean="0"/>
              <a:t>IV</a:t>
            </a:r>
            <a:r>
              <a:rPr lang="ru-RU" dirty="0" smtClean="0"/>
              <a:t>.Какая функция налогов связана с использованием налоговых льгот?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1)Распределительная</a:t>
            </a:r>
          </a:p>
          <a:p>
            <a:pPr marL="137160" indent="0">
              <a:buNone/>
            </a:pPr>
            <a:r>
              <a:rPr lang="ru-RU" dirty="0" smtClean="0"/>
              <a:t>  2)Фискальная</a:t>
            </a:r>
          </a:p>
          <a:p>
            <a:pPr marL="137160" indent="0">
              <a:buNone/>
            </a:pPr>
            <a:r>
              <a:rPr lang="ru-RU" dirty="0" smtClean="0"/>
              <a:t>  </a:t>
            </a:r>
            <a:r>
              <a:rPr lang="ru-RU" dirty="0"/>
              <a:t>3)Социальная</a:t>
            </a:r>
          </a:p>
          <a:p>
            <a:pPr marL="137160" indent="0">
              <a:buNone/>
            </a:pPr>
            <a:r>
              <a:rPr lang="ru-RU" dirty="0" smtClean="0"/>
              <a:t>  4)Стимулирующая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V</a:t>
            </a:r>
            <a:r>
              <a:rPr lang="ru-RU" dirty="0" smtClean="0"/>
              <a:t>.К какому виду налогов относится налог на наследство?</a:t>
            </a:r>
          </a:p>
          <a:p>
            <a:pPr marL="137160" indent="0">
              <a:buNone/>
            </a:pPr>
            <a:r>
              <a:rPr lang="ru-RU" dirty="0" smtClean="0"/>
              <a:t> 1)Распределительная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  2)Фискальная</a:t>
            </a:r>
          </a:p>
          <a:p>
            <a:pPr marL="137160" indent="0">
              <a:buNone/>
            </a:pPr>
            <a:r>
              <a:rPr lang="ru-RU" dirty="0"/>
              <a:t>  3)Социальная</a:t>
            </a:r>
          </a:p>
          <a:p>
            <a:pPr marL="137160" indent="0">
              <a:buNone/>
            </a:pPr>
            <a:r>
              <a:rPr lang="ru-RU" dirty="0"/>
              <a:t>  4)Стимулирующая</a:t>
            </a:r>
            <a:endParaRPr lang="en-US" dirty="0"/>
          </a:p>
          <a:p>
            <a:pPr marL="13716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73831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4401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Цели: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9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1)Образовательные: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-Познакомить учащихся с имущественными налогами и налогообложением физических лиц и их ролью в формировании бюджетов муниципалитетов.</a:t>
            </a:r>
          </a:p>
          <a:p>
            <a:pPr marL="0" indent="0">
              <a:buNone/>
            </a:pPr>
            <a:r>
              <a:rPr lang="ru-RU" sz="2000" dirty="0" smtClean="0"/>
              <a:t>2)Развивающие: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-Расширение кругозора школьников, обогащения их словаря понятиями из сфер налогообложения, экономики, права.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-Развитие творческих способностей учащихся, выявление индивидуальных умений личности.</a:t>
            </a:r>
          </a:p>
          <a:p>
            <a:pPr marL="0" indent="0">
              <a:buNone/>
            </a:pPr>
            <a:r>
              <a:rPr lang="ru-RU" sz="2000" dirty="0" smtClean="0"/>
              <a:t>3)Воспитательные: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-формирование положительного эмоционального отношения к системе налогообложения и воспитание экономически грамотного, отвечающего за свои решения гражданина.</a:t>
            </a:r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3930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b="1" i="1" dirty="0" smtClean="0"/>
              <a:t>Организационный момент!</a:t>
            </a:r>
          </a:p>
          <a:p>
            <a:pPr marL="137160" indent="0">
              <a:buNone/>
            </a:pPr>
            <a:r>
              <a:rPr lang="ru-RU" sz="2000" dirty="0" smtClean="0"/>
              <a:t>Задание: учащиеся должны определить какое слово пропущено.</a:t>
            </a:r>
          </a:p>
          <a:p>
            <a:pPr marL="137160" indent="0">
              <a:buNone/>
            </a:pPr>
            <a:r>
              <a:rPr lang="ru-RU" sz="2000" dirty="0" smtClean="0"/>
              <a:t>  1)Не платит ____ только медведь в берлоге: он не ест, не   пьет, только лапу сосет.</a:t>
            </a:r>
          </a:p>
          <a:p>
            <a:pPr marL="13716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2)____ платятся, и жизнь в гору катится.</a:t>
            </a:r>
          </a:p>
          <a:p>
            <a:pPr marL="13716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3)____ - нервы государства.(Цицерон)</a:t>
            </a:r>
          </a:p>
          <a:p>
            <a:pPr marL="13716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4)____ для государства то же, что паруса для корабля.(Екатерина </a:t>
            </a:r>
            <a:r>
              <a:rPr lang="en-US" sz="2000" dirty="0" smtClean="0"/>
              <a:t>II</a:t>
            </a:r>
            <a:r>
              <a:rPr lang="ru-RU" sz="2000" dirty="0" smtClean="0"/>
              <a:t> Великая)</a:t>
            </a:r>
          </a:p>
          <a:p>
            <a:pPr marL="13716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5)Требовать уничтожения ____ значило бы требовать уничтожения самого общества.(Н. И. Тургенев)</a:t>
            </a:r>
          </a:p>
          <a:p>
            <a:pPr marL="137160" indent="0">
              <a:buNone/>
            </a:pPr>
            <a:r>
              <a:rPr lang="ru-RU" sz="2000" dirty="0" smtClean="0"/>
              <a:t>  6)____ для тех кто их выплачивает, признак не рабства, а свободы.(А. Смит, английский философ и экономист)</a:t>
            </a:r>
          </a:p>
        </p:txBody>
      </p:sp>
    </p:spTree>
    <p:extLst>
      <p:ext uri="{BB962C8B-B14F-4D97-AF65-F5344CB8AC3E}">
        <p14:creationId xmlns:p14="http://schemas.microsoft.com/office/powerpoint/2010/main" xmlns="" val="303382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 нашего урока «Налоги»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dirty="0"/>
              <a:t>Налоги - это регламентированное законом изъятие части денежных средств юридических и физических лиц в пользу государства на условиях обязательности, индивидуальной безвозмездности, обеспеченное государственным принуждением, но не являющееся при этом наказанием.</a:t>
            </a:r>
          </a:p>
          <a:p>
            <a:pPr marL="137160" indent="0">
              <a:buNone/>
            </a:pPr>
            <a:r>
              <a:rPr lang="ru-RU" dirty="0"/>
              <a:t>Налоги – обязательные удержания в пользу государства с населения и предприятий. Они устанавливаются законом.</a:t>
            </a:r>
          </a:p>
          <a:p>
            <a:pPr marL="137160" indent="0">
              <a:buNone/>
            </a:pPr>
            <a:r>
              <a:rPr lang="ru-RU" dirty="0" smtClean="0"/>
              <a:t>Государственный </a:t>
            </a:r>
            <a:r>
              <a:rPr lang="ru-RU" dirty="0"/>
              <a:t>б</a:t>
            </a:r>
            <a:r>
              <a:rPr lang="ru-RU" dirty="0" smtClean="0"/>
              <a:t>юджет – свод доходов и расходов государства принимается органом власти, имеет силу закона.</a:t>
            </a:r>
            <a:endParaRPr lang="ru-RU" dirty="0"/>
          </a:p>
          <a:p>
            <a:pPr marL="137160" indent="0">
              <a:buNone/>
            </a:pPr>
            <a:r>
              <a:rPr lang="ru-RU" dirty="0" smtClean="0"/>
              <a:t>Как </a:t>
            </a:r>
            <a:r>
              <a:rPr lang="ru-RU" dirty="0"/>
              <a:t>вы заметили, отношение к налогам во все времена было неоднозначным. Даже такой сведущий человек, как У.</a:t>
            </a:r>
            <a:r>
              <a:rPr lang="en-US" dirty="0"/>
              <a:t> </a:t>
            </a:r>
            <a:r>
              <a:rPr lang="ru-RU" dirty="0"/>
              <a:t>Черчилль, считал, что хороших налогов не бывает. А американский писатель О.</a:t>
            </a:r>
            <a:r>
              <a:rPr lang="en-US" dirty="0"/>
              <a:t> </a:t>
            </a:r>
            <a:r>
              <a:rPr lang="ru-RU" dirty="0" err="1"/>
              <a:t>Холмз</a:t>
            </a:r>
            <a:r>
              <a:rPr lang="ru-RU" dirty="0"/>
              <a:t> назвал налоги ценой за цивилизованное общество. Так что же представляют собой налоги – зло или благо? Мы с вами должны составить об этом свое собственное мнение.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6481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Налоги в нашей стране взимаются: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sz="2000" dirty="0" smtClean="0"/>
              <a:t> -</a:t>
            </a:r>
            <a:r>
              <a:rPr lang="ru-RU" dirty="0" smtClean="0"/>
              <a:t>с доходов(прибыли</a:t>
            </a:r>
            <a:r>
              <a:rPr lang="ru-RU" dirty="0"/>
              <a:t>, заработной платы, доходов от ценных бумаг</a:t>
            </a:r>
            <a:r>
              <a:rPr lang="ru-RU" dirty="0" smtClean="0"/>
              <a:t>);</a:t>
            </a:r>
          </a:p>
          <a:p>
            <a:pPr marL="137160" indent="0">
              <a:buNone/>
            </a:pPr>
            <a:r>
              <a:rPr lang="ru-RU" dirty="0" smtClean="0"/>
              <a:t>-с </a:t>
            </a:r>
            <a:r>
              <a:rPr lang="ru-RU" dirty="0"/>
              <a:t>имущества, передачи имущества;</a:t>
            </a:r>
          </a:p>
          <a:p>
            <a:pPr marL="137160" indent="0">
              <a:buNone/>
            </a:pPr>
            <a:r>
              <a:rPr lang="ru-RU" dirty="0" smtClean="0"/>
              <a:t>-с </a:t>
            </a:r>
            <a:r>
              <a:rPr lang="ru-RU" dirty="0"/>
              <a:t>юридически значимых действий;</a:t>
            </a:r>
          </a:p>
          <a:p>
            <a:pPr marL="137160" indent="0">
              <a:buNone/>
            </a:pPr>
            <a:r>
              <a:rPr lang="ru-RU" dirty="0" smtClean="0"/>
              <a:t>-с </a:t>
            </a:r>
            <a:r>
              <a:rPr lang="ru-RU" dirty="0"/>
              <a:t>ввоза и вывоза товаров за границу.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904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Классификация налогов.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1)По субъектам (плательщицам) – налоги с юридических лиц, налоги с физических лиц, налоги с юридических и физических лиц.</a:t>
            </a:r>
          </a:p>
          <a:p>
            <a:pPr marL="137160" indent="0">
              <a:buNone/>
            </a:pPr>
            <a:r>
              <a:rPr lang="ru-RU" dirty="0" smtClean="0"/>
              <a:t>2)По характеру использования – налоги общего значения, целые налоги.</a:t>
            </a:r>
          </a:p>
          <a:p>
            <a:pPr marL="137160" indent="0">
              <a:buNone/>
            </a:pPr>
            <a:r>
              <a:rPr lang="ru-RU" dirty="0" smtClean="0"/>
              <a:t>3)По форме возложения налоговой бремени – прямые и косвенные налоги.</a:t>
            </a:r>
          </a:p>
          <a:p>
            <a:pPr marL="137160" indent="0">
              <a:buNone/>
            </a:pPr>
            <a:r>
              <a:rPr lang="ru-RU" dirty="0" smtClean="0"/>
              <a:t>4)По территориальному уровню – федеральные, налоги субъектов федерации, местные налоги и сборы.</a:t>
            </a:r>
          </a:p>
        </p:txBody>
      </p:sp>
    </p:spTree>
    <p:extLst>
      <p:ext uri="{BB962C8B-B14F-4D97-AF65-F5344CB8AC3E}">
        <p14:creationId xmlns:p14="http://schemas.microsoft.com/office/powerpoint/2010/main" xmlns="" val="20517244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Особое место в налоговом праве отводится вопросам контроля за обеспечением законности в сфере налогообложения. В зависимости от вида и характера правонарушения различают виды правовой ответственности: административную, уголовную, дисциплинарную, гражданскую и материальную (финансовую)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172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У налога, как элемента налоговой системы, есть своя структура. Он подразделяется на базу, количественное выражение того, с чего исчисляется налог, и ставку, размер налога на единицу налоговой базы</a:t>
            </a:r>
            <a:r>
              <a:rPr lang="ru-RU" dirty="0" smtClean="0"/>
              <a:t>.</a:t>
            </a:r>
          </a:p>
          <a:p>
            <a:r>
              <a:rPr lang="ru-RU" dirty="0"/>
              <a:t>Например, подоходный налог в России. Все граждане России платят 13 копеек с каждого заработанного рубля. Базой налога является сумма заработанных доходов, а ставка равна 13%. </a:t>
            </a:r>
            <a:endParaRPr lang="ru-RU" dirty="0" smtClean="0"/>
          </a:p>
          <a:p>
            <a:r>
              <a:rPr lang="ru-RU" dirty="0"/>
              <a:t>Особое место в налоговом праве отводится вопросам контроля за обеспечением законности в сфере налогообложения. </a:t>
            </a:r>
            <a:r>
              <a:rPr lang="ru-RU"/>
              <a:t>В зависимости от вида и характера правонарушения различают виды правовой ответственности: административную, уголовную, дисциплинарную, гражданскую и материальную (финансовую)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1743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люди не любят платить налоги?</a:t>
            </a:r>
          </a:p>
          <a:p>
            <a:r>
              <a:rPr lang="ru-RU" dirty="0" smtClean="0"/>
              <a:t>Почему государство не любит тех, кто не любит платить налоги?</a:t>
            </a:r>
          </a:p>
          <a:p>
            <a:r>
              <a:rPr lang="ru-RU" dirty="0" smtClean="0"/>
              <a:t>Какие налоги вы ввели бы в родном городе, районе, чтобы </a:t>
            </a:r>
            <a:r>
              <a:rPr lang="ru-RU" dirty="0" smtClean="0"/>
              <a:t>улучшить там </a:t>
            </a:r>
            <a:r>
              <a:rPr lang="ru-RU" dirty="0" smtClean="0"/>
              <a:t>жизнь?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8113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715</Words>
  <Application>Microsoft Office PowerPoint</Application>
  <PresentationFormat>Экран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Урок налоговой грамотности.</vt:lpstr>
      <vt:lpstr>Цели:</vt:lpstr>
      <vt:lpstr>Ход урока.</vt:lpstr>
      <vt:lpstr>Тема нашего урока «Налоги»</vt:lpstr>
      <vt:lpstr>Налоги в нашей стране взимаются:</vt:lpstr>
      <vt:lpstr>Классификация налогов.</vt:lpstr>
      <vt:lpstr>Слайд 7</vt:lpstr>
      <vt:lpstr>Слайд 8</vt:lpstr>
      <vt:lpstr>Вопросы:</vt:lpstr>
      <vt:lpstr>ФИНАЛ!!!</vt:lpstr>
      <vt:lpstr>Проведем тестирование.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налоговой грамотности.</dc:title>
  <dc:creator>Admin</dc:creator>
  <cp:lastModifiedBy>Elena</cp:lastModifiedBy>
  <cp:revision>18</cp:revision>
  <dcterms:created xsi:type="dcterms:W3CDTF">2013-11-13T11:36:50Z</dcterms:created>
  <dcterms:modified xsi:type="dcterms:W3CDTF">2014-02-19T07:56:47Z</dcterms:modified>
</cp:coreProperties>
</file>