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37737-EEDF-4321-A4C3-31F92E4C1F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C858F2-E316-450F-A2AB-D2337BACD29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Прежде чем составить аннотацию, прочитайте текст и разбейте его на смысловые части, выделите в каждой части основную мысль и сформулируйте ее своими словами. </a:t>
          </a:r>
          <a:endParaRPr lang="ru-RU" sz="44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275894-457E-4D63-AD9E-2521C421719D}" type="parTrans" cxnId="{7037F7DE-4408-4E71-B1B4-EC0B33075BF5}">
      <dgm:prSet/>
      <dgm:spPr/>
      <dgm:t>
        <a:bodyPr/>
        <a:lstStyle/>
        <a:p>
          <a:endParaRPr lang="ru-RU"/>
        </a:p>
      </dgm:t>
    </dgm:pt>
    <dgm:pt modelId="{7F894E47-02FB-4D73-8ACF-1D4D542FFF18}" type="sibTrans" cxnId="{7037F7DE-4408-4E71-B1B4-EC0B33075BF5}">
      <dgm:prSet/>
      <dgm:spPr/>
      <dgm:t>
        <a:bodyPr/>
        <a:lstStyle/>
        <a:p>
          <a:endParaRPr lang="ru-RU"/>
        </a:p>
      </dgm:t>
    </dgm:pt>
    <dgm:pt modelId="{F5333409-5D4A-49E2-B676-57466FC78A29}" type="pres">
      <dgm:prSet presAssocID="{95737737-EEDF-4321-A4C3-31F92E4C1F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984B7B-958E-4F56-A059-CFBEE5E3FB7B}" type="pres">
      <dgm:prSet presAssocID="{A1C858F2-E316-450F-A2AB-D2337BACD291}" presName="parentText" presStyleLbl="node1" presStyleIdx="0" presStyleCnt="1" custScaleY="140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801E6-4C3E-40A8-AEF6-9615284F5335}" type="presOf" srcId="{A1C858F2-E316-450F-A2AB-D2337BACD291}" destId="{E5984B7B-958E-4F56-A059-CFBEE5E3FB7B}" srcOrd="0" destOrd="0" presId="urn:microsoft.com/office/officeart/2005/8/layout/vList2"/>
    <dgm:cxn modelId="{7037F7DE-4408-4E71-B1B4-EC0B33075BF5}" srcId="{95737737-EEDF-4321-A4C3-31F92E4C1FAB}" destId="{A1C858F2-E316-450F-A2AB-D2337BACD291}" srcOrd="0" destOrd="0" parTransId="{DF275894-457E-4D63-AD9E-2521C421719D}" sibTransId="{7F894E47-02FB-4D73-8ACF-1D4D542FFF18}"/>
    <dgm:cxn modelId="{E11CDF4E-84FF-43CC-AB95-86CA1BE3A32C}" type="presOf" srcId="{95737737-EEDF-4321-A4C3-31F92E4C1FAB}" destId="{F5333409-5D4A-49E2-B676-57466FC78A29}" srcOrd="0" destOrd="0" presId="urn:microsoft.com/office/officeart/2005/8/layout/vList2"/>
    <dgm:cxn modelId="{A027E415-55C9-4485-AB05-505A5EA5F029}" type="presParOf" srcId="{F5333409-5D4A-49E2-B676-57466FC78A29}" destId="{E5984B7B-958E-4F56-A059-CFBEE5E3FB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4A2513-BB73-40EE-9DDF-733A4B0045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9DEBE79-507E-4A29-B83E-36744181EA9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Используя (что?), автор излагает (что?)…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Отмечается, что…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Подчеркивается, что…</a:t>
          </a:r>
        </a:p>
        <a:p>
          <a:pPr rtl="0"/>
          <a:endParaRPr lang="ru-RU" sz="2400" dirty="0"/>
        </a:p>
      </dgm:t>
    </dgm:pt>
    <dgm:pt modelId="{FF4D3CD7-DC7C-4414-B5B0-69B682006C65}" type="parTrans" cxnId="{B3678D45-3028-4775-B01D-2A09B72E4530}">
      <dgm:prSet/>
      <dgm:spPr/>
      <dgm:t>
        <a:bodyPr/>
        <a:lstStyle/>
        <a:p>
          <a:endParaRPr lang="ru-RU"/>
        </a:p>
      </dgm:t>
    </dgm:pt>
    <dgm:pt modelId="{5A2F1F70-BCA3-40AB-A863-C19B0F822CF7}" type="sibTrans" cxnId="{B3678D45-3028-4775-B01D-2A09B72E4530}">
      <dgm:prSet/>
      <dgm:spPr/>
      <dgm:t>
        <a:bodyPr/>
        <a:lstStyle/>
        <a:p>
          <a:endParaRPr lang="ru-RU"/>
        </a:p>
      </dgm:t>
    </dgm:pt>
    <dgm:pt modelId="{49B926E9-B41E-4813-A415-B3E1905E653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 книге дается (что?)…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Раскрываются (что?)…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Описываются (что?)…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Особое внимание уделяется вопросам (чего?)…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4511A15-5C2B-41EC-AA59-8A0964A4021D}" type="parTrans" cxnId="{7697A5FE-4A36-480F-A8EE-0D78865B3080}">
      <dgm:prSet/>
      <dgm:spPr/>
      <dgm:t>
        <a:bodyPr/>
        <a:lstStyle/>
        <a:p>
          <a:endParaRPr lang="ru-RU"/>
        </a:p>
      </dgm:t>
    </dgm:pt>
    <dgm:pt modelId="{44AAC70D-130C-4E21-A825-E36CF58409E9}" type="sibTrans" cxnId="{7697A5FE-4A36-480F-A8EE-0D78865B3080}">
      <dgm:prSet/>
      <dgm:spPr/>
      <dgm:t>
        <a:bodyPr/>
        <a:lstStyle/>
        <a:p>
          <a:endParaRPr lang="ru-RU"/>
        </a:p>
      </dgm:t>
    </dgm:pt>
    <dgm:pt modelId="{1C2CC707-E9DE-4FC5-9745-DAF6BB1A2745}" type="pres">
      <dgm:prSet presAssocID="{1F4A2513-BB73-40EE-9DDF-733A4B0045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0C0FC-725D-4E5C-A9D7-BCAB9FF39429}" type="pres">
      <dgm:prSet presAssocID="{C9DEBE79-507E-4A29-B83E-36744181EA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19FCE-E555-477F-9947-8E27D9DE852E}" type="pres">
      <dgm:prSet presAssocID="{5A2F1F70-BCA3-40AB-A863-C19B0F822CF7}" presName="spacer" presStyleCnt="0"/>
      <dgm:spPr/>
    </dgm:pt>
    <dgm:pt modelId="{95B14630-A4A8-4445-9A29-C90F318185EB}" type="pres">
      <dgm:prSet presAssocID="{49B926E9-B41E-4813-A415-B3E1905E653A}" presName="parentText" presStyleLbl="node1" presStyleIdx="1" presStyleCnt="2" custLinFactNeighborX="-2121" custLinFactNeighborY="34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2499E0-725D-45C6-80AE-49F2B8AAA9EF}" type="presOf" srcId="{1F4A2513-BB73-40EE-9DDF-733A4B004562}" destId="{1C2CC707-E9DE-4FC5-9745-DAF6BB1A2745}" srcOrd="0" destOrd="0" presId="urn:microsoft.com/office/officeart/2005/8/layout/vList2"/>
    <dgm:cxn modelId="{161F14E5-06A5-4E3E-B2CA-74F077438271}" type="presOf" srcId="{49B926E9-B41E-4813-A415-B3E1905E653A}" destId="{95B14630-A4A8-4445-9A29-C90F318185EB}" srcOrd="0" destOrd="0" presId="urn:microsoft.com/office/officeart/2005/8/layout/vList2"/>
    <dgm:cxn modelId="{B3678D45-3028-4775-B01D-2A09B72E4530}" srcId="{1F4A2513-BB73-40EE-9DDF-733A4B004562}" destId="{C9DEBE79-507E-4A29-B83E-36744181EA90}" srcOrd="0" destOrd="0" parTransId="{FF4D3CD7-DC7C-4414-B5B0-69B682006C65}" sibTransId="{5A2F1F70-BCA3-40AB-A863-C19B0F822CF7}"/>
    <dgm:cxn modelId="{95D87F3E-77A8-4393-8BAA-3AD60FAE5C71}" type="presOf" srcId="{C9DEBE79-507E-4A29-B83E-36744181EA90}" destId="{0D90C0FC-725D-4E5C-A9D7-BCAB9FF39429}" srcOrd="0" destOrd="0" presId="urn:microsoft.com/office/officeart/2005/8/layout/vList2"/>
    <dgm:cxn modelId="{7697A5FE-4A36-480F-A8EE-0D78865B3080}" srcId="{1F4A2513-BB73-40EE-9DDF-733A4B004562}" destId="{49B926E9-B41E-4813-A415-B3E1905E653A}" srcOrd="1" destOrd="0" parTransId="{94511A15-5C2B-41EC-AA59-8A0964A4021D}" sibTransId="{44AAC70D-130C-4E21-A825-E36CF58409E9}"/>
    <dgm:cxn modelId="{C0EA5861-7BD1-42EB-88B4-554D975A78C3}" type="presParOf" srcId="{1C2CC707-E9DE-4FC5-9745-DAF6BB1A2745}" destId="{0D90C0FC-725D-4E5C-A9D7-BCAB9FF39429}" srcOrd="0" destOrd="0" presId="urn:microsoft.com/office/officeart/2005/8/layout/vList2"/>
    <dgm:cxn modelId="{60A42BAF-222D-4E43-A691-B375F16E8E4E}" type="presParOf" srcId="{1C2CC707-E9DE-4FC5-9745-DAF6BB1A2745}" destId="{3AF19FCE-E555-477F-9947-8E27D9DE852E}" srcOrd="1" destOrd="0" presId="urn:microsoft.com/office/officeart/2005/8/layout/vList2"/>
    <dgm:cxn modelId="{1BBD3BD3-1721-48AB-A708-CAC7FEFBF6DA}" type="presParOf" srcId="{1C2CC707-E9DE-4FC5-9745-DAF6BB1A2745}" destId="{95B14630-A4A8-4445-9A29-C90F318185E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642DC5-6BA8-4C96-930F-342671CA515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6D972B9-48B6-4182-B522-64C960B971BC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 работе нашли отражение разработка проблем (чего?), вопросы (чего?)…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Показывается (творческий) характер (чего?)…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Устанавливаются критерии (чего?)…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8533090-28EC-4185-B0FB-4D9D98D7B5BC}" type="parTrans" cxnId="{444D2FC6-8EE3-4C2F-A157-412978A24A6A}">
      <dgm:prSet/>
      <dgm:spPr/>
      <dgm:t>
        <a:bodyPr/>
        <a:lstStyle/>
        <a:p>
          <a:endParaRPr lang="ru-RU"/>
        </a:p>
      </dgm:t>
    </dgm:pt>
    <dgm:pt modelId="{227A84DC-1070-4F53-AF0D-511C129D49D4}" type="sibTrans" cxnId="{444D2FC6-8EE3-4C2F-A157-412978A24A6A}">
      <dgm:prSet/>
      <dgm:spPr/>
      <dgm:t>
        <a:bodyPr/>
        <a:lstStyle/>
        <a:p>
          <a:endParaRPr lang="ru-RU"/>
        </a:p>
      </dgm:t>
    </dgm:pt>
    <dgm:pt modelId="{6C52CBB9-3F68-4576-BD40-7E167ACB79F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 книге подробно освещаются (что?)…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Характеризуется (что?)…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Рассматривается (что?)…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A724086-09BC-4D0D-90FD-A202324EAA72}" type="parTrans" cxnId="{BD2F9929-6F8D-4A45-92E3-11CE08438677}">
      <dgm:prSet/>
      <dgm:spPr/>
      <dgm:t>
        <a:bodyPr/>
        <a:lstStyle/>
        <a:p>
          <a:endParaRPr lang="ru-RU"/>
        </a:p>
      </dgm:t>
    </dgm:pt>
    <dgm:pt modelId="{C28C8B6A-2A15-455A-B3D8-938A60E71668}" type="sibTrans" cxnId="{BD2F9929-6F8D-4A45-92E3-11CE08438677}">
      <dgm:prSet/>
      <dgm:spPr/>
      <dgm:t>
        <a:bodyPr/>
        <a:lstStyle/>
        <a:p>
          <a:endParaRPr lang="ru-RU"/>
        </a:p>
      </dgm:t>
    </dgm:pt>
    <dgm:pt modelId="{F6F02878-39D1-4B2F-B7DF-FDD5C3DF2E43}" type="pres">
      <dgm:prSet presAssocID="{8F642DC5-6BA8-4C96-930F-342671CA51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57B8E1-50F4-470F-9C7D-6C1AAA6F05B6}" type="pres">
      <dgm:prSet presAssocID="{66D972B9-48B6-4182-B522-64C960B971B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1D09-70B8-4EDC-BB67-B5BD03D84408}" type="pres">
      <dgm:prSet presAssocID="{227A84DC-1070-4F53-AF0D-511C129D49D4}" presName="spacer" presStyleCnt="0"/>
      <dgm:spPr/>
    </dgm:pt>
    <dgm:pt modelId="{AE7F0AF1-D235-4AD2-A1EE-2FB6DE1EF38C}" type="pres">
      <dgm:prSet presAssocID="{6C52CBB9-3F68-4576-BD40-7E167ACB79FF}" presName="parentText" presStyleLbl="node1" presStyleIdx="1" presStyleCnt="2" custScaleY="994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A82B3C-AA36-40CC-9FE8-859BC2821817}" type="presOf" srcId="{8F642DC5-6BA8-4C96-930F-342671CA515F}" destId="{F6F02878-39D1-4B2F-B7DF-FDD5C3DF2E43}" srcOrd="0" destOrd="0" presId="urn:microsoft.com/office/officeart/2005/8/layout/vList2"/>
    <dgm:cxn modelId="{9B24744C-D393-4A4D-97EA-A5CF61BD203B}" type="presOf" srcId="{6C52CBB9-3F68-4576-BD40-7E167ACB79FF}" destId="{AE7F0AF1-D235-4AD2-A1EE-2FB6DE1EF38C}" srcOrd="0" destOrd="0" presId="urn:microsoft.com/office/officeart/2005/8/layout/vList2"/>
    <dgm:cxn modelId="{BD2F9929-6F8D-4A45-92E3-11CE08438677}" srcId="{8F642DC5-6BA8-4C96-930F-342671CA515F}" destId="{6C52CBB9-3F68-4576-BD40-7E167ACB79FF}" srcOrd="1" destOrd="0" parTransId="{AA724086-09BC-4D0D-90FD-A202324EAA72}" sibTransId="{C28C8B6A-2A15-455A-B3D8-938A60E71668}"/>
    <dgm:cxn modelId="{444D2FC6-8EE3-4C2F-A157-412978A24A6A}" srcId="{8F642DC5-6BA8-4C96-930F-342671CA515F}" destId="{66D972B9-48B6-4182-B522-64C960B971BC}" srcOrd="0" destOrd="0" parTransId="{38533090-28EC-4185-B0FB-4D9D98D7B5BC}" sibTransId="{227A84DC-1070-4F53-AF0D-511C129D49D4}"/>
    <dgm:cxn modelId="{6B91ED44-8A16-49D0-BB3A-684C2A186C44}" type="presOf" srcId="{66D972B9-48B6-4182-B522-64C960B971BC}" destId="{CE57B8E1-50F4-470F-9C7D-6C1AAA6F05B6}" srcOrd="0" destOrd="0" presId="urn:microsoft.com/office/officeart/2005/8/layout/vList2"/>
    <dgm:cxn modelId="{939528C6-29EC-4EC6-A7BA-65AD704201F4}" type="presParOf" srcId="{F6F02878-39D1-4B2F-B7DF-FDD5C3DF2E43}" destId="{CE57B8E1-50F4-470F-9C7D-6C1AAA6F05B6}" srcOrd="0" destOrd="0" presId="urn:microsoft.com/office/officeart/2005/8/layout/vList2"/>
    <dgm:cxn modelId="{5AEF82DA-6C3D-47D4-A8CF-97E2E91714BB}" type="presParOf" srcId="{F6F02878-39D1-4B2F-B7DF-FDD5C3DF2E43}" destId="{A9F41D09-70B8-4EDC-BB67-B5BD03D84408}" srcOrd="1" destOrd="0" presId="urn:microsoft.com/office/officeart/2005/8/layout/vList2"/>
    <dgm:cxn modelId="{F4785542-FD03-4935-AE14-A9C2A4C7F080}" type="presParOf" srcId="{F6F02878-39D1-4B2F-B7DF-FDD5C3DF2E43}" destId="{AE7F0AF1-D235-4AD2-A1EE-2FB6DE1EF3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2C5CC2-3F17-4158-9AC4-0AD161CBFAC3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91B89AE-E78D-4724-A7A1-807A71DBA37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 статье на основе анализа (чего?) показан (что?)…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Констатируется, что…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Говорится о…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В заключение кратко разбирается (что?)…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657CF32-0224-4B43-8F15-BD9DFA49AF0D}" type="parTrans" cxnId="{C77485A6-6ECF-4051-A6B7-86CA551149AB}">
      <dgm:prSet/>
      <dgm:spPr/>
      <dgm:t>
        <a:bodyPr/>
        <a:lstStyle/>
        <a:p>
          <a:endParaRPr lang="ru-RU"/>
        </a:p>
      </dgm:t>
    </dgm:pt>
    <dgm:pt modelId="{4CC81838-7147-4251-827C-CBE632F4BF66}" type="sibTrans" cxnId="{C77485A6-6ECF-4051-A6B7-86CA551149AB}">
      <dgm:prSet/>
      <dgm:spPr/>
      <dgm:t>
        <a:bodyPr/>
        <a:lstStyle/>
        <a:p>
          <a:endParaRPr lang="ru-RU"/>
        </a:p>
      </dgm:t>
    </dgm:pt>
    <dgm:pt modelId="{9C5B80FA-095B-4E60-8DB8-AE25D2CDAA77}" type="pres">
      <dgm:prSet presAssocID="{122C5CC2-3F17-4158-9AC4-0AD161CBF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4141B-4A12-4575-A1E7-142CF8C799DB}" type="pres">
      <dgm:prSet presAssocID="{D91B89AE-E78D-4724-A7A1-807A71DBA3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C423D-310E-4FAA-8415-59778B103010}" type="presOf" srcId="{122C5CC2-3F17-4158-9AC4-0AD161CBFAC3}" destId="{9C5B80FA-095B-4E60-8DB8-AE25D2CDAA77}" srcOrd="0" destOrd="0" presId="urn:microsoft.com/office/officeart/2005/8/layout/vList2"/>
    <dgm:cxn modelId="{3D3C8F5F-246A-46A2-8C1D-27AB619EACF9}" type="presOf" srcId="{D91B89AE-E78D-4724-A7A1-807A71DBA370}" destId="{8D64141B-4A12-4575-A1E7-142CF8C799DB}" srcOrd="0" destOrd="0" presId="urn:microsoft.com/office/officeart/2005/8/layout/vList2"/>
    <dgm:cxn modelId="{C77485A6-6ECF-4051-A6B7-86CA551149AB}" srcId="{122C5CC2-3F17-4158-9AC4-0AD161CBFAC3}" destId="{D91B89AE-E78D-4724-A7A1-807A71DBA370}" srcOrd="0" destOrd="0" parTransId="{A657CF32-0224-4B43-8F15-BD9DFA49AF0D}" sibTransId="{4CC81838-7147-4251-827C-CBE632F4BF66}"/>
    <dgm:cxn modelId="{3EE6143F-D707-4F35-83DF-7D2C70B9DC59}" type="presParOf" srcId="{9C5B80FA-095B-4E60-8DB8-AE25D2CDAA77}" destId="{8D64141B-4A12-4575-A1E7-142CF8C799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82750B-59A9-4A0F-89E3-149ADD981E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5030D9-84F0-47DA-BE47-4939A711C60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Перечислите основные мысли, проблемы, затронутые автором, его выводы, предложения. Определите значимость текста. </a:t>
          </a:r>
          <a:endParaRPr lang="ru-RU" b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A5378B-1C79-45C3-8499-06915482C655}" type="parTrans" cxnId="{118EC529-0065-4708-B973-0527CC9B87DA}">
      <dgm:prSet/>
      <dgm:spPr/>
      <dgm:t>
        <a:bodyPr/>
        <a:lstStyle/>
        <a:p>
          <a:endParaRPr lang="ru-RU"/>
        </a:p>
      </dgm:t>
    </dgm:pt>
    <dgm:pt modelId="{E553E0BE-EBD7-43A7-B665-182C98BB9656}" type="sibTrans" cxnId="{118EC529-0065-4708-B973-0527CC9B87DA}">
      <dgm:prSet/>
      <dgm:spPr/>
      <dgm:t>
        <a:bodyPr/>
        <a:lstStyle/>
        <a:p>
          <a:endParaRPr lang="ru-RU"/>
        </a:p>
      </dgm:t>
    </dgm:pt>
    <dgm:pt modelId="{D4BE560C-E57A-4E7B-9496-50A2CEAC6403}" type="pres">
      <dgm:prSet presAssocID="{3482750B-59A9-4A0F-89E3-149ADD981E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192A6D-A38B-49AD-B133-17CA7FA39538}" type="pres">
      <dgm:prSet presAssocID="{EC5030D9-84F0-47DA-BE47-4939A711C605}" presName="linNode" presStyleCnt="0"/>
      <dgm:spPr/>
    </dgm:pt>
    <dgm:pt modelId="{81791B66-4799-42A9-A496-E167957610F9}" type="pres">
      <dgm:prSet presAssocID="{EC5030D9-84F0-47DA-BE47-4939A711C605}" presName="parentText" presStyleLbl="node1" presStyleIdx="0" presStyleCnt="1" custScaleX="2766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EC529-0065-4708-B973-0527CC9B87DA}" srcId="{3482750B-59A9-4A0F-89E3-149ADD981E19}" destId="{EC5030D9-84F0-47DA-BE47-4939A711C605}" srcOrd="0" destOrd="0" parTransId="{FBA5378B-1C79-45C3-8499-06915482C655}" sibTransId="{E553E0BE-EBD7-43A7-B665-182C98BB9656}"/>
    <dgm:cxn modelId="{64D09CE4-0117-47DC-AD17-1F248F184716}" type="presOf" srcId="{EC5030D9-84F0-47DA-BE47-4939A711C605}" destId="{81791B66-4799-42A9-A496-E167957610F9}" srcOrd="0" destOrd="0" presId="urn:microsoft.com/office/officeart/2005/8/layout/vList5"/>
    <dgm:cxn modelId="{0316CF9F-9E0E-439D-A77D-748C2FB46351}" type="presOf" srcId="{3482750B-59A9-4A0F-89E3-149ADD981E19}" destId="{D4BE560C-E57A-4E7B-9496-50A2CEAC6403}" srcOrd="0" destOrd="0" presId="urn:microsoft.com/office/officeart/2005/8/layout/vList5"/>
    <dgm:cxn modelId="{CBA43DBB-401B-47D9-8EF5-F619CE15D7CB}" type="presParOf" srcId="{D4BE560C-E57A-4E7B-9496-50A2CEAC6403}" destId="{08192A6D-A38B-49AD-B133-17CA7FA39538}" srcOrd="0" destOrd="0" presId="urn:microsoft.com/office/officeart/2005/8/layout/vList5"/>
    <dgm:cxn modelId="{96E30CC4-531B-4741-ABA2-6D9AD71319CC}" type="presParOf" srcId="{08192A6D-A38B-49AD-B133-17CA7FA39538}" destId="{81791B66-4799-42A9-A496-E167957610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751E3F-4E15-4691-9C0F-B09D87AC0C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8F7E42-8177-41C0-9285-2D7ADCCD359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100" dirty="0" smtClean="0">
              <a:latin typeface="Times New Roman" pitchFamily="18" charset="0"/>
              <a:cs typeface="Times New Roman" pitchFamily="18" charset="0"/>
            </a:rPr>
            <a:t>В аннотации используйте глаголы констатирующего характера (автор анализирует, доказывает, излагает, обосновывает и т.д.), а также оценочные стандартные словосочетания (уделяет особое внимание, важный актуальный вопрос (проблема), особенно детально анализирует, убедительно доказывает). </a:t>
          </a:r>
          <a:endParaRPr lang="ru-RU" sz="3100" dirty="0">
            <a:latin typeface="Times New Roman" pitchFamily="18" charset="0"/>
            <a:cs typeface="Times New Roman" pitchFamily="18" charset="0"/>
          </a:endParaRPr>
        </a:p>
      </dgm:t>
    </dgm:pt>
    <dgm:pt modelId="{A4ED940D-3391-4C59-81F4-704C18088A9A}" type="parTrans" cxnId="{3B442632-38BC-4807-9699-DAA4CB8E7DB0}">
      <dgm:prSet/>
      <dgm:spPr/>
      <dgm:t>
        <a:bodyPr/>
        <a:lstStyle/>
        <a:p>
          <a:endParaRPr lang="ru-RU"/>
        </a:p>
      </dgm:t>
    </dgm:pt>
    <dgm:pt modelId="{638923D7-3AC6-4872-86E5-E233626F257C}" type="sibTrans" cxnId="{3B442632-38BC-4807-9699-DAA4CB8E7DB0}">
      <dgm:prSet/>
      <dgm:spPr/>
      <dgm:t>
        <a:bodyPr/>
        <a:lstStyle/>
        <a:p>
          <a:endParaRPr lang="ru-RU"/>
        </a:p>
      </dgm:t>
    </dgm:pt>
    <dgm:pt modelId="{B669627B-85DC-4924-97C5-C39A03039616}" type="pres">
      <dgm:prSet presAssocID="{2A751E3F-4E15-4691-9C0F-B09D87AC0C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B23C83-1119-400B-A83F-52D034272110}" type="pres">
      <dgm:prSet presAssocID="{A08F7E42-8177-41C0-9285-2D7ADCCD3597}" presName="parentText" presStyleLbl="node1" presStyleIdx="0" presStyleCnt="1" custScaleY="1039326" custLinFactNeighborY="-352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1744A8-A364-472F-9386-C54473F7A446}" type="presOf" srcId="{A08F7E42-8177-41C0-9285-2D7ADCCD3597}" destId="{EAB23C83-1119-400B-A83F-52D034272110}" srcOrd="0" destOrd="0" presId="urn:microsoft.com/office/officeart/2005/8/layout/vList2"/>
    <dgm:cxn modelId="{592A26FC-886A-4715-9434-72058E31EDA5}" type="presOf" srcId="{2A751E3F-4E15-4691-9C0F-B09D87AC0CF7}" destId="{B669627B-85DC-4924-97C5-C39A03039616}" srcOrd="0" destOrd="0" presId="urn:microsoft.com/office/officeart/2005/8/layout/vList2"/>
    <dgm:cxn modelId="{3B442632-38BC-4807-9699-DAA4CB8E7DB0}" srcId="{2A751E3F-4E15-4691-9C0F-B09D87AC0CF7}" destId="{A08F7E42-8177-41C0-9285-2D7ADCCD3597}" srcOrd="0" destOrd="0" parTransId="{A4ED940D-3391-4C59-81F4-704C18088A9A}" sibTransId="{638923D7-3AC6-4872-86E5-E233626F257C}"/>
    <dgm:cxn modelId="{6E5E6366-1E08-4228-9BB7-661B4BAAEB9F}" type="presParOf" srcId="{B669627B-85DC-4924-97C5-C39A03039616}" destId="{EAB23C83-1119-400B-A83F-52D0342721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3C6BB6-D553-4987-A489-10EF9D5C13E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1FCC89-55D9-4EBB-B502-46168585264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Аннотация обычно состоит из двух частей. В первой части формулируется основная тема книги, статьи; во второй части перечисляются (называются) основные положения. Субъект действия в аннотации обычно не называется, потому что он ясен, известен из контекста; активнее употребляются пассивные конструкции (глагольные и причастные).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CB637DD-8156-4E41-9625-CBC08023F632}" type="parTrans" cxnId="{A8CD170A-FB3D-4993-AAC4-76DC92C5B6B4}">
      <dgm:prSet/>
      <dgm:spPr/>
      <dgm:t>
        <a:bodyPr/>
        <a:lstStyle/>
        <a:p>
          <a:endParaRPr lang="ru-RU"/>
        </a:p>
      </dgm:t>
    </dgm:pt>
    <dgm:pt modelId="{F9604A2E-D336-4ADB-BE8E-C95E2A739782}" type="sibTrans" cxnId="{A8CD170A-FB3D-4993-AAC4-76DC92C5B6B4}">
      <dgm:prSet/>
      <dgm:spPr/>
      <dgm:t>
        <a:bodyPr/>
        <a:lstStyle/>
        <a:p>
          <a:endParaRPr lang="ru-RU"/>
        </a:p>
      </dgm:t>
    </dgm:pt>
    <dgm:pt modelId="{F555A3FB-E524-4C3C-9215-F6D38EA0A86E}" type="pres">
      <dgm:prSet presAssocID="{833C6BB6-D553-4987-A489-10EF9D5C13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DC57C3-5BB4-4D1D-93FA-5DFAC8D50C16}" type="pres">
      <dgm:prSet presAssocID="{8E1FCC89-55D9-4EBB-B502-461685852643}" presName="circle1" presStyleLbl="node1" presStyleIdx="0" presStyleCnt="1" custLinFactNeighborX="-2457"/>
      <dgm:spPr/>
    </dgm:pt>
    <dgm:pt modelId="{4DAC0FB5-89A7-4903-BD53-E6C2C0CA8DA1}" type="pres">
      <dgm:prSet presAssocID="{8E1FCC89-55D9-4EBB-B502-461685852643}" presName="space" presStyleCnt="0"/>
      <dgm:spPr/>
    </dgm:pt>
    <dgm:pt modelId="{4CB2CC68-988E-4390-A4F4-95BB34FC2649}" type="pres">
      <dgm:prSet presAssocID="{8E1FCC89-55D9-4EBB-B502-461685852643}" presName="rect1" presStyleLbl="alignAcc1" presStyleIdx="0" presStyleCnt="1" custScaleX="100845"/>
      <dgm:spPr/>
      <dgm:t>
        <a:bodyPr/>
        <a:lstStyle/>
        <a:p>
          <a:endParaRPr lang="ru-RU"/>
        </a:p>
      </dgm:t>
    </dgm:pt>
    <dgm:pt modelId="{E2BE2E02-C0FC-4CD2-8BCC-13E65C3B351B}" type="pres">
      <dgm:prSet presAssocID="{8E1FCC89-55D9-4EBB-B502-46168585264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D170A-FB3D-4993-AAC4-76DC92C5B6B4}" srcId="{833C6BB6-D553-4987-A489-10EF9D5C13E1}" destId="{8E1FCC89-55D9-4EBB-B502-461685852643}" srcOrd="0" destOrd="0" parTransId="{2CB637DD-8156-4E41-9625-CBC08023F632}" sibTransId="{F9604A2E-D336-4ADB-BE8E-C95E2A739782}"/>
    <dgm:cxn modelId="{123F681D-799B-4ACA-AC0B-CD3383BC5737}" type="presOf" srcId="{8E1FCC89-55D9-4EBB-B502-461685852643}" destId="{E2BE2E02-C0FC-4CD2-8BCC-13E65C3B351B}" srcOrd="1" destOrd="0" presId="urn:microsoft.com/office/officeart/2005/8/layout/target3"/>
    <dgm:cxn modelId="{FF8EC59B-0EC2-4534-BB38-C179C307FD36}" type="presOf" srcId="{833C6BB6-D553-4987-A489-10EF9D5C13E1}" destId="{F555A3FB-E524-4C3C-9215-F6D38EA0A86E}" srcOrd="0" destOrd="0" presId="urn:microsoft.com/office/officeart/2005/8/layout/target3"/>
    <dgm:cxn modelId="{57EA0E20-0898-4F05-A2E5-A41B1A4894E6}" type="presOf" srcId="{8E1FCC89-55D9-4EBB-B502-461685852643}" destId="{4CB2CC68-988E-4390-A4F4-95BB34FC2649}" srcOrd="0" destOrd="0" presId="urn:microsoft.com/office/officeart/2005/8/layout/target3"/>
    <dgm:cxn modelId="{1CF4E14E-54C9-4540-BCA3-777D0AFA3312}" type="presParOf" srcId="{F555A3FB-E524-4C3C-9215-F6D38EA0A86E}" destId="{93DC57C3-5BB4-4D1D-93FA-5DFAC8D50C16}" srcOrd="0" destOrd="0" presId="urn:microsoft.com/office/officeart/2005/8/layout/target3"/>
    <dgm:cxn modelId="{0C730987-0B2A-4199-B8D2-5CB8B691B6B4}" type="presParOf" srcId="{F555A3FB-E524-4C3C-9215-F6D38EA0A86E}" destId="{4DAC0FB5-89A7-4903-BD53-E6C2C0CA8DA1}" srcOrd="1" destOrd="0" presId="urn:microsoft.com/office/officeart/2005/8/layout/target3"/>
    <dgm:cxn modelId="{DE3050AA-773F-4345-BA35-633C1E975DB5}" type="presParOf" srcId="{F555A3FB-E524-4C3C-9215-F6D38EA0A86E}" destId="{4CB2CC68-988E-4390-A4F4-95BB34FC2649}" srcOrd="2" destOrd="0" presId="urn:microsoft.com/office/officeart/2005/8/layout/target3"/>
    <dgm:cxn modelId="{67DB1F27-D4C5-4DE6-B141-B4EF4EEF3CF5}" type="presParOf" srcId="{F555A3FB-E524-4C3C-9215-F6D38EA0A86E}" destId="{E2BE2E02-C0FC-4CD2-8BCC-13E65C3B351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7F59C4-3A36-48D1-B193-C4DCBB906C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0EBE26-F281-4DB6-8349-48E539D5E45E}">
      <dgm:prSet/>
      <dgm:spPr/>
      <dgm:t>
        <a:bodyPr/>
        <a:lstStyle/>
        <a:p>
          <a:pPr rtl="0"/>
          <a:r>
            <a:rPr lang="ru-RU" dirty="0" smtClean="0"/>
            <a:t>1</a:t>
          </a:r>
          <a:endParaRPr lang="ru-RU" dirty="0"/>
        </a:p>
      </dgm:t>
    </dgm:pt>
    <dgm:pt modelId="{38B15DDA-E9C2-4015-AAD4-AA3AC243ABF2}" type="parTrans" cxnId="{864E9A55-C364-4786-8D34-9E340F7FEFD8}">
      <dgm:prSet/>
      <dgm:spPr/>
      <dgm:t>
        <a:bodyPr/>
        <a:lstStyle/>
        <a:p>
          <a:endParaRPr lang="ru-RU"/>
        </a:p>
      </dgm:t>
    </dgm:pt>
    <dgm:pt modelId="{FF698A94-A385-4549-8821-6AF79396F7DD}" type="sibTrans" cxnId="{864E9A55-C364-4786-8D34-9E340F7FEFD8}">
      <dgm:prSet/>
      <dgm:spPr/>
      <dgm:t>
        <a:bodyPr/>
        <a:lstStyle/>
        <a:p>
          <a:endParaRPr lang="ru-RU"/>
        </a:p>
      </dgm:t>
    </dgm:pt>
    <dgm:pt modelId="{2CB64250-5B6D-4CA1-89AE-8B34BAF969B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Аннотация на художественное произведение размещается на форзаце книги после библиографического описания. Именно поэтому в ней не рекомендуется повторять сведения, которые уже были в библиографии: имя автора и название произведения. Но это не означает, что в тексте не будет ни слова об авторе. Его фамилия упоминается не как констатация, а вместе с характеристикой эпохи, в которую он работал. При этом нужно избегать распространенных клише.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E7B0D69-0339-42B5-9EE2-BF5FD8C2014C}" type="sibTrans" cxnId="{69D9AE8F-A677-4F8C-A0D0-0C88E67E34F0}">
      <dgm:prSet/>
      <dgm:spPr/>
      <dgm:t>
        <a:bodyPr/>
        <a:lstStyle/>
        <a:p>
          <a:endParaRPr lang="ru-RU"/>
        </a:p>
      </dgm:t>
    </dgm:pt>
    <dgm:pt modelId="{8829620B-9172-4C02-B329-C2F7CDC7FB2E}" type="parTrans" cxnId="{69D9AE8F-A677-4F8C-A0D0-0C88E67E34F0}">
      <dgm:prSet/>
      <dgm:spPr/>
      <dgm:t>
        <a:bodyPr/>
        <a:lstStyle/>
        <a:p>
          <a:endParaRPr lang="ru-RU"/>
        </a:p>
      </dgm:t>
    </dgm:pt>
    <dgm:pt modelId="{463F9180-9F6B-4467-AD72-94E385815FA8}" type="pres">
      <dgm:prSet presAssocID="{0C7F59C4-3A36-48D1-B193-C4DCBB906C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1395C9-6FD8-4EC5-891A-E0202D9CCB76}" type="pres">
      <dgm:prSet presAssocID="{AA0EBE26-F281-4DB6-8349-48E539D5E45E}" presName="linNode" presStyleCnt="0"/>
      <dgm:spPr/>
    </dgm:pt>
    <dgm:pt modelId="{3C99FDF9-75B2-4FA0-A1F8-3E3E8BD79FE0}" type="pres">
      <dgm:prSet presAssocID="{AA0EBE26-F281-4DB6-8349-48E539D5E45E}" presName="parentText" presStyleLbl="node1" presStyleIdx="0" presStyleCnt="1" custScaleX="733608" custLinFactX="-54382" custLinFactNeighborX="-100000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1228E-28C0-4D45-9082-00EFA79F3A21}" type="pres">
      <dgm:prSet presAssocID="{AA0EBE26-F281-4DB6-8349-48E539D5E45E}" presName="descendantText" presStyleLbl="alignAccFollowNode1" presStyleIdx="0" presStyleCnt="1" custScaleX="2000000" custScaleY="125000" custLinFactNeighborX="65837" custLinFactNeighborY="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43310E-DDDB-4419-8606-E18A5EB7D888}" type="presOf" srcId="{2CB64250-5B6D-4CA1-89AE-8B34BAF969BC}" destId="{6911228E-28C0-4D45-9082-00EFA79F3A21}" srcOrd="0" destOrd="0" presId="urn:microsoft.com/office/officeart/2005/8/layout/vList5"/>
    <dgm:cxn modelId="{864E9A55-C364-4786-8D34-9E340F7FEFD8}" srcId="{0C7F59C4-3A36-48D1-B193-C4DCBB906CA9}" destId="{AA0EBE26-F281-4DB6-8349-48E539D5E45E}" srcOrd="0" destOrd="0" parTransId="{38B15DDA-E9C2-4015-AAD4-AA3AC243ABF2}" sibTransId="{FF698A94-A385-4549-8821-6AF79396F7DD}"/>
    <dgm:cxn modelId="{F5286B54-7549-4B3C-A447-04D76EA66996}" type="presOf" srcId="{AA0EBE26-F281-4DB6-8349-48E539D5E45E}" destId="{3C99FDF9-75B2-4FA0-A1F8-3E3E8BD79FE0}" srcOrd="0" destOrd="0" presId="urn:microsoft.com/office/officeart/2005/8/layout/vList5"/>
    <dgm:cxn modelId="{86ACDF69-2505-41D6-B65D-2447BE7545C6}" type="presOf" srcId="{0C7F59C4-3A36-48D1-B193-C4DCBB906CA9}" destId="{463F9180-9F6B-4467-AD72-94E385815FA8}" srcOrd="0" destOrd="0" presId="urn:microsoft.com/office/officeart/2005/8/layout/vList5"/>
    <dgm:cxn modelId="{69D9AE8F-A677-4F8C-A0D0-0C88E67E34F0}" srcId="{AA0EBE26-F281-4DB6-8349-48E539D5E45E}" destId="{2CB64250-5B6D-4CA1-89AE-8B34BAF969BC}" srcOrd="0" destOrd="0" parTransId="{8829620B-9172-4C02-B329-C2F7CDC7FB2E}" sibTransId="{FE7B0D69-0339-42B5-9EE2-BF5FD8C2014C}"/>
    <dgm:cxn modelId="{9E8A75FA-A4FB-4514-B91E-F154117F437A}" type="presParOf" srcId="{463F9180-9F6B-4467-AD72-94E385815FA8}" destId="{891395C9-6FD8-4EC5-891A-E0202D9CCB76}" srcOrd="0" destOrd="0" presId="urn:microsoft.com/office/officeart/2005/8/layout/vList5"/>
    <dgm:cxn modelId="{A9C0EA51-7452-43B1-B266-D9B910BF2906}" type="presParOf" srcId="{891395C9-6FD8-4EC5-891A-E0202D9CCB76}" destId="{3C99FDF9-75B2-4FA0-A1F8-3E3E8BD79FE0}" srcOrd="0" destOrd="0" presId="urn:microsoft.com/office/officeart/2005/8/layout/vList5"/>
    <dgm:cxn modelId="{CEEAAA33-097D-48E3-B647-3E5D635A30D9}" type="presParOf" srcId="{891395C9-6FD8-4EC5-891A-E0202D9CCB76}" destId="{6911228E-28C0-4D45-9082-00EFA79F3A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AC4A0-733C-4D38-B698-05B4C590F169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11B1E8-32C5-4DD6-A35D-8EA95E5ED6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100" dirty="0" smtClean="0"/>
            <a:t>3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Следующая часть аннотации – описание содержания книги. Очень важно не раскрывать в описании всю суть романа или повести – ведь тогда потенциальному покупателю будет неинтересно читать произведение. В то же время отвлеченное сдержанное описание тоже не подойдет – аннотация должна привлечь внимание читателя и запомниться. Чтобы найти золотую середину, в аннотации обычно раскрывается суть произведения, время и место действия, завязка основной интриги.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ECD7FA6-90C0-4F16-AA39-135201B0282C}" type="parTrans" cxnId="{CB32A388-680A-42DD-9401-793DF72CB0B1}">
      <dgm:prSet/>
      <dgm:spPr/>
      <dgm:t>
        <a:bodyPr/>
        <a:lstStyle/>
        <a:p>
          <a:endParaRPr lang="ru-RU"/>
        </a:p>
      </dgm:t>
    </dgm:pt>
    <dgm:pt modelId="{4161DBF9-540F-4628-B2FC-F5BCAA576F26}" type="sibTrans" cxnId="{CB32A388-680A-42DD-9401-793DF72CB0B1}">
      <dgm:prSet/>
      <dgm:spPr/>
      <dgm:t>
        <a:bodyPr/>
        <a:lstStyle/>
        <a:p>
          <a:endParaRPr lang="ru-RU"/>
        </a:p>
      </dgm:t>
    </dgm:pt>
    <dgm:pt modelId="{619FEBF4-7F14-4857-AB04-DB8196D7A23C}" type="pres">
      <dgm:prSet presAssocID="{BEEAC4A0-733C-4D38-B698-05B4C590F1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9ABAD0-EBE3-4D59-9F2E-8B9DE2EE5EAE}" type="pres">
      <dgm:prSet presAssocID="{1B11B1E8-32C5-4DD6-A35D-8EA95E5ED657}" presName="circle1" presStyleLbl="node1" presStyleIdx="0" presStyleCnt="1" custLinFactNeighborX="-17224" custLinFactNeighborY="-1587"/>
      <dgm:spPr/>
    </dgm:pt>
    <dgm:pt modelId="{9EB52A2A-DCDB-4F0A-A856-56E6F447DD12}" type="pres">
      <dgm:prSet presAssocID="{1B11B1E8-32C5-4DD6-A35D-8EA95E5ED657}" presName="space" presStyleCnt="0"/>
      <dgm:spPr/>
    </dgm:pt>
    <dgm:pt modelId="{A05B6EB0-9F4F-428E-B4EC-A7A85ADBB353}" type="pres">
      <dgm:prSet presAssocID="{1B11B1E8-32C5-4DD6-A35D-8EA95E5ED657}" presName="rect1" presStyleLbl="alignAcc1" presStyleIdx="0" presStyleCnt="1" custScaleX="126922" custLinFactNeighborX="-4563" custLinFactNeighborY="-30312"/>
      <dgm:spPr/>
      <dgm:t>
        <a:bodyPr/>
        <a:lstStyle/>
        <a:p>
          <a:endParaRPr lang="ru-RU"/>
        </a:p>
      </dgm:t>
    </dgm:pt>
    <dgm:pt modelId="{0D7B6BCA-5210-4420-9D8E-EA8E15581115}" type="pres">
      <dgm:prSet presAssocID="{1B11B1E8-32C5-4DD6-A35D-8EA95E5ED65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DED7D9-E6CC-447A-A95B-91B5E67EB77B}" type="presOf" srcId="{1B11B1E8-32C5-4DD6-A35D-8EA95E5ED657}" destId="{A05B6EB0-9F4F-428E-B4EC-A7A85ADBB353}" srcOrd="0" destOrd="0" presId="urn:microsoft.com/office/officeart/2005/8/layout/target3"/>
    <dgm:cxn modelId="{FA8674FB-6C3B-496E-88BB-2DC2AAB5755F}" type="presOf" srcId="{BEEAC4A0-733C-4D38-B698-05B4C590F169}" destId="{619FEBF4-7F14-4857-AB04-DB8196D7A23C}" srcOrd="0" destOrd="0" presId="urn:microsoft.com/office/officeart/2005/8/layout/target3"/>
    <dgm:cxn modelId="{E344B5AF-6676-4526-B0C1-F2726F0CE7BB}" type="presOf" srcId="{1B11B1E8-32C5-4DD6-A35D-8EA95E5ED657}" destId="{0D7B6BCA-5210-4420-9D8E-EA8E15581115}" srcOrd="1" destOrd="0" presId="urn:microsoft.com/office/officeart/2005/8/layout/target3"/>
    <dgm:cxn modelId="{CB32A388-680A-42DD-9401-793DF72CB0B1}" srcId="{BEEAC4A0-733C-4D38-B698-05B4C590F169}" destId="{1B11B1E8-32C5-4DD6-A35D-8EA95E5ED657}" srcOrd="0" destOrd="0" parTransId="{4ECD7FA6-90C0-4F16-AA39-135201B0282C}" sibTransId="{4161DBF9-540F-4628-B2FC-F5BCAA576F26}"/>
    <dgm:cxn modelId="{4F85AC9F-F261-4A69-818F-791685DBEE6C}" type="presParOf" srcId="{619FEBF4-7F14-4857-AB04-DB8196D7A23C}" destId="{689ABAD0-EBE3-4D59-9F2E-8B9DE2EE5EAE}" srcOrd="0" destOrd="0" presId="urn:microsoft.com/office/officeart/2005/8/layout/target3"/>
    <dgm:cxn modelId="{6D5D31D4-A1C5-4004-A5B0-D1DB0F8EB45D}" type="presParOf" srcId="{619FEBF4-7F14-4857-AB04-DB8196D7A23C}" destId="{9EB52A2A-DCDB-4F0A-A856-56E6F447DD12}" srcOrd="1" destOrd="0" presId="urn:microsoft.com/office/officeart/2005/8/layout/target3"/>
    <dgm:cxn modelId="{22BEDD7C-D2FF-4BA9-8A8A-74F267A23635}" type="presParOf" srcId="{619FEBF4-7F14-4857-AB04-DB8196D7A23C}" destId="{A05B6EB0-9F4F-428E-B4EC-A7A85ADBB353}" srcOrd="2" destOrd="0" presId="urn:microsoft.com/office/officeart/2005/8/layout/target3"/>
    <dgm:cxn modelId="{242A8DC9-18AE-44D4-91F8-3312B0537ADF}" type="presParOf" srcId="{619FEBF4-7F14-4857-AB04-DB8196D7A23C}" destId="{0D7B6BCA-5210-4420-9D8E-EA8E1558111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59C86E-D451-49EE-86B9-59B69A3395D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6F5DF9-C26A-40B1-B99A-9FEDD0A872D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Фролов И. Г. Глобальные проблемы, человек и судьбы человечества // Философия и политика в современном мире. — М.: Наука, 1989.-С. 44–60. Статья посвящена влиянию глобальных проблем на различные стороны жизни человека и на решение вопроса о будущем цивилизации. В статье рассматриваются пути и методы решения глобальных проблем мыслителями различных направлений.</a:t>
          </a:r>
          <a:endParaRPr lang="ru-RU" dirty="0"/>
        </a:p>
      </dgm:t>
    </dgm:pt>
    <dgm:pt modelId="{D4DCB6A1-4579-4F36-A368-EF3005A10C4C}" type="parTrans" cxnId="{F8627EEF-52C2-41B2-8C09-C1C94BDA8C2D}">
      <dgm:prSet/>
      <dgm:spPr/>
      <dgm:t>
        <a:bodyPr/>
        <a:lstStyle/>
        <a:p>
          <a:endParaRPr lang="ru-RU"/>
        </a:p>
      </dgm:t>
    </dgm:pt>
    <dgm:pt modelId="{1DE1F42D-D865-4174-B5C9-0B9EEE3AFCEE}" type="sibTrans" cxnId="{F8627EEF-52C2-41B2-8C09-C1C94BDA8C2D}">
      <dgm:prSet/>
      <dgm:spPr/>
      <dgm:t>
        <a:bodyPr/>
        <a:lstStyle/>
        <a:p>
          <a:endParaRPr lang="ru-RU"/>
        </a:p>
      </dgm:t>
    </dgm:pt>
    <dgm:pt modelId="{1903F3A2-65E4-48AD-B2C8-B648AEC027EE}" type="pres">
      <dgm:prSet presAssocID="{BD59C86E-D451-49EE-86B9-59B69A3395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844C1-EC64-4615-B7D7-C8E152D63F71}" type="pres">
      <dgm:prSet presAssocID="{346F5DF9-C26A-40B1-B99A-9FEDD0A872D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4B362-398C-4A1A-A7C1-530CDB375490}" type="presOf" srcId="{346F5DF9-C26A-40B1-B99A-9FEDD0A872D8}" destId="{2B0844C1-EC64-4615-B7D7-C8E152D63F71}" srcOrd="0" destOrd="0" presId="urn:microsoft.com/office/officeart/2005/8/layout/vList2"/>
    <dgm:cxn modelId="{F8627EEF-52C2-41B2-8C09-C1C94BDA8C2D}" srcId="{BD59C86E-D451-49EE-86B9-59B69A3395D7}" destId="{346F5DF9-C26A-40B1-B99A-9FEDD0A872D8}" srcOrd="0" destOrd="0" parTransId="{D4DCB6A1-4579-4F36-A368-EF3005A10C4C}" sibTransId="{1DE1F42D-D865-4174-B5C9-0B9EEE3AFCEE}"/>
    <dgm:cxn modelId="{F72BA091-0451-4BD4-B312-FD5F7C238973}" type="presOf" srcId="{BD59C86E-D451-49EE-86B9-59B69A3395D7}" destId="{1903F3A2-65E4-48AD-B2C8-B648AEC027EE}" srcOrd="0" destOrd="0" presId="urn:microsoft.com/office/officeart/2005/8/layout/vList2"/>
    <dgm:cxn modelId="{A6D594AA-26BF-44C1-83C2-E7F2435C67A3}" type="presParOf" srcId="{1903F3A2-65E4-48AD-B2C8-B648AEC027EE}" destId="{2B0844C1-EC64-4615-B7D7-C8E152D63F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C49C47-CF54-4033-9232-052322E703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979739-135F-4B62-9F92-FF07EC8FACA9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1.В книге исследуется  (что?)…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2. Показан  (что?)…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3. Большое место в работе занимает рассмотрение    (чего?)…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809DD37-93DB-4659-B594-2EA43C310994}" type="parTrans" cxnId="{21DD87B6-122D-48FA-954B-364878E3BF95}">
      <dgm:prSet/>
      <dgm:spPr/>
      <dgm:t>
        <a:bodyPr/>
        <a:lstStyle/>
        <a:p>
          <a:endParaRPr lang="ru-RU"/>
        </a:p>
      </dgm:t>
    </dgm:pt>
    <dgm:pt modelId="{A53AB510-5B4B-40C7-803A-96504DA9771A}" type="sibTrans" cxnId="{21DD87B6-122D-48FA-954B-364878E3BF95}">
      <dgm:prSet/>
      <dgm:spPr/>
      <dgm:t>
        <a:bodyPr/>
        <a:lstStyle/>
        <a:p>
          <a:endParaRPr lang="ru-RU"/>
        </a:p>
      </dgm:t>
    </dgm:pt>
    <dgm:pt modelId="{3D4FD725-B3A0-4CF2-A091-255037C61DA1}" type="pres">
      <dgm:prSet presAssocID="{9DC49C47-CF54-4033-9232-052322E703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B6CD6-E2D5-4DB2-9846-8032E8110F17}" type="pres">
      <dgm:prSet presAssocID="{21979739-135F-4B62-9F92-FF07EC8FACA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D87B6-122D-48FA-954B-364878E3BF95}" srcId="{9DC49C47-CF54-4033-9232-052322E70388}" destId="{21979739-135F-4B62-9F92-FF07EC8FACA9}" srcOrd="0" destOrd="0" parTransId="{E809DD37-93DB-4659-B594-2EA43C310994}" sibTransId="{A53AB510-5B4B-40C7-803A-96504DA9771A}"/>
    <dgm:cxn modelId="{2764A781-B126-46AF-99A7-BE1C0F7D29F1}" type="presOf" srcId="{9DC49C47-CF54-4033-9232-052322E70388}" destId="{3D4FD725-B3A0-4CF2-A091-255037C61DA1}" srcOrd="0" destOrd="0" presId="urn:microsoft.com/office/officeart/2005/8/layout/vList2"/>
    <dgm:cxn modelId="{13A8D2C9-84B3-4C7F-9D6E-9442EF49B3C0}" type="presOf" srcId="{21979739-135F-4B62-9F92-FF07EC8FACA9}" destId="{20CB6CD6-E2D5-4DB2-9846-8032E8110F17}" srcOrd="0" destOrd="0" presId="urn:microsoft.com/office/officeart/2005/8/layout/vList2"/>
    <dgm:cxn modelId="{97556226-B492-4FA8-A114-E21C00CAA998}" type="presParOf" srcId="{3D4FD725-B3A0-4CF2-A091-255037C61DA1}" destId="{20CB6CD6-E2D5-4DB2-9846-8032E8110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354832-3086-4F5E-AC77-13E195F4C3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CE6595-C0D8-436A-9CB6-132E25D7CFD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 монографии дается характеристика (чего?)…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Исследование ведется через рассмотрение таких проблем, как…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50F6B2-7A06-431E-A357-B45B974C7ADB}" type="parTrans" cxnId="{4EF2FF76-02EC-46EE-AA92-ACDC1D9A7347}">
      <dgm:prSet/>
      <dgm:spPr/>
      <dgm:t>
        <a:bodyPr/>
        <a:lstStyle/>
        <a:p>
          <a:endParaRPr lang="ru-RU"/>
        </a:p>
      </dgm:t>
    </dgm:pt>
    <dgm:pt modelId="{45E8C1C7-5A28-49D3-99BC-FB39DE5FBE85}" type="sibTrans" cxnId="{4EF2FF76-02EC-46EE-AA92-ACDC1D9A7347}">
      <dgm:prSet/>
      <dgm:spPr/>
      <dgm:t>
        <a:bodyPr/>
        <a:lstStyle/>
        <a:p>
          <a:endParaRPr lang="ru-RU"/>
        </a:p>
      </dgm:t>
    </dgm:pt>
    <dgm:pt modelId="{F4B07CA3-43E8-43A4-B03E-4E63B00E5D6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 книге анализируется (что?)…</a:t>
          </a:r>
          <a:br>
            <a:rPr lang="ru-RU" dirty="0" smtClean="0">
              <a:latin typeface="Times New Roman" pitchFamily="18" charset="0"/>
              <a:cs typeface="Times New Roman" pitchFamily="18" charset="0"/>
            </a:rPr>
          </a:br>
          <a:r>
            <a:rPr lang="ru-RU" dirty="0" smtClean="0">
              <a:latin typeface="Times New Roman" pitchFamily="18" charset="0"/>
              <a:cs typeface="Times New Roman" pitchFamily="18" charset="0"/>
            </a:rPr>
            <a:t>Главное внимание обращается (на что?)…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867FC9-56A1-4C94-8D23-04C9E904007A}" type="parTrans" cxnId="{25240526-BAD9-4D9F-A9E8-C99204454F0A}">
      <dgm:prSet/>
      <dgm:spPr/>
      <dgm:t>
        <a:bodyPr/>
        <a:lstStyle/>
        <a:p>
          <a:endParaRPr lang="ru-RU"/>
        </a:p>
      </dgm:t>
    </dgm:pt>
    <dgm:pt modelId="{0762DCFE-2582-43F1-8FB7-1BB09BC02503}" type="sibTrans" cxnId="{25240526-BAD9-4D9F-A9E8-C99204454F0A}">
      <dgm:prSet/>
      <dgm:spPr/>
      <dgm:t>
        <a:bodyPr/>
        <a:lstStyle/>
        <a:p>
          <a:endParaRPr lang="ru-RU"/>
        </a:p>
      </dgm:t>
    </dgm:pt>
    <dgm:pt modelId="{2220E78B-56F1-4C3A-8884-FBE533824BDD}" type="pres">
      <dgm:prSet presAssocID="{C7354832-3086-4F5E-AC77-13E195F4C3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951A8F-9E04-45C7-B283-C4897DFE243F}" type="pres">
      <dgm:prSet presAssocID="{82CE6595-C0D8-436A-9CB6-132E25D7CFD5}" presName="parentText" presStyleLbl="node1" presStyleIdx="0" presStyleCnt="2" custLinFactY="-3154" custLinFactNeighborX="-21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A0410-96BB-40B7-B267-0776E1991D3C}" type="pres">
      <dgm:prSet presAssocID="{45E8C1C7-5A28-49D3-99BC-FB39DE5FBE85}" presName="spacer" presStyleCnt="0"/>
      <dgm:spPr/>
    </dgm:pt>
    <dgm:pt modelId="{E5C45E38-D408-408D-BB28-658725B50B25}" type="pres">
      <dgm:prSet presAssocID="{F4B07CA3-43E8-43A4-B03E-4E63B00E5D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49680B-8964-45BC-A207-A2EA324997B6}" type="presOf" srcId="{C7354832-3086-4F5E-AC77-13E195F4C3DE}" destId="{2220E78B-56F1-4C3A-8884-FBE533824BDD}" srcOrd="0" destOrd="0" presId="urn:microsoft.com/office/officeart/2005/8/layout/vList2"/>
    <dgm:cxn modelId="{8BD56737-D322-4274-98AF-F7B380E57869}" type="presOf" srcId="{F4B07CA3-43E8-43A4-B03E-4E63B00E5D67}" destId="{E5C45E38-D408-408D-BB28-658725B50B25}" srcOrd="0" destOrd="0" presId="urn:microsoft.com/office/officeart/2005/8/layout/vList2"/>
    <dgm:cxn modelId="{73CA2550-9AA0-4522-8D3B-00B47E1D8D5C}" type="presOf" srcId="{82CE6595-C0D8-436A-9CB6-132E25D7CFD5}" destId="{6F951A8F-9E04-45C7-B283-C4897DFE243F}" srcOrd="0" destOrd="0" presId="urn:microsoft.com/office/officeart/2005/8/layout/vList2"/>
    <dgm:cxn modelId="{4EF2FF76-02EC-46EE-AA92-ACDC1D9A7347}" srcId="{C7354832-3086-4F5E-AC77-13E195F4C3DE}" destId="{82CE6595-C0D8-436A-9CB6-132E25D7CFD5}" srcOrd="0" destOrd="0" parTransId="{AE50F6B2-7A06-431E-A357-B45B974C7ADB}" sibTransId="{45E8C1C7-5A28-49D3-99BC-FB39DE5FBE85}"/>
    <dgm:cxn modelId="{25240526-BAD9-4D9F-A9E8-C99204454F0A}" srcId="{C7354832-3086-4F5E-AC77-13E195F4C3DE}" destId="{F4B07CA3-43E8-43A4-B03E-4E63B00E5D67}" srcOrd="1" destOrd="0" parTransId="{91867FC9-56A1-4C94-8D23-04C9E904007A}" sibTransId="{0762DCFE-2582-43F1-8FB7-1BB09BC02503}"/>
    <dgm:cxn modelId="{6606EEBE-B736-4E1A-83AC-90DAA7F2DDAD}" type="presParOf" srcId="{2220E78B-56F1-4C3A-8884-FBE533824BDD}" destId="{6F951A8F-9E04-45C7-B283-C4897DFE243F}" srcOrd="0" destOrd="0" presId="urn:microsoft.com/office/officeart/2005/8/layout/vList2"/>
    <dgm:cxn modelId="{F349B643-5FDB-44D4-83D0-5A6EA61A1621}" type="presParOf" srcId="{2220E78B-56F1-4C3A-8884-FBE533824BDD}" destId="{33EA0410-96BB-40B7-B267-0776E1991D3C}" srcOrd="1" destOrd="0" presId="urn:microsoft.com/office/officeart/2005/8/layout/vList2"/>
    <dgm:cxn modelId="{58125FBE-8A46-4990-9D34-219BE9B32C35}" type="presParOf" srcId="{2220E78B-56F1-4C3A-8884-FBE533824BDD}" destId="{E5C45E38-D408-408D-BB28-658725B50B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4B7B-958E-4F56-A059-CFBEE5E3FB7B}">
      <dsp:nvSpPr>
        <dsp:cNvPr id="0" name=""/>
        <dsp:cNvSpPr/>
      </dsp:nvSpPr>
      <dsp:spPr>
        <a:xfrm>
          <a:off x="0" y="1178218"/>
          <a:ext cx="8568952" cy="1780885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Прежде чем составить аннотацию, прочитайте текст и разбейте его на смысловые части, выделите в каждой части основную мысль и сформулируйте ее своими словами. </a:t>
          </a:r>
          <a:endParaRPr lang="ru-RU" sz="44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936" y="1265154"/>
        <a:ext cx="8395080" cy="16070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0C0FC-725D-4E5C-A9D7-BCAB9FF39429}">
      <dsp:nvSpPr>
        <dsp:cNvPr id="0" name=""/>
        <dsp:cNvSpPr/>
      </dsp:nvSpPr>
      <dsp:spPr>
        <a:xfrm>
          <a:off x="0" y="396"/>
          <a:ext cx="7408862" cy="1718071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Используя (что?), автор излагает (что?)…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Отмечается, что…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Подчеркивается, что…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83869" y="84265"/>
        <a:ext cx="7241124" cy="1550333"/>
      </dsp:txXfrm>
    </dsp:sp>
    <dsp:sp modelId="{95B14630-A4A8-4445-9A29-C90F318185EB}">
      <dsp:nvSpPr>
        <dsp:cNvPr id="0" name=""/>
        <dsp:cNvSpPr/>
      </dsp:nvSpPr>
      <dsp:spPr>
        <a:xfrm>
          <a:off x="0" y="1733153"/>
          <a:ext cx="7408862" cy="1718071"/>
        </a:xfrm>
        <a:prstGeom prst="roundRect">
          <a:avLst/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 книге дается (что?)…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Раскрываются (что?)…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Описываются (что?)…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Особое внимание уделяется вопросам (чего?)…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869" y="1817022"/>
        <a:ext cx="7241124" cy="15503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7B8E1-50F4-470F-9C7D-6C1AAA6F05B6}">
      <dsp:nvSpPr>
        <dsp:cNvPr id="0" name=""/>
        <dsp:cNvSpPr/>
      </dsp:nvSpPr>
      <dsp:spPr>
        <a:xfrm>
          <a:off x="0" y="118726"/>
          <a:ext cx="6709360" cy="16350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 работе нашли отражение разработка проблем (чего?), вопросы (чего?)…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Показывается (творческий) характер (чего?)…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Устанавливаются критерии (чего?)…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818" y="198544"/>
        <a:ext cx="6549724" cy="1475439"/>
      </dsp:txXfrm>
    </dsp:sp>
    <dsp:sp modelId="{AE7F0AF1-D235-4AD2-A1EE-2FB6DE1EF38C}">
      <dsp:nvSpPr>
        <dsp:cNvPr id="0" name=""/>
        <dsp:cNvSpPr/>
      </dsp:nvSpPr>
      <dsp:spPr>
        <a:xfrm>
          <a:off x="0" y="1941001"/>
          <a:ext cx="6709360" cy="16262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В книге подробно освещаются (что?)…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Характеризуется (что?)…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Рассматривается (что?)…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88" y="2020389"/>
        <a:ext cx="6550584" cy="14675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4141B-4A12-4575-A1E7-142CF8C799DB}">
      <dsp:nvSpPr>
        <dsp:cNvPr id="0" name=""/>
        <dsp:cNvSpPr/>
      </dsp:nvSpPr>
      <dsp:spPr>
        <a:xfrm>
          <a:off x="0" y="27015"/>
          <a:ext cx="6687844" cy="3549780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Times New Roman" pitchFamily="18" charset="0"/>
              <a:cs typeface="Times New Roman" pitchFamily="18" charset="0"/>
            </a:rPr>
            <a:t>В статье на основе анализа (чего?) показан (что?)…</a:t>
          </a:r>
          <a:br>
            <a:rPr lang="ru-RU" sz="3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3700" kern="1200" dirty="0" smtClean="0">
              <a:latin typeface="Times New Roman" pitchFamily="18" charset="0"/>
              <a:cs typeface="Times New Roman" pitchFamily="18" charset="0"/>
            </a:rPr>
            <a:t>Констатируется, что…</a:t>
          </a:r>
          <a:br>
            <a:rPr lang="ru-RU" sz="3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3700" kern="1200" dirty="0" smtClean="0">
              <a:latin typeface="Times New Roman" pitchFamily="18" charset="0"/>
              <a:cs typeface="Times New Roman" pitchFamily="18" charset="0"/>
            </a:rPr>
            <a:t>Говорится о…</a:t>
          </a:r>
          <a:br>
            <a:rPr lang="ru-RU" sz="3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3700" kern="1200" dirty="0" smtClean="0">
              <a:latin typeface="Times New Roman" pitchFamily="18" charset="0"/>
              <a:cs typeface="Times New Roman" pitchFamily="18" charset="0"/>
            </a:rPr>
            <a:t>В заключение кратко разбирается (что?)…</a:t>
          </a:r>
          <a:endParaRPr lang="ru-RU" sz="3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286" y="200301"/>
        <a:ext cx="6341272" cy="3203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91B66-4799-42A9-A496-E167957610F9}">
      <dsp:nvSpPr>
        <dsp:cNvPr id="0" name=""/>
        <dsp:cNvSpPr/>
      </dsp:nvSpPr>
      <dsp:spPr>
        <a:xfrm>
          <a:off x="15079" y="0"/>
          <a:ext cx="7378702" cy="3451225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Перечислите основные мысли, проблемы, затронутые автором, его выводы, предложения. Определите значимость текста. </a:t>
          </a:r>
          <a:endParaRPr lang="ru-RU" sz="3800" b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554" y="168475"/>
        <a:ext cx="7041752" cy="3114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23C83-1119-400B-A83F-52D034272110}">
      <dsp:nvSpPr>
        <dsp:cNvPr id="0" name=""/>
        <dsp:cNvSpPr/>
      </dsp:nvSpPr>
      <dsp:spPr>
        <a:xfrm>
          <a:off x="0" y="0"/>
          <a:ext cx="7408862" cy="3447854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В аннотации используйте глаголы констатирующего характера (автор анализирует, доказывает, излагает, обосновывает и т.д.), а также оценочные стандартные словосочетания (уделяет особое внимание, важный актуальный вопрос (проблема), особенно детально анализирует, убедительно доказывает).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310" y="168310"/>
        <a:ext cx="7072242" cy="3111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C57C3-5BB4-4D1D-93FA-5DFAC8D50C16}">
      <dsp:nvSpPr>
        <dsp:cNvPr id="0" name=""/>
        <dsp:cNvSpPr/>
      </dsp:nvSpPr>
      <dsp:spPr>
        <a:xfrm>
          <a:off x="-96802" y="0"/>
          <a:ext cx="3451225" cy="34512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2CC68-988E-4390-A4F4-95BB34FC2649}">
      <dsp:nvSpPr>
        <dsp:cNvPr id="0" name=""/>
        <dsp:cNvSpPr/>
      </dsp:nvSpPr>
      <dsp:spPr>
        <a:xfrm>
          <a:off x="1689594" y="0"/>
          <a:ext cx="5731272" cy="3451225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Аннотация обычно состоит из двух частей. В первой части формулируется основная тема книги, статьи; во второй части перечисляются (называются) основные положения. Субъект действия в аннотации обычно не называется, потому что он ясен, известен из контекста; активнее употребляются пассивные конструкции (глагольные и причастные).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9594" y="0"/>
        <a:ext cx="5731272" cy="34512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1228E-28C0-4D45-9082-00EFA79F3A21}">
      <dsp:nvSpPr>
        <dsp:cNvPr id="0" name=""/>
        <dsp:cNvSpPr/>
      </dsp:nvSpPr>
      <dsp:spPr>
        <a:xfrm rot="5400000">
          <a:off x="2689119" y="-1199312"/>
          <a:ext cx="4747886" cy="7155795"/>
        </a:xfrm>
        <a:prstGeom prst="round2Same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Аннотация на художественное произведение размещается на форзаце книги после библиографического описания. Именно поэтому в ней не рекомендуется повторять сведения, которые уже были в библиографии: имя автора и название произведения. Но это не означает, что в тексте не будет ни слова об авторе. Его фамилия упоминается не как констатация, а вместе с характеристикой эпохи, в которую он работал. При этом нужно избегать распространенных клише.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485165" y="236415"/>
        <a:ext cx="6924022" cy="4284340"/>
      </dsp:txXfrm>
    </dsp:sp>
    <dsp:sp modelId="{3C99FDF9-75B2-4FA0-A1F8-3E3E8BD79FE0}">
      <dsp:nvSpPr>
        <dsp:cNvPr id="0" name=""/>
        <dsp:cNvSpPr/>
      </dsp:nvSpPr>
      <dsp:spPr>
        <a:xfrm>
          <a:off x="0" y="0"/>
          <a:ext cx="1476435" cy="4747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72074" y="72074"/>
        <a:ext cx="1332287" cy="4603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ABAD0-EBE3-4D59-9F2E-8B9DE2EE5EAE}">
      <dsp:nvSpPr>
        <dsp:cNvPr id="0" name=""/>
        <dsp:cNvSpPr/>
      </dsp:nvSpPr>
      <dsp:spPr>
        <a:xfrm>
          <a:off x="-1152124" y="-71994"/>
          <a:ext cx="4536504" cy="45365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5B6EB0-9F4F-428E-B4EC-A7A85ADBB353}">
      <dsp:nvSpPr>
        <dsp:cNvPr id="0" name=""/>
        <dsp:cNvSpPr/>
      </dsp:nvSpPr>
      <dsp:spPr>
        <a:xfrm>
          <a:off x="904622" y="0"/>
          <a:ext cx="6991640" cy="453650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Следующая часть аннотации – описание содержания книги. Очень важно не раскрывать в описании всю суть романа или повести – ведь тогда потенциальному покупателю будет неинтересно читать произведение. В то же время отвлеченное сдержанное описание тоже не подойдет – аннотация должна привлечь внимание читателя и запомниться. Чтобы найти золотую середину, в аннотации обычно раскрывается суть произведения, время и место действия, завязка основной интриги.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4622" y="0"/>
        <a:ext cx="6991640" cy="4536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844C1-EC64-4615-B7D7-C8E152D63F71}">
      <dsp:nvSpPr>
        <dsp:cNvPr id="0" name=""/>
        <dsp:cNvSpPr/>
      </dsp:nvSpPr>
      <dsp:spPr>
        <a:xfrm>
          <a:off x="0" y="4785"/>
          <a:ext cx="7272808" cy="3594240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Фролов И. Г. Глобальные проблемы, человек и судьбы человечества // Философия и политика в современном мире. — М.: Наука, 1989.-С. 44–60. Статья посвящена влиянию глобальных проблем на различные стороны жизни человека и на решение вопроса о будущем цивилизации. В статье рассматриваются пути и методы решения глобальных проблем мыслителями различных направлений.</a:t>
          </a:r>
          <a:endParaRPr lang="ru-RU" sz="2400" kern="1200" dirty="0"/>
        </a:p>
      </dsp:txBody>
      <dsp:txXfrm>
        <a:off x="175456" y="180241"/>
        <a:ext cx="6921896" cy="3243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B6CD6-E2D5-4DB2-9846-8032E8110F17}">
      <dsp:nvSpPr>
        <dsp:cNvPr id="0" name=""/>
        <dsp:cNvSpPr/>
      </dsp:nvSpPr>
      <dsp:spPr>
        <a:xfrm>
          <a:off x="0" y="163905"/>
          <a:ext cx="7632848" cy="3276000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1.В книге исследуется  (что?)…</a:t>
          </a:r>
          <a:br>
            <a:rPr lang="ru-RU" sz="40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2. Показан  (что?)…</a:t>
          </a:r>
          <a:br>
            <a:rPr lang="ru-RU" sz="40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3. Большое место в работе занимает рассмотрение    (чего?)…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921" y="323826"/>
        <a:ext cx="7313006" cy="29561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51A8F-9E04-45C7-B283-C4897DFE243F}">
      <dsp:nvSpPr>
        <dsp:cNvPr id="0" name=""/>
        <dsp:cNvSpPr/>
      </dsp:nvSpPr>
      <dsp:spPr>
        <a:xfrm>
          <a:off x="0" y="142586"/>
          <a:ext cx="7408862" cy="1421550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В монографии дается характеристика (чего?)…</a:t>
          </a:r>
          <a:br>
            <a:rPr lang="ru-RU" sz="2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Исследование ведется через рассмотрение таких проблем, как…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394" y="211980"/>
        <a:ext cx="7270074" cy="1282762"/>
      </dsp:txXfrm>
    </dsp:sp>
    <dsp:sp modelId="{E5C45E38-D408-408D-BB28-658725B50B25}">
      <dsp:nvSpPr>
        <dsp:cNvPr id="0" name=""/>
        <dsp:cNvSpPr/>
      </dsp:nvSpPr>
      <dsp:spPr>
        <a:xfrm>
          <a:off x="0" y="1764492"/>
          <a:ext cx="7408862" cy="1421550"/>
        </a:xfrm>
        <a:prstGeom prst="round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В книге анализируется (что?)…</a:t>
          </a:r>
          <a:br>
            <a:rPr lang="ru-RU" sz="27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Главное внимание обращается (на что?)…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394" y="1833886"/>
        <a:ext cx="7270074" cy="1282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93C0B6-BB61-4B49-9597-19953AA48331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787DC2-9CA3-4D3E-AEBD-BCE8C3E06C4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8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Выполнена учителем русского языка и литературы МБОУ ООШ № 15 станицы Махошевской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С.А.Лифаревой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512232"/>
              </p:ext>
            </p:extLst>
          </p:nvPr>
        </p:nvGraphicFramePr>
        <p:xfrm>
          <a:off x="1043608" y="1772816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357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4644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4. Если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книга, к которой пишется аннотация, не художественная, а научная, в начале аннотации указываются ученые звания автора. При анализе содержания делается акцент на отличии книги или статьи от изданий, посвященных той же теме или области исследования. Дополнительно может быть сказано о части аудитории, которой будет интересна данная книга.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3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253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5.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изложения мыслей в подобной аннотации должен быть достаточно легким, без злоупотребления научными терминами – язык должен быть понятен как специалистам, так и людям, не разбирающимся в науке. Описание книги в аннотации лаконично и четко передает ее особенности, без лишних подробностей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7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7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16832"/>
            <a:ext cx="8568952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6. Если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издание отличается от подобных оформлением, это отмечается в аннотации (это касается и переиздания старых книг). 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1368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rgbClr val="073E87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394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478373"/>
              </p:ext>
            </p:extLst>
          </p:nvPr>
        </p:nvGraphicFramePr>
        <p:xfrm>
          <a:off x="899592" y="2119257"/>
          <a:ext cx="7272808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dirty="0" smtClean="0">
                <a:latin typeface="Monotype Corsiva" pitchFamily="66" charset="0"/>
                <a:ea typeface="Times New Roman"/>
                <a:cs typeface="Shruti" pitchFamily="34" charset="0"/>
              </a:rPr>
              <a:t/>
            </a:r>
            <a:br>
              <a:rPr lang="ru-RU" sz="6600" dirty="0" smtClean="0">
                <a:latin typeface="Monotype Corsiva" pitchFamily="66" charset="0"/>
                <a:ea typeface="Times New Roman"/>
                <a:cs typeface="Shruti" pitchFamily="34" charset="0"/>
              </a:rPr>
            </a:br>
            <a:r>
              <a:rPr lang="ru-RU" sz="6600" dirty="0" smtClean="0">
                <a:latin typeface="Monotype Corsiva" pitchFamily="66" charset="0"/>
                <a:ea typeface="Times New Roman"/>
                <a:cs typeface="Shruti" pitchFamily="34" charset="0"/>
              </a:rPr>
              <a:t>Образец</a:t>
            </a:r>
            <a:r>
              <a:rPr lang="ru-RU" sz="6600" dirty="0">
                <a:latin typeface="Monotype Corsiva" pitchFamily="66" charset="0"/>
                <a:ea typeface="Times New Roman"/>
                <a:cs typeface="Shruti" pitchFamily="34" charset="0"/>
              </a:rPr>
              <a:t> аннотации:</a:t>
            </a:r>
            <a:br>
              <a:rPr lang="ru-RU" sz="6600" dirty="0">
                <a:latin typeface="Monotype Corsiva" pitchFamily="66" charset="0"/>
                <a:ea typeface="Times New Roman"/>
                <a:cs typeface="Shruti" pitchFamily="34" charset="0"/>
              </a:rPr>
            </a:br>
            <a:endParaRPr lang="ru-RU" sz="6600" dirty="0">
              <a:latin typeface="Monotype Corsiva" pitchFamily="66" charset="0"/>
              <a:cs typeface="Shrut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832613"/>
              </p:ext>
            </p:extLst>
          </p:nvPr>
        </p:nvGraphicFramePr>
        <p:xfrm>
          <a:off x="899592" y="2119257"/>
          <a:ext cx="7632848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latin typeface="Monotype Corsiva" pitchFamily="66" charset="0"/>
                <a:ea typeface="Times New Roman"/>
              </a:rPr>
              <a:t/>
            </a:r>
            <a:br>
              <a:rPr lang="ru-RU" sz="4800" dirty="0" smtClean="0">
                <a:latin typeface="Monotype Corsiva" pitchFamily="66" charset="0"/>
                <a:ea typeface="Times New Roman"/>
              </a:rPr>
            </a:br>
            <a:r>
              <a:rPr lang="ru-RU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Образцы </a:t>
            </a:r>
            <a:r>
              <a:rPr lang="ru-RU" sz="4000" dirty="0">
                <a:latin typeface="Times New Roman" pitchFamily="18" charset="0"/>
                <a:ea typeface="Times New Roman"/>
                <a:cs typeface="Times New Roman" pitchFamily="18" charset="0"/>
              </a:rPr>
              <a:t>клишированных аннотаций</a:t>
            </a:r>
            <a:br>
              <a:rPr lang="ru-RU" sz="40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35060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  <a:ea typeface="Times New Roman"/>
              </a:rPr>
              <a:t/>
            </a:r>
            <a:br>
              <a:rPr lang="ru-RU" dirty="0" smtClean="0">
                <a:latin typeface="Monotype Corsiva" pitchFamily="66" charset="0"/>
                <a:ea typeface="Times New Roman"/>
              </a:rPr>
            </a:br>
            <a:r>
              <a:rPr lang="ru-RU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Образцы </a:t>
            </a:r>
            <a:r>
              <a:rPr lang="ru-RU" i="1" dirty="0">
                <a:latin typeface="Times New Roman" pitchFamily="18" charset="0"/>
                <a:ea typeface="Times New Roman"/>
                <a:cs typeface="Times New Roman" pitchFamily="18" charset="0"/>
              </a:rPr>
              <a:t>клишированных аннотаций</a:t>
            </a:r>
            <a:r>
              <a:rPr lang="ru-RU" dirty="0">
                <a:latin typeface="Monotype Corsiva" pitchFamily="66" charset="0"/>
                <a:ea typeface="Times New Roman"/>
              </a:rPr>
              <a:t/>
            </a:r>
            <a:br>
              <a:rPr lang="ru-RU" dirty="0">
                <a:latin typeface="Monotype Corsiva" pitchFamily="66" charset="0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91991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Образцы клишированных аннотаций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235089"/>
              </p:ext>
            </p:extLst>
          </p:nvPr>
        </p:nvGraphicFramePr>
        <p:xfrm>
          <a:off x="1463040" y="2119256"/>
          <a:ext cx="6709360" cy="3686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Образцы клишированных аннотаций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395000"/>
              </p:ext>
            </p:extLst>
          </p:nvPr>
        </p:nvGraphicFramePr>
        <p:xfrm>
          <a:off x="971600" y="2119257"/>
          <a:ext cx="668784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Образцы клишированных аннотаций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latin typeface="Times New Roman"/>
                <a:ea typeface="Times New Roman"/>
              </a:rPr>
              <a:t>Аннотация</a:t>
            </a:r>
            <a:r>
              <a:rPr lang="ru-RU" sz="3600" dirty="0">
                <a:latin typeface="Times New Roman"/>
                <a:ea typeface="Times New Roman"/>
              </a:rPr>
              <a:t> - небольшое связное описание и оценка содержания и структуры книги или статьи. Работа над аннотацией помогает ориентироваться в ряде источников на одну тему, а также при подготовке обзора литературы. </a:t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kern="1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900" b="1" i="1" kern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4900" b="1" i="1" kern="1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такое "аннотация", как ее писать?</a:t>
            </a:r>
            <a:r>
              <a:rPr lang="ru-RU" sz="49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900" b="1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9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6759853" cy="46703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Желаю                         творческих                                             успехов!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1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</a:rPr>
              <a:t>Е.Н.Никитина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. Русская речь. Учебное пособие по развитию связной речи для 8-9 классов общеобразовательных учреждений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</a:rPr>
              <a:t>http://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</a:rPr>
              <a:t>rus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-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</a:rPr>
              <a:t>gmo.at.ua/load/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</a:rPr>
              <a:t>uchis_uchitsja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</a:rPr>
              <a:t>/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</a:rPr>
              <a:t>kak_napisat_annotaciju_recenziju</a:t>
            </a:r>
            <a:endParaRPr lang="en-US" b="1" dirty="0">
              <a:solidFill>
                <a:prstClr val="black"/>
              </a:solidFill>
              <a:latin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2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4644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i="1" kern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100" b="1" dirty="0" smtClean="0">
                <a:latin typeface="Times New Roman"/>
                <a:ea typeface="Times New Roman"/>
                <a:cs typeface="Times New Roman"/>
              </a:rPr>
              <a:t>Аннотация </a:t>
            </a:r>
            <a:r>
              <a:rPr lang="ru-RU" sz="4100" b="1" dirty="0"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4100" dirty="0">
                <a:latin typeface="Times New Roman"/>
                <a:ea typeface="Times New Roman"/>
                <a:cs typeface="Times New Roman"/>
              </a:rPr>
              <a:t>это краткая характеристика документа с точки зрения его содержания, вида, формы, назначения и других характеристик. Составитель аннотации должен отметить в ней особенности книги или статьи, которые привлекут читателя. Подобные тексты можно разделить на два вида: аннотации на художественные литературные произведения и аннотации на все остальные виды текстов.</a:t>
            </a:r>
            <a:endParaRPr lang="ru-RU" sz="4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kern="1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такое "аннотация", как ее писать?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831074"/>
              </p:ext>
            </p:extLst>
          </p:nvPr>
        </p:nvGraphicFramePr>
        <p:xfrm>
          <a:off x="323528" y="1988840"/>
          <a:ext cx="8568952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024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Рекомендуем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28774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9" y="548680"/>
            <a:ext cx="82423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2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4136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9" y="620688"/>
            <a:ext cx="82423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1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50981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620688"/>
            <a:ext cx="82423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5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04843"/>
              </p:ext>
            </p:extLst>
          </p:nvPr>
        </p:nvGraphicFramePr>
        <p:xfrm>
          <a:off x="251520" y="1916832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17583"/>
            <a:ext cx="8712968" cy="8832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600" b="1" dirty="0" smtClean="0">
                <a:latin typeface="Monotype Corsiva" pitchFamily="66" charset="0"/>
                <a:ea typeface="Times New Roman"/>
                <a:cs typeface="Times New Roman"/>
              </a:rPr>
              <a:t/>
            </a:r>
            <a:br>
              <a:rPr lang="ru-RU" sz="6600" b="1" dirty="0" smtClean="0">
                <a:latin typeface="Monotype Corsiva" pitchFamily="66" charset="0"/>
                <a:ea typeface="Times New Roman"/>
                <a:cs typeface="Times New Roman"/>
              </a:rPr>
            </a:br>
            <a:r>
              <a:rPr lang="ru-RU" sz="60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6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988840"/>
            <a:ext cx="7884864" cy="41373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Затем указывается жанр произведения. В этом пункте приветствуется точность и подробность. К стандартному обозначению жанра можно присовокупить оценочную характеристику. Именно она станет для читателя отличительной чертой, которая поможет сделать выбор в пользу именно этой книги. </a:t>
            </a:r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60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Инструкция</a:t>
            </a:r>
            <a:r>
              <a:rPr lang="ru-RU" sz="60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60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5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617</Words>
  <Application>Microsoft Office PowerPoint</Application>
  <PresentationFormat>Экран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Аннотация </vt:lpstr>
      <vt:lpstr> Что такое "аннотация", как ее писать? </vt:lpstr>
      <vt:lpstr>Что такое "аннотация", как ее писать?</vt:lpstr>
      <vt:lpstr> Рекомендуем:  </vt:lpstr>
      <vt:lpstr>Презентация PowerPoint</vt:lpstr>
      <vt:lpstr>Презентация PowerPoint</vt:lpstr>
      <vt:lpstr>Презентация PowerPoint</vt:lpstr>
      <vt:lpstr> Инструкция </vt:lpstr>
      <vt:lpstr> Инструкция </vt:lpstr>
      <vt:lpstr> Инструкция </vt:lpstr>
      <vt:lpstr> Инструкция </vt:lpstr>
      <vt:lpstr> Инструкция </vt:lpstr>
      <vt:lpstr> Инструкция </vt:lpstr>
      <vt:lpstr> Образец аннотации: </vt:lpstr>
      <vt:lpstr> Образцы клишированных аннотаций </vt:lpstr>
      <vt:lpstr> Образцы клишированных аннотаций </vt:lpstr>
      <vt:lpstr>Образцы клишированных аннотаций</vt:lpstr>
      <vt:lpstr>Образцы клишированных аннотаций</vt:lpstr>
      <vt:lpstr>Образцы клишированных аннотаций</vt:lpstr>
      <vt:lpstr>Презентация PowerPoint</vt:lpstr>
      <vt:lpstr>Использованная литература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Аннотация</dc:title>
  <dc:creator>светлана</dc:creator>
  <cp:lastModifiedBy>User</cp:lastModifiedBy>
  <cp:revision>14</cp:revision>
  <dcterms:created xsi:type="dcterms:W3CDTF">2011-12-11T14:29:23Z</dcterms:created>
  <dcterms:modified xsi:type="dcterms:W3CDTF">2014-04-16T13:23:52Z</dcterms:modified>
</cp:coreProperties>
</file>