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087C-6025-4585-A6A1-2AE78B0E80CD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0E0C-1CC9-4062-BD83-1D6BD3CD7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087C-6025-4585-A6A1-2AE78B0E80CD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0E0C-1CC9-4062-BD83-1D6BD3CD7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087C-6025-4585-A6A1-2AE78B0E80CD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0E0C-1CC9-4062-BD83-1D6BD3CD7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087C-6025-4585-A6A1-2AE78B0E80CD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0E0C-1CC9-4062-BD83-1D6BD3CD7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087C-6025-4585-A6A1-2AE78B0E80CD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0E0C-1CC9-4062-BD83-1D6BD3CD7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087C-6025-4585-A6A1-2AE78B0E80CD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0E0C-1CC9-4062-BD83-1D6BD3CD7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087C-6025-4585-A6A1-2AE78B0E80CD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0E0C-1CC9-4062-BD83-1D6BD3CD7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087C-6025-4585-A6A1-2AE78B0E80CD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0E0C-1CC9-4062-BD83-1D6BD3CD7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087C-6025-4585-A6A1-2AE78B0E80CD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0E0C-1CC9-4062-BD83-1D6BD3CD7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087C-6025-4585-A6A1-2AE78B0E80CD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0E0C-1CC9-4062-BD83-1D6BD3CD7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087C-6025-4585-A6A1-2AE78B0E80CD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0E0C-1CC9-4062-BD83-1D6BD3CD7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1087C-6025-4585-A6A1-2AE78B0E80CD}" type="datetimeFigureOut">
              <a:rPr lang="ru-RU" smtClean="0"/>
              <a:pPr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30E0C-1CC9-4062-BD83-1D6BD3CD78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7643866" cy="100013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Выпишите словосочетания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857364"/>
            <a:ext cx="7500990" cy="4214842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Через овраг, деревянного мостика, ничуть не удивиться, заря сияла, запутанные нитки, играть на рояле, скучаю по вам, с обеих сторон, в воздухе и воде, будем строить, в течение суток, поворот налево,  она казалась.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857232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Ответы на тест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928802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 вариант  </a:t>
            </a:r>
            <a:r>
              <a:rPr lang="ru-RU" dirty="0" smtClean="0"/>
              <a:t>1. а, в  2. в   3. в, е   4. а  5. а, г  6. в, г, е   7. а, г  8. г, е 9. свой костюм   10. 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3643314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 вариант  </a:t>
            </a:r>
            <a:r>
              <a:rPr lang="ru-RU" dirty="0" smtClean="0"/>
              <a:t>1. в, г   2. в  3. б, г    4. а, б  5. г   6. б, в   7. а, б, г  8. а, г  9. сотнями голосов    10. 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9"/>
            <a:ext cx="7786742" cy="7143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Домашнее задание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6772300" cy="4281502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Выписать из предложения все возможные словосочетания и указать тип подчинительной связи</a:t>
            </a:r>
          </a:p>
          <a:p>
            <a:r>
              <a:rPr lang="ru-RU" dirty="0">
                <a:solidFill>
                  <a:schemeClr val="tx1"/>
                </a:solidFill>
              </a:rPr>
              <a:t>  </a:t>
            </a:r>
            <a:r>
              <a:rPr lang="ru-RU" b="1" i="1" dirty="0">
                <a:solidFill>
                  <a:schemeClr val="tx1"/>
                </a:solidFill>
              </a:rPr>
              <a:t>Под вечер, вдоволь налюбовавшись степным привольем, орлы попарно опустились на землю.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928670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Типы подчинительной связи  в словосочетании</a:t>
            </a:r>
            <a:endParaRPr lang="ru-RU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857356" y="2428868"/>
            <a:ext cx="578647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Согласование</a:t>
            </a:r>
          </a:p>
          <a:p>
            <a:pPr>
              <a:buFont typeface="Arial" pitchFamily="34" charset="0"/>
              <a:buChar char="•"/>
            </a:pP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Управление </a:t>
            </a:r>
          </a:p>
          <a:p>
            <a:pPr>
              <a:buFont typeface="Arial" pitchFamily="34" charset="0"/>
              <a:buChar char="•"/>
            </a:pPr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Примыкание</a:t>
            </a:r>
            <a:endParaRPr lang="ru-RU" sz="4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1142984"/>
            <a:ext cx="4057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Деревянного мостика (</a:t>
            </a:r>
            <a:r>
              <a:rPr lang="ru-RU" b="1" i="1" dirty="0" smtClean="0"/>
              <a:t>м.р., ед.ч, Р.п</a:t>
            </a:r>
            <a:r>
              <a:rPr lang="ru-RU" i="1" dirty="0" smtClean="0"/>
              <a:t>.)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786" y="500042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Определите род, число и падеж главного слова в словосочетании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1857364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Измените </a:t>
            </a:r>
            <a:r>
              <a:rPr lang="ru-RU" b="1" dirty="0" smtClean="0"/>
              <a:t>падеж</a:t>
            </a:r>
            <a:r>
              <a:rPr lang="ru-RU" dirty="0" smtClean="0"/>
              <a:t> главного слова.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43108" y="2500306"/>
            <a:ext cx="4118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Деревянн</a:t>
            </a:r>
            <a:r>
              <a:rPr lang="ru-RU" b="1" i="1" dirty="0" smtClean="0">
                <a:solidFill>
                  <a:srgbClr val="FF0000"/>
                </a:solidFill>
              </a:rPr>
              <a:t>ому</a:t>
            </a:r>
            <a:r>
              <a:rPr lang="ru-RU" b="1" i="1" dirty="0" smtClean="0"/>
              <a:t> мостик</a:t>
            </a:r>
            <a:r>
              <a:rPr lang="ru-RU" b="1" i="1" dirty="0" smtClean="0">
                <a:solidFill>
                  <a:srgbClr val="FF0000"/>
                </a:solidFill>
              </a:rPr>
              <a:t>у</a:t>
            </a:r>
            <a:r>
              <a:rPr lang="ru-RU" b="1" i="1" dirty="0" smtClean="0"/>
              <a:t> </a:t>
            </a:r>
            <a:r>
              <a:rPr lang="ru-RU" b="1" dirty="0" smtClean="0"/>
              <a:t>(м.р., ед.ч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</a:rPr>
              <a:t>Д.п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3071810"/>
            <a:ext cx="3293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Измените </a:t>
            </a:r>
            <a:r>
              <a:rPr lang="ru-RU" b="1" dirty="0" smtClean="0"/>
              <a:t>число</a:t>
            </a:r>
            <a:r>
              <a:rPr lang="ru-RU" dirty="0" smtClean="0"/>
              <a:t> главного слова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071670" y="3714752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Деревянн</a:t>
            </a:r>
            <a:r>
              <a:rPr lang="ru-RU" b="1" i="1" dirty="0" smtClean="0">
                <a:solidFill>
                  <a:srgbClr val="FF0000"/>
                </a:solidFill>
              </a:rPr>
              <a:t>ых</a:t>
            </a:r>
            <a:r>
              <a:rPr lang="ru-RU" b="1" i="1" dirty="0" smtClean="0"/>
              <a:t> мостик</a:t>
            </a:r>
            <a:r>
              <a:rPr lang="ru-RU" b="1" i="1" dirty="0" smtClean="0">
                <a:solidFill>
                  <a:srgbClr val="FF0000"/>
                </a:solidFill>
              </a:rPr>
              <a:t>ов</a:t>
            </a:r>
            <a:r>
              <a:rPr lang="ru-RU" b="1" i="1" dirty="0" smtClean="0"/>
              <a:t> (м.р., </a:t>
            </a:r>
            <a:r>
              <a:rPr lang="ru-RU" b="1" i="1" dirty="0" smtClean="0">
                <a:solidFill>
                  <a:srgbClr val="FF0000"/>
                </a:solidFill>
              </a:rPr>
              <a:t>мн.ч</a:t>
            </a:r>
            <a:r>
              <a:rPr lang="ru-RU" b="1" i="1" dirty="0" smtClean="0"/>
              <a:t>, Р.п.)</a:t>
            </a:r>
            <a:endParaRPr lang="ru-RU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42910" y="4857760"/>
            <a:ext cx="792961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Зависимое слово меняется вместе с главным, т.е. согласуется с ним в роде, числе и падеже. Такой тип  связи называется </a:t>
            </a:r>
            <a:r>
              <a:rPr lang="ru-RU" sz="2800" b="1" i="1" dirty="0" smtClean="0">
                <a:solidFill>
                  <a:srgbClr val="C00000"/>
                </a:solidFill>
              </a:rPr>
              <a:t>согласованием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785794"/>
            <a:ext cx="80724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Измените </a:t>
            </a:r>
            <a:r>
              <a:rPr lang="ru-RU" sz="2400" b="1" dirty="0" smtClean="0"/>
              <a:t>главное слово </a:t>
            </a:r>
            <a:r>
              <a:rPr lang="ru-RU" sz="2400" dirty="0" smtClean="0"/>
              <a:t>в словосочетании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800" b="1" i="1" dirty="0" smtClean="0"/>
              <a:t>играть на рояле</a:t>
            </a:r>
            <a:endParaRPr lang="ru-RU" sz="2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2071678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Игра</a:t>
            </a:r>
            <a:r>
              <a:rPr lang="ru-RU" sz="2400" b="1" i="1" dirty="0" smtClean="0">
                <a:solidFill>
                  <a:srgbClr val="C00000"/>
                </a:solidFill>
              </a:rPr>
              <a:t>ю</a:t>
            </a:r>
            <a:r>
              <a:rPr lang="ru-RU" sz="2400" dirty="0" smtClean="0"/>
              <a:t> (</a:t>
            </a:r>
            <a:r>
              <a:rPr lang="ru-RU" sz="2400" b="1" i="1" dirty="0" smtClean="0">
                <a:solidFill>
                  <a:srgbClr val="C00000"/>
                </a:solidFill>
              </a:rPr>
              <a:t>1 л., ед.ч</a:t>
            </a:r>
            <a:r>
              <a:rPr lang="ru-RU" sz="2400" dirty="0" smtClean="0"/>
              <a:t>) на рояле (</a:t>
            </a:r>
            <a:r>
              <a:rPr lang="ru-RU" sz="2400" b="1" dirty="0" smtClean="0">
                <a:solidFill>
                  <a:srgbClr val="FF0000"/>
                </a:solidFill>
              </a:rPr>
              <a:t>Р.п</a:t>
            </a:r>
            <a:r>
              <a:rPr lang="ru-RU" sz="2400" dirty="0" smtClean="0"/>
              <a:t>.)</a:t>
            </a:r>
          </a:p>
          <a:p>
            <a:r>
              <a:rPr lang="ru-RU" sz="2400" b="1" i="1" dirty="0" smtClean="0"/>
              <a:t>Игра</a:t>
            </a:r>
            <a:r>
              <a:rPr lang="ru-RU" sz="2400" b="1" i="1" dirty="0" smtClean="0">
                <a:solidFill>
                  <a:srgbClr val="C00000"/>
                </a:solidFill>
              </a:rPr>
              <a:t>ете</a:t>
            </a:r>
            <a:r>
              <a:rPr lang="ru-RU" sz="2400" b="1" i="1" dirty="0" smtClean="0"/>
              <a:t> (</a:t>
            </a:r>
            <a:r>
              <a:rPr lang="ru-RU" sz="2400" b="1" i="1" dirty="0" smtClean="0">
                <a:solidFill>
                  <a:srgbClr val="C00000"/>
                </a:solidFill>
              </a:rPr>
              <a:t>2 л., мн.ч</a:t>
            </a:r>
            <a:r>
              <a:rPr lang="ru-RU" sz="2400" b="1" i="1" dirty="0" smtClean="0"/>
              <a:t>.)  </a:t>
            </a:r>
            <a:r>
              <a:rPr lang="ru-RU" sz="2400" dirty="0" smtClean="0"/>
              <a:t>на рояле (</a:t>
            </a:r>
            <a:r>
              <a:rPr lang="ru-RU" sz="2400" b="1" dirty="0" smtClean="0">
                <a:solidFill>
                  <a:srgbClr val="FF0000"/>
                </a:solidFill>
              </a:rPr>
              <a:t>Р.п</a:t>
            </a:r>
            <a:r>
              <a:rPr lang="ru-RU" sz="2400" dirty="0" smtClean="0"/>
              <a:t>.,)</a:t>
            </a:r>
          </a:p>
          <a:p>
            <a:r>
              <a:rPr lang="ru-RU" sz="2400" b="1" i="1" dirty="0" smtClean="0"/>
              <a:t>Играла</a:t>
            </a:r>
            <a:r>
              <a:rPr lang="ru-RU" sz="2400" dirty="0" smtClean="0"/>
              <a:t> (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прош.вр</a:t>
            </a:r>
            <a:r>
              <a:rPr lang="ru-RU" sz="2400" b="1" i="1" dirty="0" smtClean="0">
                <a:solidFill>
                  <a:srgbClr val="C00000"/>
                </a:solidFill>
              </a:rPr>
              <a:t>, </a:t>
            </a:r>
            <a:r>
              <a:rPr lang="ru-RU" sz="2400" b="1" i="1" dirty="0" err="1" smtClean="0">
                <a:solidFill>
                  <a:srgbClr val="C00000"/>
                </a:solidFill>
              </a:rPr>
              <a:t>ж.р</a:t>
            </a:r>
            <a:r>
              <a:rPr lang="ru-RU" sz="2400" b="1" i="1" dirty="0" smtClean="0">
                <a:solidFill>
                  <a:srgbClr val="C00000"/>
                </a:solidFill>
              </a:rPr>
              <a:t>, ед.ч</a:t>
            </a:r>
            <a:r>
              <a:rPr lang="ru-RU" sz="2400" dirty="0" smtClean="0"/>
              <a:t>) на рояле (</a:t>
            </a:r>
            <a:r>
              <a:rPr lang="ru-RU" sz="2400" b="1" dirty="0" smtClean="0">
                <a:solidFill>
                  <a:srgbClr val="FF0000"/>
                </a:solidFill>
              </a:rPr>
              <a:t>Р.п</a:t>
            </a:r>
            <a:r>
              <a:rPr lang="ru-RU" sz="2400" dirty="0" smtClean="0"/>
              <a:t>.)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4071942"/>
            <a:ext cx="82868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Зависимое слово осталось в </a:t>
            </a:r>
            <a:r>
              <a:rPr lang="ru-RU" sz="2800" b="1" dirty="0" smtClean="0"/>
              <a:t>том же падеже</a:t>
            </a:r>
            <a:r>
              <a:rPr lang="ru-RU" sz="2800" dirty="0" smtClean="0"/>
              <a:t>. Главное слово требует от зависимого определенного падежа. Такой тип  связи называется </a:t>
            </a:r>
            <a:r>
              <a:rPr lang="ru-RU" sz="3200" b="1" i="1" dirty="0" smtClean="0">
                <a:solidFill>
                  <a:srgbClr val="C00000"/>
                </a:solidFill>
              </a:rPr>
              <a:t>управлением</a:t>
            </a:r>
            <a:r>
              <a:rPr lang="ru-RU" sz="3200" dirty="0" smtClean="0"/>
              <a:t>.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8001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Какой частью речи выражено зависимое слово в словосочетании </a:t>
            </a:r>
            <a:r>
              <a:rPr lang="ru-RU" sz="3200" b="1" i="1" dirty="0" smtClean="0"/>
              <a:t>поворот налево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3071810"/>
            <a:ext cx="814393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Наречие – неизменяемая часть речи, связь с другими словами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только по смыслу</a:t>
            </a:r>
            <a:r>
              <a:rPr lang="ru-RU" sz="3200" dirty="0" smtClean="0"/>
              <a:t>. Такой тип связи называется </a:t>
            </a: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примыканием</a:t>
            </a:r>
            <a:r>
              <a:rPr lang="ru-RU" sz="4000" b="1" i="1" dirty="0" smtClean="0"/>
              <a:t>. 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929618" cy="92869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Определите тип связи в словосочетаниях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928802"/>
            <a:ext cx="8143932" cy="3709998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Новая работа, верить людям, по-зимнему холодно, серый от пыли, поздно ночью, идти по площади, золотое кольцо, ягоды крыжовника, уверенность в успехе, настойчиво требовать, улыбающийся людям,  говорить улыбаясь, мечтать о чем-то, звонить ежедневно, этим летом, на шестом уроке, рано поседеть.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786842" cy="1470025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Выпишите из текста словосочетания с разными видами связи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6986614" cy="428150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Преодолев подъем, Даша спустилась к морю. Вода по- прежнему была прозрачной.  Сквозь нее, в глубине, можно было рассмотреть растения подводного мира. В зарослях водорослей проносились непуганые стайки рыбешек, молниеносно исчезавших из виду.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0034" y="530394"/>
            <a:ext cx="757239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Алгоритм действий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Определи главное слово, задав вопрос от одного слова к другому.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Ложка (какая?) серебряная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Обрати внимание на вопрос, который ты задаешь к зависимому слову. Посмотри, чем выражено главное и зависимое слово.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 Определи тип связи. 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Согласование)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Задай от главного слова вопрос того типа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словосочетания,  который требуется в задании для замены синонимичным. Если это управление, то вопрос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косвенного падежа: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                                           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какая?                 из чего?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Подбери однокоренное слово к зависимому так, чтобы оно отвечало на новый  заданный вопрос: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                                            какая?                 из чего?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                                                             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                           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 серебряная ложка                 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из серебра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Серебряная и из серебра – однокоренные слова.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Проверь тип связи. Это управление.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Ответ: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ложка из серебра.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527713"/>
            <a:ext cx="821537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Замени управление 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в доме родителей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» на синонимичное согласование.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                      чьём?              кого?              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родительском   в    доме    родителей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Обратите внимание на запись ответа: 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в родительском доме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Замени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согласование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 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мамино возвращение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» на синонимичное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управление.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          чьё?                            кого?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мамино   возвращение      мамы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Ответ: «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возвращение мамы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Запомни: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           для замены согласования на управление требуется Р.п. (кого? чего?) иногда с предлогом,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              для замены управления на согласования – какой? чей?,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             для замены примыкания на управление – В.п. с предлогом, Т.п. с предлогом.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141</TotalTime>
  <Words>509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Выпишите словосочетания</vt:lpstr>
      <vt:lpstr>Слайд 2</vt:lpstr>
      <vt:lpstr>Слайд 3</vt:lpstr>
      <vt:lpstr>Слайд 4</vt:lpstr>
      <vt:lpstr>Слайд 5</vt:lpstr>
      <vt:lpstr>Определите тип связи в словосочетаниях. </vt:lpstr>
      <vt:lpstr>Выпишите из текста словосочетания с разными видами связи. </vt:lpstr>
      <vt:lpstr>Слайд 8</vt:lpstr>
      <vt:lpstr>Слайд 9</vt:lpstr>
      <vt:lpstr>Слайд 10</vt:lpstr>
      <vt:lpstr>Домашнее задание 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www.PHILka.RU</cp:lastModifiedBy>
  <cp:revision>17</cp:revision>
  <dcterms:created xsi:type="dcterms:W3CDTF">2013-03-06T06:56:16Z</dcterms:created>
  <dcterms:modified xsi:type="dcterms:W3CDTF">2013-03-06T09:23:18Z</dcterms:modified>
</cp:coreProperties>
</file>