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ms-office.legacyDiagramTex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sldIdLst>
    <p:sldId id="256" r:id="rId2"/>
    <p:sldId id="257" r:id="rId3"/>
    <p:sldId id="260" r:id="rId4"/>
    <p:sldId id="258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2" r:id="rId15"/>
    <p:sldId id="271" r:id="rId16"/>
  </p:sldIdLst>
  <p:sldSz cx="9144000" cy="6858000" type="screen4x3"/>
  <p:notesSz cx="6858000" cy="9144000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15"/>
    <p:penClr>
      <a:srgbClr val="FF0000"/>
    </p:penClr>
  </p:showPr>
  <p:clrMru>
    <a:srgbClr val="800080"/>
    <a:srgbClr val="008000"/>
    <a:srgbClr val="CC0000"/>
    <a:srgbClr val="FFCCFF"/>
    <a:srgbClr val="FFFF66"/>
    <a:srgbClr val="FF3300"/>
    <a:srgbClr val="336600"/>
    <a:srgbClr val="99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6" autoAdjust="0"/>
    <p:restoredTop sz="91837" autoAdjust="0"/>
  </p:normalViewPr>
  <p:slideViewPr>
    <p:cSldViewPr>
      <p:cViewPr varScale="1">
        <p:scale>
          <a:sx n="97" d="100"/>
          <a:sy n="97" d="100"/>
        </p:scale>
        <p:origin x="-2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06/relationships/legacyDocTextInfo" Target="legacyDocTextInfo.bin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4" Type="http://schemas.microsoft.com/office/2006/relationships/legacyDiagramText" Target="legacyDiagramText4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1537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537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E45D5B59-58B1-4EF3-8394-C97FF40097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65753A-3ACA-4180-B7E9-624E52C0EC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035F0C-94EE-471C-8186-B80293CAB2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pPr lvl="0"/>
            <a:r>
              <a:rPr lang="ru-RU" noProof="0" smtClean="0"/>
              <a:t>Вставка рисунка SmartArt</a:t>
            </a:r>
            <a:endParaRPr lang="ru-RU" noProof="0" smtClean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8C334A-B5F4-4250-9732-70A6D9D404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77724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182688" y="4151313"/>
            <a:ext cx="77724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880BBA-C92B-41FB-AC52-1F4643E4F4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F81452-452D-441A-BFD4-5BC23F5442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C5C09D-41E7-4EA0-A353-62D26DF769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1150938" y="214313"/>
            <a:ext cx="7804150" cy="591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3A1B66-DE4A-4D9E-A7DC-BE4F20066C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02B607-A496-4B48-9282-EF07D1E4A1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702382-E581-4A64-A3C4-41A26D48EB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1F5325-8BB5-4139-B7E2-2205A3ABB4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250A0-C664-40D0-9D3D-41E779AA22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444040-DFA8-4212-9495-F973AFF77A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35AFF8-55E6-4379-BC7D-BAD721CB65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4BD071-4909-4B7D-83A7-5F39AEEAC5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5AD9DD-E76C-4EB6-9B1D-96A5E5B1CB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1" lang="ru-RU" sz="2400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1" lang="ru-RU" sz="2400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1" lang="ru-RU" sz="2400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1" lang="ru-RU" sz="2400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1" lang="ru-RU" sz="2400"/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1" lang="ru-RU" sz="2400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1" lang="ru-RU" sz="2400"/>
          </a:p>
        </p:txBody>
      </p:sp>
      <p:sp>
        <p:nvSpPr>
          <p:cNvPr id="1434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434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434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34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34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E46F0A45-E607-4A6C-8637-F6D893DD93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  <p:sldLayoutId id="2147483690" r:id="rId15"/>
    <p:sldLayoutId id="2147483691" r:id="rId16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3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43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43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43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43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5" grpId="0"/>
      <p:bldP spid="14346" grpId="0" build="p">
        <p:tmplLst>
          <p:tmpl lvl="1">
            <p:tnLst>
              <p:par>
                <p:cTn presetID="9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34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14346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34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14346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34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14346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34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14346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9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34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1434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765175"/>
            <a:ext cx="7772400" cy="2232025"/>
          </a:xfrm>
        </p:spPr>
        <p:txBody>
          <a:bodyPr/>
          <a:lstStyle/>
          <a:p>
            <a:pPr algn="ctr" eaLnBrk="1" hangingPunct="1"/>
            <a:r>
              <a:rPr lang="ru-RU" sz="4800" b="1" i="1" dirty="0" smtClean="0">
                <a:latin typeface="Times New Roman" pitchFamily="18" charset="0"/>
              </a:rPr>
              <a:t/>
            </a:r>
            <a:br>
              <a:rPr lang="ru-RU" sz="4800" b="1" i="1" dirty="0" smtClean="0">
                <a:latin typeface="Times New Roman" pitchFamily="18" charset="0"/>
              </a:rPr>
            </a:br>
            <a:r>
              <a:rPr lang="ru-RU" sz="4000" b="1" i="1" dirty="0" smtClean="0">
                <a:latin typeface="Times New Roman" pitchFamily="18" charset="0"/>
              </a:rPr>
              <a:t>ГОСУДАРСТВЕННЫЕ СИМВОЛЫ РОССИЙСКОЙ ФЕДЕРАЦИИ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97200"/>
            <a:ext cx="6400800" cy="2641600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4100" name="Picture 5" descr="гимн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150" y="3284538"/>
            <a:ext cx="5616575" cy="343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229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2017713"/>
            <a:ext cx="4608513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2800" smtClean="0">
                <a:solidFill>
                  <a:srgbClr val="CCECFF"/>
                </a:solidFill>
              </a:rPr>
              <a:t>ОБЩНОСТЬ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sz="2800" smtClean="0"/>
              <a:t>и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sz="2800" smtClean="0">
                <a:solidFill>
                  <a:srgbClr val="000099"/>
                </a:solidFill>
              </a:rPr>
              <a:t>ЕДИНСТВО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sz="2800" smtClean="0"/>
              <a:t>этих национальностей </a:t>
            </a:r>
          </a:p>
          <a:p>
            <a:pPr algn="ctr" eaLnBrk="1" hangingPunct="1">
              <a:buFont typeface="Wingdings" pitchFamily="2" charset="2"/>
              <a:buNone/>
            </a:pPr>
            <a:endParaRPr lang="ru-RU" sz="2800" smtClean="0"/>
          </a:p>
          <a:p>
            <a:pPr algn="ctr" eaLnBrk="1" hangingPunct="1">
              <a:buFont typeface="Wingdings" pitchFamily="2" charset="2"/>
              <a:buNone/>
            </a:pPr>
            <a:r>
              <a:rPr lang="ru-RU" sz="3600" smtClean="0"/>
              <a:t>и отражает</a:t>
            </a:r>
            <a:r>
              <a:rPr lang="ru-RU" sz="2800" smtClean="0"/>
              <a:t>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sz="4400" smtClean="0">
                <a:solidFill>
                  <a:schemeClr val="hlink"/>
                </a:solidFill>
              </a:rPr>
              <a:t>флаг.</a:t>
            </a:r>
          </a:p>
        </p:txBody>
      </p:sp>
      <p:pic>
        <p:nvPicPr>
          <p:cNvPr id="12292" name="Picture 7" descr="флаг и герб"/>
          <p:cNvPicPr>
            <a:picLocks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500563" y="2636838"/>
            <a:ext cx="4464050" cy="3168650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3200" b="1" i="1" smtClean="0">
                <a:solidFill>
                  <a:srgbClr val="0000FF"/>
                </a:solidFill>
                <a:latin typeface="Castellar" pitchFamily="18" charset="0"/>
              </a:rPr>
              <a:t>По – иному объясняют расцветку Российского флага</a:t>
            </a:r>
            <a:r>
              <a:rPr lang="ru-RU" b="1" i="1" smtClean="0">
                <a:solidFill>
                  <a:srgbClr val="0000FF"/>
                </a:solidFill>
                <a:latin typeface="Castellar" pitchFamily="18" charset="0"/>
              </a:rPr>
              <a:t> </a:t>
            </a:r>
            <a:r>
              <a:rPr lang="ru-RU" b="1" i="1" smtClean="0">
                <a:solidFill>
                  <a:srgbClr val="008000"/>
                </a:solidFill>
                <a:latin typeface="Castellar" pitchFamily="18" charset="0"/>
              </a:rPr>
              <a:t>геральдисты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916113"/>
            <a:ext cx="8964612" cy="4941887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b="1" i="1" smtClean="0">
                <a:latin typeface="Castellar" pitchFamily="18" charset="0"/>
              </a:rPr>
              <a:t>( учёные, которые изучают символы государства).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b="1" i="1" smtClean="0">
                <a:latin typeface="Castellar" pitchFamily="18" charset="0"/>
              </a:rPr>
              <a:t>Они полагают, что белый и синий цвета издревле считались цветами Русской православной церкви.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b="1" i="1" smtClean="0">
                <a:solidFill>
                  <a:srgbClr val="FFFF66"/>
                </a:solidFill>
                <a:latin typeface="Castellar" pitchFamily="18" charset="0"/>
              </a:rPr>
              <a:t>БЕЛЫЙ </a:t>
            </a:r>
            <a:r>
              <a:rPr lang="ru-RU" b="1" i="1" smtClean="0">
                <a:latin typeface="Castellar" pitchFamily="18" charset="0"/>
              </a:rPr>
              <a:t>– </a:t>
            </a:r>
            <a:r>
              <a:rPr lang="ru-RU" sz="2800" b="1" i="1" smtClean="0">
                <a:latin typeface="Bodoni MT" pitchFamily="18" charset="0"/>
              </a:rPr>
              <a:t>ОЗНАЧАЕТ </a:t>
            </a:r>
            <a:r>
              <a:rPr lang="ru-RU" sz="2800" b="1" i="1" smtClean="0">
                <a:solidFill>
                  <a:srgbClr val="FF3300"/>
                </a:solidFill>
                <a:latin typeface="Bodoni MT" pitchFamily="18" charset="0"/>
              </a:rPr>
              <a:t>ОТКРОВЕННОСТЬ, БЛАГОРОДСТВО, СОВЕРШЕНСТВО.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800" b="1" i="1" smtClean="0">
                <a:solidFill>
                  <a:srgbClr val="0000FF"/>
                </a:solidFill>
                <a:latin typeface="Castellar" pitchFamily="18" charset="0"/>
              </a:rPr>
              <a:t>СИНИЙ </a:t>
            </a:r>
            <a:r>
              <a:rPr lang="ru-RU" sz="2800" b="1" i="1" smtClean="0">
                <a:latin typeface="Castellar" pitchFamily="18" charset="0"/>
              </a:rPr>
              <a:t>– </a:t>
            </a:r>
            <a:r>
              <a:rPr lang="ru-RU" sz="2800" b="1" i="1" smtClean="0">
                <a:solidFill>
                  <a:srgbClr val="336600"/>
                </a:solidFill>
                <a:latin typeface="Castellar" pitchFamily="18" charset="0"/>
              </a:rPr>
              <a:t>ВЕРНОСТЬ И ЧЕСТНОСТЬ.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800" b="1" i="1" smtClean="0">
                <a:solidFill>
                  <a:schemeClr val="hlink"/>
                </a:solidFill>
                <a:latin typeface="Castellar" pitchFamily="18" charset="0"/>
              </a:rPr>
              <a:t>КРАСНЫЙ </a:t>
            </a:r>
            <a:r>
              <a:rPr lang="ru-RU" sz="2800" b="1" i="1" smtClean="0">
                <a:latin typeface="Castellar" pitchFamily="18" charset="0"/>
              </a:rPr>
              <a:t>– </a:t>
            </a:r>
            <a:r>
              <a:rPr lang="ru-RU" sz="2800" b="1" i="1" smtClean="0">
                <a:solidFill>
                  <a:srgbClr val="800080"/>
                </a:solidFill>
                <a:latin typeface="Castellar" pitchFamily="18" charset="0"/>
              </a:rPr>
              <a:t>МУЖЕСТВО, ОТВАГУ, ГЕРОИЗМ.</a:t>
            </a:r>
          </a:p>
        </p:txBody>
      </p:sp>
      <p:sp>
        <p:nvSpPr>
          <p:cNvPr id="13316" name="Line 4"/>
          <p:cNvSpPr>
            <a:spLocks noChangeShapeType="1"/>
          </p:cNvSpPr>
          <p:nvPr/>
        </p:nvSpPr>
        <p:spPr bwMode="auto">
          <a:xfrm>
            <a:off x="5292725" y="1412875"/>
            <a:ext cx="714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4000" b="1" i="1" smtClean="0">
                <a:solidFill>
                  <a:srgbClr val="9900CC"/>
                </a:solidFill>
                <a:latin typeface="Castellar" pitchFamily="18" charset="0"/>
              </a:rPr>
              <a:t>Нашему флагу 300 ЛЕТ, </a:t>
            </a:r>
            <a:br>
              <a:rPr lang="ru-RU" sz="4000" b="1" i="1" smtClean="0">
                <a:solidFill>
                  <a:srgbClr val="9900CC"/>
                </a:solidFill>
                <a:latin typeface="Castellar" pitchFamily="18" charset="0"/>
              </a:rPr>
            </a:br>
            <a:r>
              <a:rPr lang="ru-RU" sz="4000" b="1" i="1" smtClean="0">
                <a:solidFill>
                  <a:srgbClr val="9900CC"/>
                </a:solidFill>
                <a:latin typeface="Castellar" pitchFamily="18" charset="0"/>
              </a:rPr>
              <a:t>его утвердил царь Пётр </a:t>
            </a:r>
            <a:r>
              <a:rPr lang="en-US" sz="4000" b="1" i="1" smtClean="0">
                <a:solidFill>
                  <a:srgbClr val="9900CC"/>
                </a:solidFill>
                <a:latin typeface="Castellar" pitchFamily="18" charset="0"/>
              </a:rPr>
              <a:t>I</a:t>
            </a:r>
            <a:r>
              <a:rPr lang="ru-RU" sz="4000" b="1" i="1" smtClean="0">
                <a:solidFill>
                  <a:srgbClr val="9900CC"/>
                </a:solidFill>
                <a:latin typeface="Castellar" pitchFamily="18" charset="0"/>
              </a:rPr>
              <a:t> .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688" y="2420938"/>
            <a:ext cx="7772400" cy="371157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b="1" i="1" smtClean="0">
                <a:latin typeface="Castellar" pitchFamily="18" charset="0"/>
              </a:rPr>
              <a:t>В России существует праздник, который торжественно отмечается</a:t>
            </a:r>
            <a:r>
              <a:rPr lang="ru-RU" smtClean="0"/>
              <a:t> </a:t>
            </a:r>
            <a:r>
              <a:rPr lang="ru-RU" b="1" i="1" smtClean="0">
                <a:solidFill>
                  <a:srgbClr val="FF3300"/>
                </a:solidFill>
                <a:latin typeface="Copperplate Gothic Bold" pitchFamily="34" charset="0"/>
              </a:rPr>
              <a:t>22 АВГУСТА –</a:t>
            </a:r>
            <a:r>
              <a:rPr lang="ru-RU" smtClean="0"/>
              <a:t>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b="1" i="1" smtClean="0">
                <a:solidFill>
                  <a:schemeClr val="tx2"/>
                </a:solidFill>
                <a:latin typeface="Rockwell Extra Bold" pitchFamily="18" charset="0"/>
              </a:rPr>
              <a:t>ДЕНЬ ГОСУДАРСТВЕННОГО ФЛАГА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b="1" i="1" smtClean="0">
                <a:solidFill>
                  <a:schemeClr val="tx2"/>
                </a:solidFill>
                <a:latin typeface="Rockwell Extra Bold" pitchFamily="18" charset="0"/>
              </a:rPr>
              <a:t>РОССИЙСКОЙ ФЕДЕРАЦИИ.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Grp="1" noChangeArrowheads="1"/>
          </p:cNvSpPr>
          <p:nvPr>
            <p:ph type="title"/>
          </p:nvPr>
        </p:nvSpPr>
        <p:spPr>
          <a:xfrm>
            <a:off x="1187450" y="260350"/>
            <a:ext cx="7793038" cy="1462088"/>
          </a:xfrm>
        </p:spPr>
        <p:txBody>
          <a:bodyPr/>
          <a:lstStyle/>
          <a:p>
            <a:pPr algn="ctr" eaLnBrk="1" hangingPunct="1"/>
            <a:r>
              <a:rPr lang="ru-RU" b="1" i="1" smtClean="0">
                <a:latin typeface="Verdana" pitchFamily="34" charset="0"/>
              </a:rPr>
              <a:t>ГОСУДАРСТВЕННЫЙ ГИМН</a:t>
            </a:r>
          </a:p>
        </p:txBody>
      </p:sp>
      <p:sp>
        <p:nvSpPr>
          <p:cNvPr id="15363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3924300" y="2133600"/>
            <a:ext cx="4968875" cy="439102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b="1" i="1" smtClean="0">
                <a:solidFill>
                  <a:srgbClr val="CC0000"/>
                </a:solidFill>
                <a:latin typeface="Rockwell Extra Bold" pitchFamily="18" charset="0"/>
              </a:rPr>
              <a:t>Гимн</a:t>
            </a:r>
            <a:r>
              <a:rPr lang="ru-RU" smtClean="0">
                <a:latin typeface="Rockwell Extra Bold" pitchFamily="18" charset="0"/>
              </a:rPr>
              <a:t> </a:t>
            </a:r>
            <a:r>
              <a:rPr lang="ru-RU" sz="2400" smtClean="0"/>
              <a:t>– </a:t>
            </a:r>
            <a:r>
              <a:rPr lang="ru-RU" sz="2400" b="1" i="1" smtClean="0">
                <a:latin typeface="Rockwell Extra Bold" pitchFamily="18" charset="0"/>
              </a:rPr>
              <a:t>это главная песня страны.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400" b="1" i="1" smtClean="0">
                <a:latin typeface="Rockwell Extra Bold" pitchFamily="18" charset="0"/>
              </a:rPr>
              <a:t>Слово гимн греческое и означает 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sz="2400" b="1" i="1" smtClean="0">
                <a:solidFill>
                  <a:schemeClr val="folHlink"/>
                </a:solidFill>
                <a:latin typeface="Rockwell Extra Bold" pitchFamily="18" charset="0"/>
              </a:rPr>
              <a:t>ВОСХВАЛЕНИЕ</a:t>
            </a:r>
            <a:r>
              <a:rPr lang="ru-RU" sz="2400" b="1" i="1" smtClean="0">
                <a:latin typeface="Rockwell Extra Bold" pitchFamily="18" charset="0"/>
              </a:rPr>
              <a:t>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400" b="1" i="1" smtClean="0">
                <a:latin typeface="Rockwell Extra Bold" pitchFamily="18" charset="0"/>
              </a:rPr>
              <a:t>Слова гимна написал Сергей Михалков, а слова Александр Александров.</a:t>
            </a:r>
          </a:p>
          <a:p>
            <a:pPr eaLnBrk="1" hangingPunct="1">
              <a:buFont typeface="Wingdings" pitchFamily="2" charset="2"/>
              <a:buNone/>
            </a:pPr>
            <a:endParaRPr lang="ru-RU" sz="2400" b="1" i="1" smtClean="0">
              <a:latin typeface="Rockwell Extra Bold" pitchFamily="18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ru-RU" sz="2400" b="1" i="1" smtClean="0">
                <a:latin typeface="Rockwell Extra Bold" pitchFamily="18" charset="0"/>
              </a:rPr>
              <a:t>Гимн России был принят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sz="2400" b="1" i="1" smtClean="0">
                <a:latin typeface="Rockwell Extra Bold" pitchFamily="18" charset="0"/>
              </a:rPr>
              <a:t> в 2000 году.</a:t>
            </a:r>
          </a:p>
          <a:p>
            <a:pPr algn="ctr" eaLnBrk="1" hangingPunct="1">
              <a:buFont typeface="Wingdings" pitchFamily="2" charset="2"/>
              <a:buNone/>
            </a:pPr>
            <a:endParaRPr lang="ru-RU" sz="2400" b="1" i="1" smtClean="0">
              <a:latin typeface="Rockwell Extra Bold" pitchFamily="18" charset="0"/>
            </a:endParaRPr>
          </a:p>
        </p:txBody>
      </p:sp>
      <p:pic>
        <p:nvPicPr>
          <p:cNvPr id="15364" name="Picture 7" descr="гимн1"/>
          <p:cNvPicPr>
            <a:picLocks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23850" y="2060575"/>
            <a:ext cx="3525838" cy="4537075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5" descr="гимн2"/>
          <p:cNvPicPr>
            <a:picLocks noChangeAspect="1" noChangeArrowheads="1"/>
          </p:cNvPicPr>
          <p:nvPr>
            <p:ph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258888" y="188913"/>
            <a:ext cx="7561262" cy="6408737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b="1" i="1" smtClean="0">
                <a:latin typeface="Rockwell Extra Bold" pitchFamily="18" charset="0"/>
              </a:rPr>
              <a:t>СИМВОЛЫ РОССИИ</a:t>
            </a:r>
          </a:p>
        </p:txBody>
      </p:sp>
      <p:pic>
        <p:nvPicPr>
          <p:cNvPr id="17411" name="Picture 24" descr="символы2"/>
          <p:cNvPicPr>
            <a:picLocks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39750" y="2017713"/>
            <a:ext cx="3987800" cy="4435475"/>
          </a:xfrm>
          <a:noFill/>
        </p:spPr>
      </p:pic>
      <p:pic>
        <p:nvPicPr>
          <p:cNvPr id="17412" name="Picture 25" descr="кремль"/>
          <p:cNvPicPr>
            <a:picLocks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643438" y="1989138"/>
            <a:ext cx="4176712" cy="4535487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Rectangle 7"/>
          <p:cNvSpPr>
            <a:spLocks noGrp="1" noChangeArrowheads="1"/>
          </p:cNvSpPr>
          <p:nvPr>
            <p:ph type="title"/>
          </p:nvPr>
        </p:nvSpPr>
        <p:spPr>
          <a:xfrm>
            <a:off x="1403350" y="0"/>
            <a:ext cx="7740650" cy="2060575"/>
          </a:xfrm>
        </p:spPr>
        <p:txBody>
          <a:bodyPr/>
          <a:lstStyle/>
          <a:p>
            <a:pPr algn="ctr" eaLnBrk="1" hangingPunct="1"/>
            <a:r>
              <a:rPr lang="ru-RU" sz="3200" b="1" i="1" smtClean="0">
                <a:latin typeface="Times New Roman" pitchFamily="18" charset="0"/>
              </a:rPr>
              <a:t>Как у каждого 	государства, </a:t>
            </a:r>
            <a:br>
              <a:rPr lang="ru-RU" sz="3200" b="1" i="1" smtClean="0">
                <a:latin typeface="Times New Roman" pitchFamily="18" charset="0"/>
              </a:rPr>
            </a:br>
            <a:r>
              <a:rPr lang="ru-RU" sz="3200" b="1" i="1" smtClean="0">
                <a:latin typeface="Times New Roman" pitchFamily="18" charset="0"/>
              </a:rPr>
              <a:t>у России есть свои государственные символы:</a:t>
            </a:r>
            <a:br>
              <a:rPr lang="ru-RU" sz="3200" b="1" i="1" smtClean="0">
                <a:latin typeface="Times New Roman" pitchFamily="18" charset="0"/>
              </a:rPr>
            </a:br>
            <a:endParaRPr lang="ru-RU" sz="3200" b="1" i="1" smtClean="0">
              <a:latin typeface="Times New Roman" pitchFamily="18" charset="0"/>
            </a:endParaRPr>
          </a:p>
        </p:txBody>
      </p:sp>
      <p:sp>
        <p:nvSpPr>
          <p:cNvPr id="1036" name="Rectangle 5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700213"/>
            <a:ext cx="4397375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ru-RU" sz="2800" smtClean="0"/>
          </a:p>
        </p:txBody>
      </p:sp>
      <p:graphicFrame>
        <p:nvGraphicFramePr>
          <p:cNvPr id="1026" name="Organization Chart 10"/>
          <p:cNvGraphicFramePr>
            <a:graphicFrameLocks/>
          </p:cNvGraphicFramePr>
          <p:nvPr>
            <p:ph type="dgm" idx="1"/>
          </p:nvPr>
        </p:nvGraphicFramePr>
        <p:xfrm>
          <a:off x="969963" y="1989138"/>
          <a:ext cx="7704137" cy="4567237"/>
        </p:xfrm>
        <a:graphic>
          <a:graphicData uri="http://schemas.openxmlformats.org/drawingml/2006/compatibility">
            <com:legacyDrawing xmlns:com="http://schemas.openxmlformats.org/drawingml/2006/compatibility" spid="_x0000_s1026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5" grpId="0"/>
      <p:bldP spid="103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>
          <a:xfrm>
            <a:off x="1042988" y="188913"/>
            <a:ext cx="6769100" cy="2160587"/>
          </a:xfrm>
        </p:spPr>
        <p:txBody>
          <a:bodyPr/>
          <a:lstStyle/>
          <a:p>
            <a:pPr algn="ctr" eaLnBrk="1" hangingPunct="1"/>
            <a:r>
              <a:rPr lang="ru-RU" sz="3200" b="1" i="1" smtClean="0">
                <a:latin typeface="Castellar" pitchFamily="18" charset="0"/>
              </a:rPr>
              <a:t/>
            </a:r>
            <a:br>
              <a:rPr lang="ru-RU" sz="3200" b="1" i="1" smtClean="0">
                <a:latin typeface="Castellar" pitchFamily="18" charset="0"/>
              </a:rPr>
            </a:br>
            <a:r>
              <a:rPr lang="ru-RU" sz="3200" b="1" i="1" smtClean="0">
                <a:latin typeface="Castellar" pitchFamily="18" charset="0"/>
              </a:rPr>
              <a:t/>
            </a:r>
            <a:br>
              <a:rPr lang="ru-RU" sz="3200" b="1" i="1" smtClean="0">
                <a:latin typeface="Castellar" pitchFamily="18" charset="0"/>
              </a:rPr>
            </a:br>
            <a:r>
              <a:rPr lang="ru-RU" sz="3200" b="1" i="1" smtClean="0">
                <a:latin typeface="Castellar" pitchFamily="18" charset="0"/>
              </a:rPr>
              <a:t/>
            </a:r>
            <a:br>
              <a:rPr lang="ru-RU" sz="3200" b="1" i="1" smtClean="0">
                <a:latin typeface="Castellar" pitchFamily="18" charset="0"/>
              </a:rPr>
            </a:br>
            <a:r>
              <a:rPr lang="ru-RU" sz="3200" b="1" i="1" smtClean="0">
                <a:latin typeface="Castellar" pitchFamily="18" charset="0"/>
              </a:rPr>
              <a:t/>
            </a:r>
            <a:br>
              <a:rPr lang="ru-RU" sz="3200" b="1" i="1" smtClean="0">
                <a:latin typeface="Castellar" pitchFamily="18" charset="0"/>
              </a:rPr>
            </a:br>
            <a:r>
              <a:rPr lang="ru-RU" sz="3200" b="1" i="1" smtClean="0">
                <a:latin typeface="Castellar" pitchFamily="18" charset="0"/>
              </a:rPr>
              <a:t/>
            </a:r>
            <a:br>
              <a:rPr lang="ru-RU" sz="3200" b="1" i="1" smtClean="0">
                <a:latin typeface="Castellar" pitchFamily="18" charset="0"/>
              </a:rPr>
            </a:br>
            <a:r>
              <a:rPr lang="ru-RU" sz="3200" b="1" i="1" smtClean="0">
                <a:latin typeface="Castellar" pitchFamily="18" charset="0"/>
              </a:rPr>
              <a:t/>
            </a:r>
            <a:br>
              <a:rPr lang="ru-RU" sz="3200" b="1" i="1" smtClean="0">
                <a:latin typeface="Castellar" pitchFamily="18" charset="0"/>
              </a:rPr>
            </a:br>
            <a:r>
              <a:rPr lang="ru-RU" sz="3200" b="1" i="1" smtClean="0">
                <a:latin typeface="Castellar" pitchFamily="18" charset="0"/>
              </a:rPr>
              <a:t/>
            </a:r>
            <a:br>
              <a:rPr lang="ru-RU" sz="3200" b="1" i="1" smtClean="0">
                <a:latin typeface="Castellar" pitchFamily="18" charset="0"/>
              </a:rPr>
            </a:br>
            <a:r>
              <a:rPr lang="ru-RU" sz="3200" b="1" i="1" smtClean="0">
                <a:latin typeface="Castellar" pitchFamily="18" charset="0"/>
              </a:rPr>
              <a:t/>
            </a:r>
            <a:br>
              <a:rPr lang="ru-RU" sz="3200" b="1" i="1" smtClean="0">
                <a:latin typeface="Castellar" pitchFamily="18" charset="0"/>
              </a:rPr>
            </a:br>
            <a:r>
              <a:rPr lang="ru-RU" sz="3200" b="1" i="1" smtClean="0">
                <a:latin typeface="Castellar" pitchFamily="18" charset="0"/>
              </a:rPr>
              <a:t/>
            </a:r>
            <a:br>
              <a:rPr lang="ru-RU" sz="3200" b="1" i="1" smtClean="0">
                <a:latin typeface="Castellar" pitchFamily="18" charset="0"/>
              </a:rPr>
            </a:br>
            <a:r>
              <a:rPr lang="ru-RU" sz="3200" b="1" i="1" smtClean="0">
                <a:latin typeface="Castellar" pitchFamily="18" charset="0"/>
              </a:rPr>
              <a:t>Гербы появились очень давно,</a:t>
            </a:r>
            <a:br>
              <a:rPr lang="ru-RU" sz="3200" b="1" i="1" smtClean="0">
                <a:latin typeface="Castellar" pitchFamily="18" charset="0"/>
              </a:rPr>
            </a:br>
            <a:r>
              <a:rPr lang="ru-RU" sz="3200" b="1" i="1" smtClean="0">
                <a:latin typeface="Castellar" pitchFamily="18" charset="0"/>
              </a:rPr>
              <a:t>около 4 тысяч лет назад.</a:t>
            </a:r>
            <a:br>
              <a:rPr lang="ru-RU" sz="3200" b="1" i="1" smtClean="0">
                <a:latin typeface="Castellar" pitchFamily="18" charset="0"/>
              </a:rPr>
            </a:br>
            <a:r>
              <a:rPr lang="ru-RU" sz="3200" b="1" i="1" smtClean="0">
                <a:latin typeface="Castellar" pitchFamily="18" charset="0"/>
              </a:rPr>
              <a:t>Слово </a:t>
            </a:r>
            <a:r>
              <a:rPr lang="ru-RU" sz="3200" b="1" i="1" smtClean="0">
                <a:solidFill>
                  <a:srgbClr val="FF0000"/>
                </a:solidFill>
                <a:latin typeface="Castellar" pitchFamily="18" charset="0"/>
              </a:rPr>
              <a:t>« ГЕРБ »</a:t>
            </a:r>
            <a:r>
              <a:rPr lang="ru-RU" sz="3200" b="1" i="1" smtClean="0">
                <a:latin typeface="Castellar" pitchFamily="18" charset="0"/>
              </a:rPr>
              <a:t> немецкое  </a:t>
            </a:r>
            <a:r>
              <a:rPr lang="ru-RU" sz="3200" b="1" i="1" smtClean="0">
                <a:solidFill>
                  <a:srgbClr val="FF0000"/>
                </a:solidFill>
                <a:latin typeface="Castellar" pitchFamily="18" charset="0"/>
              </a:rPr>
              <a:t>ЭРБЕ </a:t>
            </a:r>
            <a:r>
              <a:rPr lang="ru-RU" sz="3200" b="1" i="1" smtClean="0">
                <a:latin typeface="Castellar" pitchFamily="18" charset="0"/>
              </a:rPr>
              <a:t>и </a:t>
            </a:r>
            <a:br>
              <a:rPr lang="ru-RU" sz="3200" b="1" i="1" smtClean="0">
                <a:latin typeface="Castellar" pitchFamily="18" charset="0"/>
              </a:rPr>
            </a:br>
            <a:endParaRPr lang="ru-RU" sz="3200" b="1" i="1" smtClean="0">
              <a:latin typeface="Castellar" pitchFamily="18" charset="0"/>
            </a:endParaRPr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684213" y="1916113"/>
            <a:ext cx="7772400" cy="4681537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sz="3600" b="1" i="1" smtClean="0">
                <a:solidFill>
                  <a:schemeClr val="folHlink"/>
                </a:solidFill>
                <a:latin typeface="Arial Unicode MS" pitchFamily="34" charset="-128"/>
              </a:rPr>
              <a:t>обозначает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sz="4800" b="1" i="1" smtClean="0">
                <a:solidFill>
                  <a:srgbClr val="D60093"/>
                </a:solidFill>
                <a:latin typeface="Castellar" pitchFamily="18" charset="0"/>
              </a:rPr>
              <a:t>НАСЛЕДСТВО.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ru-RU" sz="4800" b="1" i="1" smtClean="0">
                <a:latin typeface="Castellar" pitchFamily="18" charset="0"/>
              </a:rPr>
              <a:t>Герб показывает исторические традиции страны.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9074150" y="5784850"/>
            <a:ext cx="69850" cy="1073150"/>
          </a:xfrm>
        </p:spPr>
        <p:txBody>
          <a:bodyPr/>
          <a:lstStyle/>
          <a:p>
            <a:pPr eaLnBrk="1" hangingPunct="1"/>
            <a:endParaRPr lang="ru-RU" sz="28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4000" b="1" i="1" smtClean="0">
                <a:latin typeface="Rockwell Extra Bold" pitchFamily="18" charset="0"/>
              </a:rPr>
              <a:t>ГЕРБ </a:t>
            </a:r>
            <a:br>
              <a:rPr lang="ru-RU" sz="4000" b="1" i="1" smtClean="0">
                <a:latin typeface="Rockwell Extra Bold" pitchFamily="18" charset="0"/>
              </a:rPr>
            </a:br>
            <a:r>
              <a:rPr lang="ru-RU" sz="4000" b="1" i="1" smtClean="0">
                <a:latin typeface="Rockwell Extra Bold" pitchFamily="18" charset="0"/>
              </a:rPr>
              <a:t>РОССИЙСКОЙ ФЕДЕРАЦИИ</a:t>
            </a:r>
          </a:p>
        </p:txBody>
      </p:sp>
      <p:pic>
        <p:nvPicPr>
          <p:cNvPr id="6147" name="Picture 7" descr="герб"/>
          <p:cNvPicPr>
            <a:picLocks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23850" y="2133600"/>
            <a:ext cx="3527425" cy="4248150"/>
          </a:xfrm>
          <a:noFill/>
        </p:spPr>
      </p:pic>
      <p:sp>
        <p:nvSpPr>
          <p:cNvPr id="6148" name="Rectangle 8"/>
          <p:cNvSpPr>
            <a:spLocks noGrp="1" noChangeArrowheads="1"/>
          </p:cNvSpPr>
          <p:nvPr>
            <p:ph type="body" sz="half" idx="2"/>
          </p:nvPr>
        </p:nvSpPr>
        <p:spPr>
          <a:xfrm>
            <a:off x="3924300" y="1844675"/>
            <a:ext cx="4959350" cy="50133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i="1" smtClean="0">
                <a:latin typeface="Castellar" pitchFamily="18" charset="0"/>
              </a:rPr>
              <a:t>	</a:t>
            </a:r>
            <a:r>
              <a:rPr lang="ru-RU" b="1" i="1" smtClean="0">
                <a:latin typeface="Castellar" pitchFamily="18" charset="0"/>
              </a:rPr>
              <a:t>На гербе изображён двуглавый орёл с распростёртыми крыльями, с тремя коронами. Это обозначает единство царств: Казанского, Астраханского и Сибирского. </a:t>
            </a:r>
          </a:p>
          <a:p>
            <a:pPr eaLnBrk="1" hangingPunct="1">
              <a:buFont typeface="Wingdings" pitchFamily="2" charset="2"/>
              <a:buNone/>
            </a:pPr>
            <a:endParaRPr lang="ru-RU" b="1" i="1" smtClean="0">
              <a:latin typeface="Castellar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>
          <a:xfrm flipH="1">
            <a:off x="1187450" y="188913"/>
            <a:ext cx="7489825" cy="2016125"/>
          </a:xfrm>
        </p:spPr>
        <p:txBody>
          <a:bodyPr/>
          <a:lstStyle/>
          <a:p>
            <a:pPr algn="ctr" eaLnBrk="1" hangingPunct="1"/>
            <a:r>
              <a:rPr lang="ru-RU" sz="4000" b="1" i="1" smtClean="0">
                <a:latin typeface="Castellar" pitchFamily="18" charset="0"/>
              </a:rPr>
              <a:t>Изображены на гербе символы власти:</a:t>
            </a:r>
            <a:br>
              <a:rPr lang="ru-RU" sz="4000" b="1" i="1" smtClean="0">
                <a:latin typeface="Castellar" pitchFamily="18" charset="0"/>
              </a:rPr>
            </a:br>
            <a:endParaRPr lang="ru-RU" sz="4000" b="1" i="1" smtClean="0">
              <a:latin typeface="Castellar" pitchFamily="18" charset="0"/>
            </a:endParaRPr>
          </a:p>
        </p:txBody>
      </p:sp>
      <p:sp>
        <p:nvSpPr>
          <p:cNvPr id="717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539750" y="2205038"/>
            <a:ext cx="4386263" cy="38163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ru-RU" sz="3600" b="1" i="1" smtClean="0">
              <a:latin typeface="Castellar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ru-RU" sz="3600" b="1" i="1" smtClean="0">
                <a:latin typeface="Castellar" pitchFamily="18" charset="0"/>
              </a:rPr>
              <a:t>Скипетр.</a:t>
            </a:r>
          </a:p>
          <a:p>
            <a:pPr eaLnBrk="1" hangingPunct="1">
              <a:lnSpc>
                <a:spcPct val="90000"/>
              </a:lnSpc>
            </a:pPr>
            <a:r>
              <a:rPr lang="ru-RU" sz="3600" b="1" i="1" smtClean="0">
                <a:latin typeface="Castellar" pitchFamily="18" charset="0"/>
              </a:rPr>
              <a:t>Держава.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3600" b="1" i="1" smtClean="0">
              <a:latin typeface="Castellar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b="1" i="1" smtClean="0">
                <a:latin typeface="Castellar" pitchFamily="18" charset="0"/>
              </a:rPr>
              <a:t>А на груди орла – 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3600" b="1" i="1" smtClean="0">
                <a:solidFill>
                  <a:srgbClr val="CC0000"/>
                </a:solidFill>
                <a:latin typeface="Rockwell Extra Bold" pitchFamily="18" charset="0"/>
              </a:rPr>
              <a:t>ГЕРБ МОСКВЫ</a:t>
            </a: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3600" b="1" i="1" smtClean="0">
              <a:solidFill>
                <a:srgbClr val="CC0000"/>
              </a:solidFill>
              <a:latin typeface="Castellar" pitchFamily="18" charset="0"/>
            </a:endParaRPr>
          </a:p>
        </p:txBody>
      </p:sp>
      <p:pic>
        <p:nvPicPr>
          <p:cNvPr id="7172" name="Picture 7" descr="флаг и герб"/>
          <p:cNvPicPr>
            <a:picLocks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145088" y="1916113"/>
            <a:ext cx="3810000" cy="4392612"/>
          </a:xfr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b="1" i="1" smtClean="0">
                <a:solidFill>
                  <a:srgbClr val="CC0000"/>
                </a:solidFill>
              </a:rPr>
              <a:t>Государственный флаг-</a:t>
            </a:r>
            <a:r>
              <a:rPr lang="ru-RU" smtClean="0"/>
              <a:t> </a:t>
            </a:r>
            <a:r>
              <a:rPr lang="ru-RU" b="1" i="1" smtClean="0">
                <a:solidFill>
                  <a:schemeClr val="tx1"/>
                </a:solidFill>
                <a:latin typeface="Castellar" pitchFamily="18" charset="0"/>
              </a:rPr>
              <a:t>важный символ страны.</a:t>
            </a:r>
          </a:p>
        </p:txBody>
      </p:sp>
      <p:sp>
        <p:nvSpPr>
          <p:cNvPr id="8195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755650" y="1916113"/>
            <a:ext cx="80645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800" smtClean="0"/>
              <a:t>	</a:t>
            </a:r>
            <a:r>
              <a:rPr lang="ru-RU" sz="2800" b="1" i="1" smtClean="0">
                <a:latin typeface="Castellar" pitchFamily="18" charset="0"/>
              </a:rPr>
              <a:t>Он подлежит защите как внутри страны, так за её пределами.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2800" b="1" i="1" smtClean="0">
              <a:latin typeface="Castellar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800" b="1" i="1" smtClean="0">
                <a:latin typeface="Castellar" pitchFamily="18" charset="0"/>
              </a:rPr>
              <a:t>Его оскорбление рассматривается как оскорбление чести народа и государства.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2800" b="1" i="1" smtClean="0">
              <a:latin typeface="Castellar" pitchFamily="18" charset="0"/>
            </a:endParaRP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6000" b="1" i="1" smtClean="0">
                <a:solidFill>
                  <a:srgbClr val="FF0000"/>
                </a:solidFill>
                <a:latin typeface="Castellar" pitchFamily="18" charset="0"/>
              </a:rPr>
              <a:t>ФЛАГ-</a:t>
            </a:r>
            <a:r>
              <a:rPr lang="ru-RU" sz="6000" b="1" i="1" smtClean="0">
                <a:latin typeface="Castellar" pitchFamily="18" charset="0"/>
              </a:rPr>
              <a:t> это СВЯТЫНЯ.</a:t>
            </a:r>
          </a:p>
        </p:txBody>
      </p:sp>
      <p:sp>
        <p:nvSpPr>
          <p:cNvPr id="8196" name="Rectangle 6"/>
          <p:cNvSpPr>
            <a:spLocks noGrp="1" noChangeArrowheads="1"/>
          </p:cNvSpPr>
          <p:nvPr>
            <p:ph sz="half" idx="2"/>
          </p:nvPr>
        </p:nvSpPr>
        <p:spPr>
          <a:xfrm flipV="1">
            <a:off x="1371600" y="6742113"/>
            <a:ext cx="7772400" cy="115887"/>
          </a:xfrm>
        </p:spPr>
        <p:txBody>
          <a:bodyPr/>
          <a:lstStyle/>
          <a:p>
            <a:pPr eaLnBrk="1" hangingPunct="1"/>
            <a:endParaRPr lang="ru-RU" sz="28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4000" b="1" i="1" smtClean="0">
                <a:latin typeface="Rockwell Extra Bold" pitchFamily="18" charset="0"/>
              </a:rPr>
              <a:t>ФЛАГ </a:t>
            </a:r>
            <a:br>
              <a:rPr lang="ru-RU" sz="4000" b="1" i="1" smtClean="0">
                <a:latin typeface="Rockwell Extra Bold" pitchFamily="18" charset="0"/>
              </a:rPr>
            </a:br>
            <a:r>
              <a:rPr lang="ru-RU" sz="4000" b="1" i="1" smtClean="0">
                <a:latin typeface="Rockwell Extra Bold" pitchFamily="18" charset="0"/>
              </a:rPr>
              <a:t>РОССИЙСКОЙ ФЕДЕРАЦИИ</a:t>
            </a:r>
          </a:p>
        </p:txBody>
      </p:sp>
      <p:sp>
        <p:nvSpPr>
          <p:cNvPr id="9219" name="Rectangle 7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eaLnBrk="1" hangingPunct="1"/>
            <a:endParaRPr lang="ru-RU" sz="2800" smtClean="0"/>
          </a:p>
        </p:txBody>
      </p:sp>
      <p:sp>
        <p:nvSpPr>
          <p:cNvPr id="9220" name="Rectangle 8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b="1" i="1" smtClean="0">
                <a:latin typeface="Castellar" pitchFamily="18" charset="0"/>
              </a:rPr>
              <a:t>На нашем флаге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b="1" i="1" smtClean="0">
                <a:latin typeface="Castellar" pitchFamily="18" charset="0"/>
              </a:rPr>
              <a:t> три цвета:</a:t>
            </a:r>
          </a:p>
          <a:p>
            <a:pPr eaLnBrk="1" hangingPunct="1"/>
            <a:r>
              <a:rPr lang="ru-RU" sz="2800" b="1" i="1" smtClean="0">
                <a:solidFill>
                  <a:srgbClr val="FFFF66"/>
                </a:solidFill>
                <a:latin typeface="Castellar" pitchFamily="18" charset="0"/>
              </a:rPr>
              <a:t>Белый.</a:t>
            </a:r>
          </a:p>
          <a:p>
            <a:pPr eaLnBrk="1" hangingPunct="1"/>
            <a:r>
              <a:rPr lang="ru-RU" sz="2800" b="1" i="1" smtClean="0">
                <a:solidFill>
                  <a:schemeClr val="tx2"/>
                </a:solidFill>
                <a:latin typeface="Castellar" pitchFamily="18" charset="0"/>
              </a:rPr>
              <a:t>Синий.</a:t>
            </a:r>
          </a:p>
          <a:p>
            <a:pPr eaLnBrk="1" hangingPunct="1"/>
            <a:r>
              <a:rPr lang="ru-RU" sz="2800" b="1" i="1" smtClean="0">
                <a:solidFill>
                  <a:srgbClr val="FF0000"/>
                </a:solidFill>
                <a:latin typeface="Castellar" pitchFamily="18" charset="0"/>
              </a:rPr>
              <a:t>Красный.</a:t>
            </a:r>
          </a:p>
          <a:p>
            <a:pPr eaLnBrk="1" hangingPunct="1">
              <a:buFont typeface="Wingdings" pitchFamily="2" charset="2"/>
              <a:buNone/>
            </a:pPr>
            <a:endParaRPr lang="ru-RU" sz="2800" b="1" i="1" smtClean="0">
              <a:solidFill>
                <a:srgbClr val="FF0000"/>
              </a:solidFill>
              <a:latin typeface="Castellar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ru-RU" sz="2800" b="1" i="1" smtClean="0">
                <a:latin typeface="Castellar" pitchFamily="18" charset="0"/>
              </a:rPr>
              <a:t>Флаг - триколор.</a:t>
            </a:r>
          </a:p>
        </p:txBody>
      </p:sp>
      <p:pic>
        <p:nvPicPr>
          <p:cNvPr id="9221" name="Picture 4" descr="флаг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2205038"/>
            <a:ext cx="4681538" cy="331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b="1" i="1" smtClean="0">
                <a:solidFill>
                  <a:srgbClr val="D60093"/>
                </a:solidFill>
                <a:latin typeface="Castellar" pitchFamily="18" charset="0"/>
              </a:rPr>
              <a:t>История происхождения триколора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989138"/>
            <a:ext cx="8775700" cy="486886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sz="2800" b="1" i="1" smtClean="0">
                <a:latin typeface="Castellar" pitchFamily="18" charset="0"/>
              </a:rPr>
              <a:t>У историков существует несколько версий происхождения цветов в Государственном флаге.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2800" b="1" i="1" smtClean="0">
                <a:latin typeface="Castellar" pitchFamily="18" charset="0"/>
              </a:rPr>
              <a:t>Первая версия относится к временам правления Петра </a:t>
            </a:r>
            <a:r>
              <a:rPr lang="en-US" sz="2800" b="1" i="1" smtClean="0">
                <a:latin typeface="Castellar" pitchFamily="18" charset="0"/>
              </a:rPr>
              <a:t>I</a:t>
            </a:r>
            <a:r>
              <a:rPr lang="ru-RU" sz="2800" b="1" i="1" smtClean="0">
                <a:latin typeface="Castellar" pitchFamily="18" charset="0"/>
              </a:rPr>
              <a:t>, который взял эти цвета у герба Москвы:</a:t>
            </a:r>
          </a:p>
          <a:p>
            <a:pPr eaLnBrk="1" hangingPunct="1"/>
            <a:r>
              <a:rPr lang="ru-RU" sz="2800" b="1" i="1" smtClean="0">
                <a:solidFill>
                  <a:srgbClr val="FFFF66"/>
                </a:solidFill>
                <a:latin typeface="Castellar" pitchFamily="18" charset="0"/>
              </a:rPr>
              <a:t>Белый</a:t>
            </a:r>
            <a:r>
              <a:rPr lang="ru-RU" sz="2800" b="1" i="1" smtClean="0">
                <a:latin typeface="Castellar" pitchFamily="18" charset="0"/>
              </a:rPr>
              <a:t> - это белый</a:t>
            </a:r>
            <a:r>
              <a:rPr lang="ru-RU" sz="2800" b="1" i="1" smtClean="0">
                <a:solidFill>
                  <a:srgbClr val="FFFF99"/>
                </a:solidFill>
                <a:latin typeface="Castellar" pitchFamily="18" charset="0"/>
              </a:rPr>
              <a:t> </a:t>
            </a:r>
            <a:r>
              <a:rPr lang="ru-RU" sz="2800" b="1" i="1" smtClean="0">
                <a:latin typeface="Castellar" pitchFamily="18" charset="0"/>
              </a:rPr>
              <a:t>конь.</a:t>
            </a:r>
          </a:p>
          <a:p>
            <a:pPr eaLnBrk="1" hangingPunct="1"/>
            <a:r>
              <a:rPr lang="ru-RU" sz="2800" b="1" i="1" smtClean="0">
                <a:solidFill>
                  <a:srgbClr val="000099"/>
                </a:solidFill>
                <a:latin typeface="Castellar" pitchFamily="18" charset="0"/>
              </a:rPr>
              <a:t>Синий</a:t>
            </a:r>
            <a:r>
              <a:rPr lang="ru-RU" sz="2800" b="1" i="1" smtClean="0">
                <a:latin typeface="Castellar" pitchFamily="18" charset="0"/>
              </a:rPr>
              <a:t> – это синий плащ на Георгии Победоносце.</a:t>
            </a:r>
          </a:p>
          <a:p>
            <a:pPr eaLnBrk="1" hangingPunct="1"/>
            <a:r>
              <a:rPr lang="ru-RU" sz="2800" b="1" i="1" smtClean="0">
                <a:solidFill>
                  <a:srgbClr val="FF0000"/>
                </a:solidFill>
                <a:latin typeface="Castellar" pitchFamily="18" charset="0"/>
              </a:rPr>
              <a:t>Красный</a:t>
            </a:r>
            <a:r>
              <a:rPr lang="ru-RU" sz="2800" b="1" i="1" smtClean="0">
                <a:latin typeface="Castellar" pitchFamily="18" charset="0"/>
              </a:rPr>
              <a:t> – это красный щит герба.</a:t>
            </a:r>
          </a:p>
          <a:p>
            <a:pPr eaLnBrk="1" hangingPunct="1"/>
            <a:endParaRPr lang="ru-RU" sz="2800" b="1" i="1" smtClean="0">
              <a:latin typeface="Castellar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9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7793037" cy="1485900"/>
          </a:xfrm>
        </p:spPr>
        <p:txBody>
          <a:bodyPr/>
          <a:lstStyle/>
          <a:p>
            <a:pPr algn="ctr" eaLnBrk="1" hangingPunct="1"/>
            <a:r>
              <a:rPr lang="ru-RU" sz="3200" b="1" i="1" smtClean="0">
                <a:solidFill>
                  <a:schemeClr val="tx1"/>
                </a:solidFill>
                <a:latin typeface="Castellar" pitchFamily="18" charset="0"/>
              </a:rPr>
              <a:t>Вторая точка зрения утверждает, что появление триколора имеет историческое значение.</a:t>
            </a:r>
          </a:p>
        </p:txBody>
      </p:sp>
      <p:sp>
        <p:nvSpPr>
          <p:cNvPr id="11267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179388" y="1989138"/>
            <a:ext cx="8775700" cy="486886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b="1" i="1" smtClean="0">
                <a:latin typeface="Castellar" pitchFamily="18" charset="0"/>
              </a:rPr>
              <a:t>Чередующиеся белая, синяя и красная полосы появились во времена правления отца Петра</a:t>
            </a:r>
            <a:r>
              <a:rPr lang="en-US" b="1" i="1" smtClean="0">
                <a:latin typeface="Castellar" pitchFamily="18" charset="0"/>
              </a:rPr>
              <a:t> I</a:t>
            </a:r>
            <a:r>
              <a:rPr lang="ru-RU" b="1" i="1" smtClean="0">
                <a:latin typeface="Castellar" pitchFamily="18" charset="0"/>
              </a:rPr>
              <a:t> – царя Алексея Михайловича.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b="1" i="1" smtClean="0">
                <a:latin typeface="Castellar" pitchFamily="18" charset="0"/>
              </a:rPr>
              <a:t>В те времена Россия была многонациональным государством, и основными народами считались:</a:t>
            </a:r>
          </a:p>
          <a:p>
            <a:pPr eaLnBrk="1" hangingPunct="1"/>
            <a:r>
              <a:rPr lang="ru-RU" b="1" i="1" smtClean="0">
                <a:latin typeface="Castellar" pitchFamily="18" charset="0"/>
              </a:rPr>
              <a:t>Белорусы ( </a:t>
            </a:r>
            <a:r>
              <a:rPr lang="ru-RU" b="1" i="1" smtClean="0">
                <a:solidFill>
                  <a:srgbClr val="FFCC66"/>
                </a:solidFill>
                <a:latin typeface="Castellar" pitchFamily="18" charset="0"/>
              </a:rPr>
              <a:t>белый цвет</a:t>
            </a:r>
            <a:r>
              <a:rPr lang="ru-RU" b="1" i="1" smtClean="0">
                <a:latin typeface="Castellar" pitchFamily="18" charset="0"/>
              </a:rPr>
              <a:t> ).</a:t>
            </a:r>
          </a:p>
          <a:p>
            <a:pPr eaLnBrk="1" hangingPunct="1"/>
            <a:r>
              <a:rPr lang="ru-RU" b="1" i="1" smtClean="0">
                <a:latin typeface="Castellar" pitchFamily="18" charset="0"/>
              </a:rPr>
              <a:t>Украинцы ( </a:t>
            </a:r>
            <a:r>
              <a:rPr lang="ru-RU" b="1" i="1" smtClean="0">
                <a:solidFill>
                  <a:srgbClr val="000099"/>
                </a:solidFill>
                <a:latin typeface="Castellar" pitchFamily="18" charset="0"/>
              </a:rPr>
              <a:t>синий цвет</a:t>
            </a:r>
            <a:r>
              <a:rPr lang="ru-RU" b="1" i="1" smtClean="0">
                <a:latin typeface="Castellar" pitchFamily="18" charset="0"/>
              </a:rPr>
              <a:t> ).</a:t>
            </a:r>
          </a:p>
          <a:p>
            <a:pPr eaLnBrk="1" hangingPunct="1"/>
            <a:r>
              <a:rPr lang="ru-RU" b="1" i="1" smtClean="0">
                <a:latin typeface="Castellar" pitchFamily="18" charset="0"/>
              </a:rPr>
              <a:t>Русские ( </a:t>
            </a:r>
            <a:r>
              <a:rPr lang="ru-RU" b="1" i="1" smtClean="0">
                <a:solidFill>
                  <a:srgbClr val="CC0000"/>
                </a:solidFill>
                <a:latin typeface="Castellar" pitchFamily="18" charset="0"/>
              </a:rPr>
              <a:t>красный цвет</a:t>
            </a:r>
            <a:r>
              <a:rPr lang="ru-RU" b="1" i="1" smtClean="0">
                <a:latin typeface="Castellar" pitchFamily="18" charset="0"/>
              </a:rPr>
              <a:t> ).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volika_lukina">
  <a:themeElements>
    <a:clrScheme name="Палитра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Палитра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Палитра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simvolika_lukina</Template>
  <TotalTime>0</TotalTime>
  <Words>293</Words>
  <Application>Microsoft Office PowerPoint</Application>
  <PresentationFormat>Экран (4:3)</PresentationFormat>
  <Paragraphs>71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7" baseType="lpstr">
      <vt:lpstr>Tahoma</vt:lpstr>
      <vt:lpstr>Arial</vt:lpstr>
      <vt:lpstr>Wingdings</vt:lpstr>
      <vt:lpstr>Calibri</vt:lpstr>
      <vt:lpstr>Times New Roman</vt:lpstr>
      <vt:lpstr>Castellar</vt:lpstr>
      <vt:lpstr>Arial Unicode MS</vt:lpstr>
      <vt:lpstr>Rockwell Extra Bold</vt:lpstr>
      <vt:lpstr>Bodoni MT</vt:lpstr>
      <vt:lpstr>Copperplate Gothic Bold</vt:lpstr>
      <vt:lpstr>Verdana</vt:lpstr>
      <vt:lpstr>simvolika_lukina</vt:lpstr>
      <vt:lpstr> ГОСУДАРСТВЕННЫЕ СИМВОЛЫ РОССИЙСКОЙ ФЕДЕРАЦИИ</vt:lpstr>
      <vt:lpstr>Как у каждого  государства,  у России есть свои государственные символы: </vt:lpstr>
      <vt:lpstr>         Гербы появились очень давно, около 4 тысяч лет назад. Слово « ГЕРБ » немецкое  ЭРБЕ и  </vt:lpstr>
      <vt:lpstr>ГЕРБ  РОССИЙСКОЙ ФЕДЕРАЦИИ</vt:lpstr>
      <vt:lpstr>Изображены на гербе символы власти: </vt:lpstr>
      <vt:lpstr>Государственный флаг- важный символ страны.</vt:lpstr>
      <vt:lpstr>ФЛАГ  РОССИЙСКОЙ ФЕДЕРАЦИИ</vt:lpstr>
      <vt:lpstr>История происхождения триколора</vt:lpstr>
      <vt:lpstr>Вторая точка зрения утверждает, что появление триколора имеет историческое значение.</vt:lpstr>
      <vt:lpstr>Слайд 10</vt:lpstr>
      <vt:lpstr>По – иному объясняют расцветку Российского флага геральдисты</vt:lpstr>
      <vt:lpstr>Нашему флагу 300 ЛЕТ,  его утвердил царь Пётр I .</vt:lpstr>
      <vt:lpstr>ГОСУДАРСТВЕННЫЙ ГИМН</vt:lpstr>
      <vt:lpstr>Слайд 14</vt:lpstr>
      <vt:lpstr>СИМВОЛЫ РОССИИ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ГОСУДАРСТВЕННЫЕ СИМВОЛЫ РОССИЙСКОЙ ФЕДЕРАЦИИ</dc:title>
  <dc:creator>Admin</dc:creator>
  <cp:lastModifiedBy>Admin</cp:lastModifiedBy>
  <cp:revision>1</cp:revision>
  <dcterms:created xsi:type="dcterms:W3CDTF">2011-11-27T10:31:28Z</dcterms:created>
  <dcterms:modified xsi:type="dcterms:W3CDTF">2011-11-27T10:32:05Z</dcterms:modified>
</cp:coreProperties>
</file>