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2" r:id="rId13"/>
    <p:sldId id="276" r:id="rId14"/>
    <p:sldId id="269" r:id="rId15"/>
    <p:sldId id="277" r:id="rId16"/>
    <p:sldId id="270" r:id="rId17"/>
    <p:sldId id="278" r:id="rId18"/>
    <p:sldId id="271" r:id="rId19"/>
    <p:sldId id="279" r:id="rId20"/>
    <p:sldId id="272" r:id="rId21"/>
    <p:sldId id="281" r:id="rId22"/>
    <p:sldId id="273" r:id="rId23"/>
    <p:sldId id="274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6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9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7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15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6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1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2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63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42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4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6B1D-6F73-4D0C-938F-CD92A810916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215F-DF11-49DD-904E-2D61C09A78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7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6;&#1074;&#1088;&#1077;&#1084;&#1077;&#1085;&#1085;&#1072;&#1103;%20&#1056;&#1091;&#1089;&#1089;&#1082;&#1072;&#1103;%20&#1082;&#1091;&#1093;&#1085;&#1103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Причастие и деепричастие как особые формы глагола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(на материале «Оригинальные блюда русской кухни»)</a:t>
            </a:r>
            <a:endParaRPr lang="ru-RU" dirty="0"/>
          </a:p>
        </p:txBody>
      </p:sp>
      <p:pic>
        <p:nvPicPr>
          <p:cNvPr id="4" name="Содержимое 3" descr="C:\Users\Евгения\AppData\Local\Microsoft\Windows\Temporary Internet Files\Content.IE5\D7AQDQ4U\MP900439335[1]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503193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295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Заполнить таблицу «Сравнительная характеристика причастия и деепричастия»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i="1" dirty="0" smtClean="0"/>
              <a:t>Какую часть речи распространяют в предложении?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1.</a:t>
            </a:r>
            <a:r>
              <a:rPr lang="ru-RU" sz="3600" i="1" dirty="0" smtClean="0"/>
              <a:t>Существительное  и глагол;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2.</a:t>
            </a:r>
            <a:r>
              <a:rPr lang="ru-RU" sz="3600" i="1" dirty="0" smtClean="0"/>
              <a:t>существительное и местоимение;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3.</a:t>
            </a:r>
            <a:r>
              <a:rPr lang="ru-RU" sz="3600" i="1" dirty="0" smtClean="0"/>
              <a:t>глагол;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4.</a:t>
            </a:r>
            <a:r>
              <a:rPr lang="ru-RU" sz="3600" i="1" dirty="0" smtClean="0"/>
              <a:t>никакую не распространяет</a:t>
            </a:r>
          </a:p>
          <a:p>
            <a:endParaRPr lang="ru-RU" dirty="0"/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150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Заполнить таблицу «Сравнительная характеристика причастия и деепричастия»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Роль как средства выразительности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Художественное определение; украшает имя и придаёт красоту образа;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Украшает глагол, «создаёт живописную картину  действия»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10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pres?slideindex=1&amp;slidetitle="/>
              </a:rPr>
              <a:t>История современной русской кухни.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Шампиньоны, фаршированные  орехами и сыром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1926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Орфография.</a:t>
            </a:r>
            <a:br>
              <a:rPr lang="ru-RU" sz="3600" dirty="0" smtClean="0"/>
            </a:br>
            <a:r>
              <a:rPr lang="ru-RU" sz="3600" dirty="0" smtClean="0"/>
              <a:t>(Проверь себя)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Шампиньоны, фаршированные  орехами и сыром</a:t>
            </a:r>
          </a:p>
          <a:p>
            <a:pPr marL="0" indent="0" algn="just">
              <a:buNone/>
            </a:pPr>
            <a:r>
              <a:rPr lang="ru-RU" sz="2400" dirty="0" smtClean="0"/>
              <a:t>Тщательно промыв грибы, обсушите их. Удалив ножки, мелко нарежьте их. Шляпки обжарьте на растительном масле с обеих сторон. Измельчённый чеснок, натёртый сыр, обжаренные орехи , нарубленные ножом, сливки, ножки грибов перемешать, посолить, поперчить и добавить мускатный орех. Полученной начинкой наполнить шляпки, уложив их на противень, застеленный бумагой для выпечки, и поставить в духовку на 6 – 7 минут.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203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Картофельные шарики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76" b="12851"/>
          <a:stretch>
            <a:fillRect/>
          </a:stretch>
        </p:blipFill>
        <p:spPr>
          <a:xfrm>
            <a:off x="1331640" y="2060849"/>
            <a:ext cx="604867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Суффиксы причастий</a:t>
            </a:r>
            <a:br>
              <a:rPr lang="ru-RU" sz="4000" dirty="0" smtClean="0"/>
            </a:br>
            <a:r>
              <a:rPr lang="ru-RU" sz="3600" dirty="0" smtClean="0"/>
              <a:t>Название блюда: </a:t>
            </a:r>
            <a:r>
              <a:rPr lang="ru-RU" sz="3600" b="1" dirty="0" smtClean="0">
                <a:solidFill>
                  <a:srgbClr val="FF0000"/>
                </a:solidFill>
              </a:rPr>
              <a:t>« Картофельные шарики»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3684349"/>
              </p:ext>
            </p:extLst>
          </p:nvPr>
        </p:nvGraphicFramePr>
        <p:xfrm>
          <a:off x="457200" y="1600200"/>
          <a:ext cx="8363267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  <a:gridCol w="760297"/>
              </a:tblGrid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63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Пирожки картофельные с грибами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90465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Суффиксы деепричастий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Название блюда : </a:t>
            </a:r>
            <a:r>
              <a:rPr lang="ru-RU" sz="3200" b="1" dirty="0" smtClean="0">
                <a:solidFill>
                  <a:srgbClr val="FF0000"/>
                </a:solidFill>
              </a:rPr>
              <a:t>«Пирожки картофельные с грибами»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5959714"/>
              </p:ext>
            </p:extLst>
          </p:nvPr>
        </p:nvGraphicFramePr>
        <p:xfrm>
          <a:off x="395536" y="1772816"/>
          <a:ext cx="8229599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b="1" dirty="0" smtClean="0">
                <a:solidFill>
                  <a:srgbClr val="FF0000"/>
                </a:solidFill>
              </a:rPr>
              <a:t>Помидоры, фаршированные тресковой печенью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3"/>
            <a:ext cx="57606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Заполнить таблицу «Сравнительная характеристика причастия и деепричастия»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От какой части речи образуются  причастие, деепричастие?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(Имя существительное, наречие,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производный предлог, глагол,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имя прилагательное)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598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Пунктуация.</a:t>
            </a:r>
            <a:br>
              <a:rPr lang="ru-RU" sz="3600" dirty="0" smtClean="0"/>
            </a:br>
            <a:r>
              <a:rPr lang="ru-RU" sz="3600" dirty="0" smtClean="0"/>
              <a:t>(Проверь себя)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47248" cy="43533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Помидоры, фаршированные тресковой печенью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400" dirty="0" smtClean="0"/>
              <a:t>Подготовленные помидоры замариновать в течение 2 часов с растительным маслом </a:t>
            </a:r>
            <a:r>
              <a:rPr lang="ru-RU" sz="2400" dirty="0"/>
              <a:t>,</a:t>
            </a:r>
            <a:r>
              <a:rPr lang="ru-RU" sz="2400" dirty="0" smtClean="0"/>
              <a:t> уксусом, солью и перцем. Наполнить помидоры заранее приготовленным  фаршем. При подаче положить в салатник, полив слегка оставшимся маринадом. На каждый помидор положить тонкий ломтик лимона , посыпать цедрой лимона, нарезанной очень тонко, и украсить зелёным салатом. Для приготовления фарша яйцо, мелко нарубив, смешать с каперсами, зеленью петрушки и нарезанной консервированной печенью. Всё это, добавив соус «Южный», заправить соусом майонеза.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154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Салат из сёмги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475252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Грамматика(деепричастие).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Ответы:</a:t>
            </a:r>
          </a:p>
          <a:p>
            <a:pPr algn="just">
              <a:buNone/>
            </a:pPr>
            <a:r>
              <a:rPr lang="ru-RU" b="1" dirty="0" smtClean="0"/>
              <a:t>2.</a:t>
            </a:r>
            <a:r>
              <a:rPr lang="ru-RU" dirty="0" smtClean="0"/>
              <a:t>Тщательно помыв  зелёные листья салата, порезать его небольшими ломтиками.</a:t>
            </a:r>
          </a:p>
          <a:p>
            <a:pPr algn="just">
              <a:buNone/>
            </a:pPr>
            <a:r>
              <a:rPr lang="ru-RU" b="1" dirty="0" smtClean="0"/>
              <a:t>4.</a:t>
            </a:r>
            <a:r>
              <a:rPr lang="ru-RU" dirty="0" smtClean="0"/>
              <a:t>Помыв томаты, порежьте их большими ломтиками и положите поверх перца.</a:t>
            </a:r>
          </a:p>
          <a:p>
            <a:pPr algn="just">
              <a:buNone/>
            </a:pPr>
            <a:r>
              <a:rPr lang="ru-RU" b="1" dirty="0" smtClean="0"/>
              <a:t>7.</a:t>
            </a:r>
            <a:r>
              <a:rPr lang="ru-RU" dirty="0" smtClean="0"/>
              <a:t>Приготовив соус из желтков, лимонного сока и чеснока, тщательно всё перемешать.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5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Грамматика(причастие).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1.Осетровую рыбу  припустить в бульоне,  который сварили заранее.</a:t>
            </a:r>
          </a:p>
          <a:p>
            <a:pPr marL="0" indent="0">
              <a:buNone/>
            </a:pPr>
            <a:r>
              <a:rPr lang="ru-RU" sz="3600" dirty="0" smtClean="0"/>
              <a:t>(Сваренном)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216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Утка, глазированная мёдом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00200"/>
            <a:ext cx="57606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Стилистика.</a:t>
            </a:r>
            <a:br>
              <a:rPr lang="ru-RU" sz="3600" dirty="0" smtClean="0"/>
            </a:br>
            <a:r>
              <a:rPr lang="ru-RU" sz="3600" dirty="0" smtClean="0"/>
              <a:t>(Проверь себя)</a:t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Утка, глазированная мёдом</a:t>
            </a:r>
          </a:p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Вымытую и обсушенную утку посолить, поперчить как внутри, так и  снаружи. Затем  связанную кухонной ниткой  утку положить на решётку и подставить под неё сковородку. Запекать в предварительно разогретой духовке. Измельчённый лук добавить в сковороду. Айвовое желе, ликёр и уксус вскипятить. Полученной смесью смазать утку за некоторое время до готовности. Протерев соус через сито, удалив остатки жира с утки,  поставить её в тёплое. Добавить к соусу смешанный йогурт и бальзамический уксус и варить на огне несколько минут. Перед подачей посолить, поперчить, предварительно добавив зелень.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176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Заполнить таблицу «Сравнительная характеристика причастия и деепричастия»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На какие вопросы отвечают?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(Что делать? что, кто?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что делая? что сделав?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каков, какой?)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73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Заполнить таблицу «Сравнительная характеристика причастия и деепричастия»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Что обозначают?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(предмет, действие, признак, признак предмета по действию, добавочное действие)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373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Заполнить таблицу «Сравнительная характеристика причастия и деепричастия»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Признаки каких частей речи сочетают в себе?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(существительного и прилагательного,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глагола и прилагательного,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глагола и наречия)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740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Заполнить таблицу «Сравнительная характеристика причастия и деепричастия»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    </a:t>
            </a:r>
            <a:r>
              <a:rPr lang="ru-RU" sz="3600" i="1" dirty="0" smtClean="0"/>
              <a:t>Как изменяются?</a:t>
            </a:r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(по лицам и числам;  по числам;  по родам, числам и падежам;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не изменяется)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872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Заполнить таблицу «Сравнительная характеристика причастия и деепричастия»</a:t>
            </a:r>
            <a:r>
              <a:rPr lang="ru-RU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Имеют суффиксы: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</a:rPr>
              <a:t>ова</a:t>
            </a:r>
            <a:r>
              <a:rPr lang="ru-RU" sz="3600" dirty="0" smtClean="0">
                <a:solidFill>
                  <a:srgbClr val="FF0000"/>
                </a:solidFill>
              </a:rPr>
              <a:t> (</a:t>
            </a:r>
            <a:r>
              <a:rPr lang="ru-RU" sz="3600" dirty="0" err="1" smtClean="0">
                <a:solidFill>
                  <a:srgbClr val="FF0000"/>
                </a:solidFill>
              </a:rPr>
              <a:t>ева</a:t>
            </a:r>
            <a:r>
              <a:rPr lang="ru-RU" sz="3600" dirty="0" smtClean="0">
                <a:solidFill>
                  <a:srgbClr val="FF0000"/>
                </a:solidFill>
              </a:rPr>
              <a:t>) - чик, -</a:t>
            </a:r>
            <a:r>
              <a:rPr lang="ru-RU" sz="3600" dirty="0" err="1" smtClean="0">
                <a:solidFill>
                  <a:srgbClr val="FF0000"/>
                </a:solidFill>
              </a:rPr>
              <a:t>щик</a:t>
            </a:r>
            <a:r>
              <a:rPr lang="ru-RU" sz="3600" dirty="0" smtClean="0">
                <a:solidFill>
                  <a:srgbClr val="FF0000"/>
                </a:solidFill>
              </a:rPr>
              <a:t>, -</a:t>
            </a:r>
            <a:r>
              <a:rPr lang="ru-RU" sz="3600" dirty="0" err="1" smtClean="0">
                <a:solidFill>
                  <a:srgbClr val="FF0000"/>
                </a:solidFill>
              </a:rPr>
              <a:t>ок</a:t>
            </a:r>
            <a:r>
              <a:rPr lang="ru-RU" sz="3600" dirty="0" smtClean="0">
                <a:solidFill>
                  <a:srgbClr val="FF0000"/>
                </a:solidFill>
              </a:rPr>
              <a:t>, -</a:t>
            </a:r>
            <a:r>
              <a:rPr lang="ru-RU" sz="3600" dirty="0" err="1" smtClean="0">
                <a:solidFill>
                  <a:srgbClr val="FF0000"/>
                </a:solidFill>
              </a:rPr>
              <a:t>тель</a:t>
            </a:r>
            <a:r>
              <a:rPr lang="ru-RU" sz="36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-а(-я), -в, -вши,-ши,-учи(-</a:t>
            </a:r>
            <a:r>
              <a:rPr lang="ru-RU" sz="3600" dirty="0" err="1" smtClean="0">
                <a:solidFill>
                  <a:srgbClr val="FF0000"/>
                </a:solidFill>
              </a:rPr>
              <a:t>ючи</a:t>
            </a:r>
            <a:r>
              <a:rPr lang="ru-RU" sz="3600" dirty="0" smtClean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</a:rPr>
              <a:t>ущ</a:t>
            </a:r>
            <a:r>
              <a:rPr lang="ru-RU" sz="3600" dirty="0" smtClean="0">
                <a:solidFill>
                  <a:srgbClr val="FF0000"/>
                </a:solidFill>
              </a:rPr>
              <a:t>(-</a:t>
            </a:r>
            <a:r>
              <a:rPr lang="ru-RU" sz="3600" dirty="0" err="1" smtClean="0">
                <a:solidFill>
                  <a:srgbClr val="FF0000"/>
                </a:solidFill>
              </a:rPr>
              <a:t>ющ</a:t>
            </a:r>
            <a:r>
              <a:rPr lang="ru-RU" sz="3600" dirty="0" smtClean="0">
                <a:solidFill>
                  <a:srgbClr val="FF0000"/>
                </a:solidFill>
              </a:rPr>
              <a:t>), -</a:t>
            </a:r>
            <a:r>
              <a:rPr lang="ru-RU" sz="3600" dirty="0" err="1" smtClean="0">
                <a:solidFill>
                  <a:srgbClr val="FF0000"/>
                </a:solidFill>
              </a:rPr>
              <a:t>ащ</a:t>
            </a:r>
            <a:r>
              <a:rPr lang="ru-RU" sz="3600" dirty="0" smtClean="0">
                <a:solidFill>
                  <a:srgbClr val="FF0000"/>
                </a:solidFill>
              </a:rPr>
              <a:t>(-</a:t>
            </a:r>
            <a:r>
              <a:rPr lang="ru-RU" sz="3600" dirty="0" err="1" smtClean="0">
                <a:solidFill>
                  <a:srgbClr val="FF0000"/>
                </a:solidFill>
              </a:rPr>
              <a:t>ящ</a:t>
            </a:r>
            <a:r>
              <a:rPr lang="ru-RU" sz="3600" dirty="0" smtClean="0">
                <a:solidFill>
                  <a:srgbClr val="FF0000"/>
                </a:solidFill>
              </a:rPr>
              <a:t>),-</a:t>
            </a:r>
            <a:r>
              <a:rPr lang="ru-RU" sz="3600" dirty="0" err="1" smtClean="0">
                <a:solidFill>
                  <a:srgbClr val="FF0000"/>
                </a:solidFill>
              </a:rPr>
              <a:t>вш</a:t>
            </a:r>
            <a:r>
              <a:rPr lang="ru-RU" sz="3600" dirty="0" smtClean="0">
                <a:solidFill>
                  <a:srgbClr val="FF0000"/>
                </a:solidFill>
              </a:rPr>
              <a:t>,-ш,-им,-ем(-ом), -</a:t>
            </a:r>
            <a:r>
              <a:rPr lang="ru-RU" sz="3600" dirty="0" err="1" smtClean="0">
                <a:solidFill>
                  <a:srgbClr val="FF0000"/>
                </a:solidFill>
              </a:rPr>
              <a:t>енн</a:t>
            </a:r>
            <a:r>
              <a:rPr lang="ru-RU" sz="3600" dirty="0" smtClean="0">
                <a:solidFill>
                  <a:srgbClr val="FF0000"/>
                </a:solidFill>
              </a:rPr>
              <a:t>( -</a:t>
            </a:r>
            <a:r>
              <a:rPr lang="ru-RU" sz="3600" dirty="0" err="1" smtClean="0">
                <a:solidFill>
                  <a:srgbClr val="FF0000"/>
                </a:solidFill>
              </a:rPr>
              <a:t>нн</a:t>
            </a:r>
            <a:r>
              <a:rPr lang="ru-RU" sz="3600" dirty="0" smtClean="0">
                <a:solidFill>
                  <a:srgbClr val="FF0000"/>
                </a:solidFill>
              </a:rPr>
              <a:t>), -т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9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Заполнить таблицу «Сравнительная характеристика причастия и деепричастия»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Чем отличаются по морфемному составу?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1.</a:t>
            </a:r>
            <a:r>
              <a:rPr lang="ru-RU" sz="3600" i="1" dirty="0" smtClean="0"/>
              <a:t>Ничем.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2.</a:t>
            </a:r>
            <a:r>
              <a:rPr lang="ru-RU" sz="3600" i="1" dirty="0" smtClean="0"/>
              <a:t>Причастие имеет окончание, а деепричастие суффикс.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3.</a:t>
            </a:r>
            <a:r>
              <a:rPr lang="ru-RU" sz="3600" i="1" dirty="0" smtClean="0"/>
              <a:t>Причастие имеет суффикс, а деепричастие окончание.</a:t>
            </a:r>
            <a:endParaRPr lang="ru-RU" sz="3600" i="1" dirty="0"/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42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Заполнить таблицу «Сравнительная характеристика причастия и деепричастия»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Какими членами предложения могут быть?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(определением  и сказуемым; дополнением;  обстоятельством)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урок\logo02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4293096"/>
            <a:ext cx="206144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150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791</Words>
  <Application>Microsoft Office PowerPoint</Application>
  <PresentationFormat>Экран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Причастие и деепричастие как особые формы глагола</vt:lpstr>
      <vt:lpstr>Заполнить таблицу «Сравнительная характеристика причастия и деепричастия»</vt:lpstr>
      <vt:lpstr>Заполнить таблицу «Сравнительная характеристика причастия и деепричастия»</vt:lpstr>
      <vt:lpstr>Заполнить таблицу «Сравнительная характеристика причастия и деепричастия»</vt:lpstr>
      <vt:lpstr>Заполнить таблицу «Сравнительная характеристика причастия и деепричастия»</vt:lpstr>
      <vt:lpstr>Заполнить таблицу «Сравнительная характеристика причастия и деепричастия»</vt:lpstr>
      <vt:lpstr> Заполнить таблицу «Сравнительная характеристика причастия и деепричастия»  </vt:lpstr>
      <vt:lpstr> Заполнить таблицу «Сравнительная характеристика причастия и деепричастия»  </vt:lpstr>
      <vt:lpstr> Заполнить таблицу «Сравнительная характеристика причастия и деепричастия»  </vt:lpstr>
      <vt:lpstr>Заполнить таблицу «Сравнительная характеристика причастия и деепричастия»</vt:lpstr>
      <vt:lpstr>Заполнить таблицу «Сравнительная характеристика причастия и деепричастия»</vt:lpstr>
      <vt:lpstr>История современной русской кухни.</vt:lpstr>
      <vt:lpstr> Шампиньоны, фаршированные  орехами и сыром </vt:lpstr>
      <vt:lpstr>Орфография. (Проверь себя)</vt:lpstr>
      <vt:lpstr>Картофельные шарики</vt:lpstr>
      <vt:lpstr>Суффиксы причастий Название блюда: « Картофельные шарики»  </vt:lpstr>
      <vt:lpstr>Пирожки картофельные с грибами</vt:lpstr>
      <vt:lpstr>Суффиксы деепричастий Название блюда : «Пирожки картофельные с грибами».</vt:lpstr>
      <vt:lpstr>  Помидоры, фаршированные тресковой печенью  </vt:lpstr>
      <vt:lpstr> Пунктуация. (Проверь себя) </vt:lpstr>
      <vt:lpstr>Салат из сёмги</vt:lpstr>
      <vt:lpstr>Грамматика(деепричастие).</vt:lpstr>
      <vt:lpstr>Грамматика(причастие).</vt:lpstr>
      <vt:lpstr> Утка, глазированная мёдом </vt:lpstr>
      <vt:lpstr> Стилистика. (Проверь себя)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Причастие и деепричастие как особые формы глагола.</dc:title>
  <dc:creator>Евгения</dc:creator>
  <cp:lastModifiedBy>OEM User</cp:lastModifiedBy>
  <cp:revision>43</cp:revision>
  <dcterms:created xsi:type="dcterms:W3CDTF">2014-02-02T03:53:29Z</dcterms:created>
  <dcterms:modified xsi:type="dcterms:W3CDTF">2014-03-26T08:28:16Z</dcterms:modified>
</cp:coreProperties>
</file>