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8" r:id="rId4"/>
    <p:sldId id="258" r:id="rId5"/>
    <p:sldId id="259" r:id="rId6"/>
    <p:sldId id="260" r:id="rId7"/>
    <p:sldId id="262" r:id="rId8"/>
    <p:sldId id="263" r:id="rId9"/>
    <p:sldId id="264" r:id="rId10"/>
    <p:sldId id="265" r:id="rId11"/>
    <p:sldId id="266" r:id="rId12"/>
    <p:sldId id="267" r:id="rId13"/>
    <p:sldId id="269" r:id="rId14"/>
    <p:sldId id="274" r:id="rId15"/>
    <p:sldId id="270" r:id="rId16"/>
    <p:sldId id="271" r:id="rId17"/>
    <p:sldId id="272"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6FF69217-3D81-40E0-8D56-CE5F5D325A50}" type="datetimeFigureOut">
              <a:rPr lang="ru-RU"/>
              <a:pPr>
                <a:defRPr/>
              </a:pPr>
              <a:t>08.01.2013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04D48B36-6962-4D38-B0AF-8FD2682F8D7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504CEA1-7013-4F1E-8C22-0304FCD5B25D}" type="datetimeFigureOut">
              <a:rPr lang="ru-RU"/>
              <a:pPr>
                <a:defRPr/>
              </a:pPr>
              <a:t>08.01.2013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2C92C4F-100C-463B-838A-292B4E8B984F}"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72C03A7F-C7B7-449D-92BA-BDD349187113}" type="datetimeFigureOut">
              <a:rPr lang="ru-RU"/>
              <a:pPr>
                <a:defRPr/>
              </a:pPr>
              <a:t>08.01.2013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0012114-2DC8-4CF2-85D8-9E78CC69FB4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FD37E092-0B3A-4213-8FDD-99F898DD9FDD}" type="datetimeFigureOut">
              <a:rPr lang="ru-RU"/>
              <a:pPr>
                <a:defRPr/>
              </a:pPr>
              <a:t>08.01.2013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54F8D74D-2941-48CA-92C6-3F390C848CAB}"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A1535AA2-0442-4A33-9265-64943C5EAF66}" type="datetimeFigureOut">
              <a:rPr lang="ru-RU"/>
              <a:pPr>
                <a:defRPr/>
              </a:pPr>
              <a:t>08.01.2013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1B39F63-0514-43DA-8393-607F967417A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8D234684-AA6E-432E-B5D6-08EA751B28D4}" type="datetimeFigureOut">
              <a:rPr lang="ru-RU"/>
              <a:pPr>
                <a:defRPr/>
              </a:pPr>
              <a:t>08.01.2013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4A28EBE1-6ACF-497E-A628-803A2E79EFB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C7CD5C77-75E7-46CD-8C93-50E70F1314DF}" type="datetimeFigureOut">
              <a:rPr lang="ru-RU"/>
              <a:pPr>
                <a:defRPr/>
              </a:pPr>
              <a:t>08.01.2013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095CEF0A-5306-4E40-9C51-C20DBDB2C48D}"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46242CC-BB4F-4EE3-819D-0EA68E523E36}" type="datetimeFigureOut">
              <a:rPr lang="ru-RU"/>
              <a:pPr>
                <a:defRPr/>
              </a:pPr>
              <a:t>08.01.2013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B9859C0A-9E14-4927-AEB4-1ACC911ABA55}"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CC39AB7-410A-45BD-9AD2-924CC9FD35D8}" type="datetimeFigureOut">
              <a:rPr lang="ru-RU"/>
              <a:pPr>
                <a:defRPr/>
              </a:pPr>
              <a:t>08.01.2013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C7376D36-BA14-4477-88C5-0A742CA59E7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D084663-B6C0-4219-8EFF-7C01CDF91897}" type="datetimeFigureOut">
              <a:rPr lang="ru-RU"/>
              <a:pPr>
                <a:defRPr/>
              </a:pPr>
              <a:t>08.01.2013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73CF27E-13D8-4228-8D17-3A0BC5D8C83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DA076AB9-65BE-4051-93AC-7342BF3BDA19}" type="datetimeFigureOut">
              <a:rPr lang="ru-RU"/>
              <a:pPr>
                <a:defRPr/>
              </a:pPr>
              <a:t>08.01.2013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5E5A33AB-E154-46C2-8ACC-88D1C67F0FD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FD338645-A18E-4D5E-8A04-30A4FFF53052}" type="datetimeFigureOut">
              <a:rPr lang="ru-RU"/>
              <a:pPr>
                <a:defRPr/>
              </a:pPr>
              <a:t>08.01.2013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7CF19896-8670-43B0-90EC-0034576F0962}"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9" r:id="rId9"/>
    <p:sldLayoutId id="2147483717" r:id="rId10"/>
    <p:sldLayoutId id="214748371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785794"/>
            <a:ext cx="7772400" cy="1285884"/>
          </a:xfrm>
        </p:spPr>
        <p:txBody>
          <a:bodyPr>
            <a:normAutofit fontScale="90000"/>
          </a:bodyPr>
          <a:lstStyle/>
          <a:p>
            <a:pPr eaLnBrk="1" fontAlgn="auto" hangingPunct="1">
              <a:spcAft>
                <a:spcPts val="0"/>
              </a:spcAft>
              <a:defRPr/>
            </a:pP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
            </a:r>
            <a:br>
              <a:rPr lang="ru-RU" sz="1600" dirty="0" smtClean="0"/>
            </a:br>
            <a:r>
              <a:rPr lang="ru-RU" sz="1600" dirty="0"/>
              <a:t/>
            </a:r>
            <a:br>
              <a:rPr lang="ru-RU" sz="1600" dirty="0"/>
            </a:br>
            <a:r>
              <a:rPr lang="ru-RU" sz="1600" dirty="0" smtClean="0"/>
              <a:t/>
            </a:r>
            <a:br>
              <a:rPr lang="ru-RU" sz="1600" dirty="0" smtClean="0"/>
            </a:br>
            <a:r>
              <a:rPr lang="ru-RU" sz="1600" dirty="0"/>
              <a:t/>
            </a:r>
            <a:br>
              <a:rPr lang="ru-RU" sz="1600" dirty="0"/>
            </a:br>
            <a:endParaRPr lang="ru-RU" sz="1600" dirty="0"/>
          </a:p>
        </p:txBody>
      </p:sp>
      <p:sp>
        <p:nvSpPr>
          <p:cNvPr id="3075" name="Подзаголовок 2"/>
          <p:cNvSpPr>
            <a:spLocks noGrp="1"/>
          </p:cNvSpPr>
          <p:nvPr>
            <p:ph type="subTitle" idx="1"/>
          </p:nvPr>
        </p:nvSpPr>
        <p:spPr>
          <a:xfrm>
            <a:off x="1371600" y="1285875"/>
            <a:ext cx="6400800" cy="4352925"/>
          </a:xfrm>
        </p:spPr>
        <p:txBody>
          <a:bodyPr/>
          <a:lstStyle/>
          <a:p>
            <a:pPr marR="0" eaLnBrk="1" hangingPunct="1"/>
            <a:endParaRPr lang="ru-RU" smtClean="0"/>
          </a:p>
          <a:p>
            <a:pPr marR="0" eaLnBrk="1" hangingPunct="1"/>
            <a:r>
              <a:rPr lang="ru-RU" smtClean="0"/>
              <a:t> </a:t>
            </a:r>
          </a:p>
        </p:txBody>
      </p:sp>
      <p:sp>
        <p:nvSpPr>
          <p:cNvPr id="3076" name="Прямоугольник 3"/>
          <p:cNvSpPr>
            <a:spLocks noChangeArrowheads="1"/>
          </p:cNvSpPr>
          <p:nvPr/>
        </p:nvSpPr>
        <p:spPr bwMode="auto">
          <a:xfrm>
            <a:off x="500063" y="642938"/>
            <a:ext cx="8215312" cy="5786437"/>
          </a:xfrm>
          <a:prstGeom prst="rect">
            <a:avLst/>
          </a:prstGeom>
          <a:noFill/>
          <a:ln w="9525">
            <a:noFill/>
            <a:miter lim="800000"/>
            <a:headEnd/>
            <a:tailEnd/>
          </a:ln>
        </p:spPr>
        <p:txBody>
          <a:bodyPr>
            <a:spAutoFit/>
          </a:bodyPr>
          <a:lstStyle/>
          <a:p>
            <a:pPr algn="ctr"/>
            <a:r>
              <a:rPr lang="ru-RU" sz="1400" b="1">
                <a:latin typeface="Constantia" pitchFamily="18" charset="0"/>
              </a:rPr>
              <a:t>МИНИСТЕРСТВО ОБРАЗОВАНИЯ САРАТОВСКОЙ ОБЛАСТИ</a:t>
            </a:r>
            <a:r>
              <a:rPr lang="ru-RU" sz="1400">
                <a:latin typeface="Constantia" pitchFamily="18" charset="0"/>
              </a:rPr>
              <a:t/>
            </a:r>
            <a:br>
              <a:rPr lang="ru-RU" sz="1400">
                <a:latin typeface="Constantia" pitchFamily="18" charset="0"/>
              </a:rPr>
            </a:br>
            <a:r>
              <a:rPr lang="ru-RU" sz="1400" b="1">
                <a:latin typeface="Constantia" pitchFamily="18" charset="0"/>
              </a:rPr>
              <a:t>ГБОУ СО СПО «ВОЛЬСКИЙ ПЕДАГОГИЧЕСКИЙ КОЛЛЕДЖ ИМ. Ф.И. ПАНФЕРОВА».</a:t>
            </a:r>
          </a:p>
          <a:p>
            <a:endParaRPr lang="ru-RU" b="1">
              <a:latin typeface="Constantia" pitchFamily="18" charset="0"/>
            </a:endParaRPr>
          </a:p>
          <a:p>
            <a:pPr algn="ctr"/>
            <a:r>
              <a:rPr lang="ru-RU" sz="3600" b="1">
                <a:latin typeface="Constantia" pitchFamily="18" charset="0"/>
              </a:rPr>
              <a:t>Психологические особенности дошкольников, склонных к агрессии</a:t>
            </a:r>
          </a:p>
          <a:p>
            <a:pPr algn="ctr"/>
            <a:endParaRPr lang="ru-RU" sz="3600" b="1">
              <a:latin typeface="Constantia" pitchFamily="18" charset="0"/>
            </a:endParaRPr>
          </a:p>
          <a:p>
            <a:pPr algn="ctr"/>
            <a:endParaRPr lang="ru-RU" sz="3600" b="1">
              <a:latin typeface="Constantia" pitchFamily="18" charset="0"/>
            </a:endParaRPr>
          </a:p>
          <a:p>
            <a:pPr algn="ctr"/>
            <a:r>
              <a:rPr lang="ru-RU" sz="3600" b="1">
                <a:latin typeface="Constantia" pitchFamily="18" charset="0"/>
              </a:rPr>
              <a:t>                     </a:t>
            </a:r>
          </a:p>
          <a:p>
            <a:endParaRPr lang="ru-RU" sz="3600" b="1">
              <a:latin typeface="Constantia" pitchFamily="18" charset="0"/>
            </a:endParaRPr>
          </a:p>
          <a:p>
            <a:endParaRPr lang="ru-RU" sz="3600" b="1">
              <a:latin typeface="Constantia" pitchFamily="18" charset="0"/>
            </a:endParaRPr>
          </a:p>
          <a:p>
            <a:r>
              <a:rPr lang="ru-RU" b="1">
                <a:latin typeface="Constantia" pitchFamily="18" charset="0"/>
              </a:rPr>
              <a:t/>
            </a:r>
            <a:br>
              <a:rPr lang="ru-RU" b="1">
                <a:latin typeface="Constantia" pitchFamily="18" charset="0"/>
              </a:rPr>
            </a:br>
            <a:endParaRPr lang="ru-RU">
              <a:latin typeface="Constantia" pitchFamily="18" charset="0"/>
            </a:endParaRPr>
          </a:p>
        </p:txBody>
      </p:sp>
      <p:pic>
        <p:nvPicPr>
          <p:cNvPr id="3077" name="Рисунок 1" descr="Agress.jpg"/>
          <p:cNvPicPr>
            <a:picLocks noChangeAspect="1" noChangeArrowheads="1"/>
          </p:cNvPicPr>
          <p:nvPr/>
        </p:nvPicPr>
        <p:blipFill>
          <a:blip r:embed="rId2" cstate="print"/>
          <a:srcRect/>
          <a:stretch>
            <a:fillRect/>
          </a:stretch>
        </p:blipFill>
        <p:spPr bwMode="auto">
          <a:xfrm>
            <a:off x="2357438" y="3357563"/>
            <a:ext cx="4000500" cy="27146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p:txBody>
          <a:bodyPr/>
          <a:lstStyle/>
          <a:p>
            <a:pPr algn="ctr" eaLnBrk="1" hangingPunct="1"/>
            <a:r>
              <a:rPr lang="ru-RU" sz="3600" b="1" smtClean="0"/>
              <a:t>САДИСТЫ</a:t>
            </a:r>
            <a:br>
              <a:rPr lang="ru-RU" sz="3600" b="1" smtClean="0"/>
            </a:br>
            <a:r>
              <a:rPr lang="ru-RU" sz="3600" b="1" smtClean="0"/>
              <a:t>(нормативно-инструментальный тип)</a:t>
            </a:r>
          </a:p>
        </p:txBody>
      </p:sp>
      <p:sp>
        <p:nvSpPr>
          <p:cNvPr id="12291" name="Содержимое 2"/>
          <p:cNvSpPr>
            <a:spLocks noGrp="1"/>
          </p:cNvSpPr>
          <p:nvPr>
            <p:ph idx="1"/>
          </p:nvPr>
        </p:nvSpPr>
        <p:spPr/>
        <p:txBody>
          <a:bodyPr/>
          <a:lstStyle/>
          <a:p>
            <a:pPr eaLnBrk="1" hangingPunct="1"/>
            <a:r>
              <a:rPr lang="ru-RU" smtClean="0"/>
              <a:t>в группу входят дети, для которых нанесение вреда другому выступает </a:t>
            </a:r>
            <a:r>
              <a:rPr lang="ru-RU" b="1" i="1" smtClean="0"/>
              <a:t>как самоцель</a:t>
            </a:r>
            <a:r>
              <a:rPr lang="ru-RU" smtClean="0"/>
              <a:t>. Их агрессивные действия не имеют какой-либо видимой цели – ни для окружающих, ни для них самих. Они испытывают удовольствие от самих действий, приносящих боль и унижение сверстникам. Дети данного типа используют в основном прямую агрессию, при чём более половины всех агрессивных актов составляет прямая физическая агрессия.</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500063" y="357188"/>
            <a:ext cx="8229600" cy="1500187"/>
          </a:xfrm>
        </p:spPr>
        <p:txBody>
          <a:bodyPr/>
          <a:lstStyle/>
          <a:p>
            <a:pPr eaLnBrk="1" hangingPunct="1"/>
            <a:r>
              <a:rPr lang="ru-RU" sz="2800" b="1" smtClean="0"/>
              <a:t>По результатам психологического обследования эти дети имеют: </a:t>
            </a:r>
            <a:br>
              <a:rPr lang="ru-RU" sz="2800" b="1" smtClean="0"/>
            </a:br>
            <a:endParaRPr lang="ru-RU" sz="2800" b="1" smtClean="0"/>
          </a:p>
        </p:txBody>
      </p:sp>
      <p:sp>
        <p:nvSpPr>
          <p:cNvPr id="13315" name="Содержимое 2"/>
          <p:cNvSpPr>
            <a:spLocks noGrp="1"/>
          </p:cNvSpPr>
          <p:nvPr>
            <p:ph idx="1"/>
          </p:nvPr>
        </p:nvSpPr>
        <p:spPr>
          <a:xfrm>
            <a:off x="457200" y="2071688"/>
            <a:ext cx="8229600" cy="4071937"/>
          </a:xfrm>
        </p:spPr>
        <p:txBody>
          <a:bodyPr/>
          <a:lstStyle/>
          <a:p>
            <a:pPr eaLnBrk="1" hangingPunct="1"/>
            <a:r>
              <a:rPr lang="ru-RU" smtClean="0"/>
              <a:t>средние показатели интеллекта;</a:t>
            </a:r>
          </a:p>
          <a:p>
            <a:pPr eaLnBrk="1" hangingPunct="1"/>
            <a:r>
              <a:rPr lang="ru-RU" smtClean="0"/>
              <a:t>произвольность в целом соответствует возрастным нормам; </a:t>
            </a:r>
          </a:p>
          <a:p>
            <a:pPr eaLnBrk="1" hangingPunct="1"/>
            <a:r>
              <a:rPr lang="ru-RU" smtClean="0"/>
              <a:t>низкий социальный статус в группе сверстников – их боятся и избегают;</a:t>
            </a:r>
          </a:p>
          <a:p>
            <a:pPr eaLnBrk="1" hangingPunct="1"/>
            <a:r>
              <a:rPr lang="ru-RU" smtClean="0"/>
              <a:t>уровень  развития игры также находится на средних уровнях, однако содержание  их игр часто носит агрессивный характер – все дерутся, мучают или убивают друг друга.  Истязание других – детей или игрушек – приносит им своеобразное удовольствие. </a:t>
            </a:r>
          </a:p>
          <a:p>
            <a:pPr eaLnBrk="1" hangingPunct="1"/>
            <a:endParaRPr lang="ru-RU"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Содержимое 2"/>
          <p:cNvSpPr>
            <a:spLocks noGrp="1"/>
          </p:cNvSpPr>
          <p:nvPr>
            <p:ph idx="1"/>
          </p:nvPr>
        </p:nvSpPr>
        <p:spPr>
          <a:xfrm>
            <a:off x="457200" y="1571625"/>
            <a:ext cx="8229600" cy="4752975"/>
          </a:xfrm>
        </p:spPr>
        <p:txBody>
          <a:bodyPr/>
          <a:lstStyle/>
          <a:p>
            <a:pPr eaLnBrk="1" hangingPunct="1"/>
            <a:r>
              <a:rPr lang="ru-RU" smtClean="0"/>
              <a:t>-скандалы в семье </a:t>
            </a:r>
            <a:br>
              <a:rPr lang="ru-RU" smtClean="0"/>
            </a:br>
            <a:r>
              <a:rPr lang="ru-RU" smtClean="0"/>
              <a:t>-применение физической силы во время семейных ссор (драки) </a:t>
            </a:r>
            <a:br>
              <a:rPr lang="ru-RU" smtClean="0"/>
            </a:br>
            <a:r>
              <a:rPr lang="ru-RU" smtClean="0"/>
              <a:t>-грубое, жестокое обращение с ребенком </a:t>
            </a:r>
            <a:br>
              <a:rPr lang="ru-RU" smtClean="0"/>
            </a:br>
            <a:r>
              <a:rPr lang="ru-RU" smtClean="0"/>
              <a:t>-привлечение его к посещению (просмотру) жестоких спортивных состязаний: бокса, боев без правил и т. п. </a:t>
            </a:r>
            <a:br>
              <a:rPr lang="ru-RU" smtClean="0"/>
            </a:br>
            <a:r>
              <a:rPr lang="ru-RU" smtClean="0"/>
              <a:t>-просмотр боевиков, сцен насилия как в художественных, так и в мультипликационных фильмах </a:t>
            </a:r>
            <a:br>
              <a:rPr lang="ru-RU" smtClean="0"/>
            </a:br>
            <a:r>
              <a:rPr lang="ru-RU" smtClean="0"/>
              <a:t>-одобрение агрессивного поведения как способа решения конфликта, проблемы: «А ты тоже его ударь», «И ты сломай».</a:t>
            </a:r>
          </a:p>
        </p:txBody>
      </p:sp>
      <p:sp>
        <p:nvSpPr>
          <p:cNvPr id="14339" name="Заголовок 1"/>
          <p:cNvSpPr>
            <a:spLocks noGrp="1"/>
          </p:cNvSpPr>
          <p:nvPr>
            <p:ph type="title"/>
          </p:nvPr>
        </p:nvSpPr>
        <p:spPr/>
        <p:txBody>
          <a:bodyPr/>
          <a:lstStyle/>
          <a:p>
            <a:pPr eaLnBrk="1" hangingPunct="1"/>
            <a:r>
              <a:rPr lang="ru-RU" sz="3600" smtClean="0"/>
              <a:t>Укреплению агрессивных форм поведения у ребенка способствуют: </a:t>
            </a:r>
            <a:r>
              <a:rPr lang="ru-RU" smtClean="0"/>
              <a:t/>
            </a:r>
            <a:br>
              <a:rPr lang="ru-RU" smtClean="0"/>
            </a:br>
            <a:endParaRPr lang="ru-RU"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p:txBody>
          <a:bodyPr/>
          <a:lstStyle/>
          <a:p>
            <a:pPr eaLnBrk="1" hangingPunct="1"/>
            <a:r>
              <a:rPr lang="ru-RU" sz="3600" smtClean="0"/>
              <a:t>Способы контроля поведения ребенка:</a:t>
            </a:r>
          </a:p>
        </p:txBody>
      </p:sp>
      <p:sp>
        <p:nvSpPr>
          <p:cNvPr id="15363" name="Содержимое 2"/>
          <p:cNvSpPr>
            <a:spLocks noGrp="1"/>
          </p:cNvSpPr>
          <p:nvPr>
            <p:ph idx="1"/>
          </p:nvPr>
        </p:nvSpPr>
        <p:spPr/>
        <p:txBody>
          <a:bodyPr/>
          <a:lstStyle/>
          <a:p>
            <a:pPr eaLnBrk="1" hangingPunct="1"/>
            <a:r>
              <a:rPr lang="ru-RU" sz="2400" smtClean="0"/>
              <a:t>-Модификация поведения – нейтральный способ контроля – предполагает использование поощрения (за выполнение определенных правил) и наказания (за их игнорирование). </a:t>
            </a:r>
            <a:br>
              <a:rPr lang="ru-RU" sz="2400" smtClean="0"/>
            </a:br>
            <a:r>
              <a:rPr lang="ru-RU" sz="2400" smtClean="0"/>
              <a:t>- Демонстрация чувства любви к ребенку. </a:t>
            </a:r>
            <a:br>
              <a:rPr lang="ru-RU" sz="2400" smtClean="0"/>
            </a:br>
            <a:r>
              <a:rPr lang="ru-RU" sz="2400" smtClean="0"/>
              <a:t>-Частые наказания и приказы относятся к негативным способам контролирования поведения ребенка. Они заставляют его чрезмерно подавлять свой гнев, что способствует появлению в характере пассивно-агрессивных черт. </a:t>
            </a:r>
            <a:br>
              <a:rPr lang="ru-RU" sz="2400" smtClean="0"/>
            </a:br>
            <a:endParaRPr lang="ru-RU" sz="24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0352" y="1316736"/>
            <a:ext cx="7772400" cy="826380"/>
          </a:xfrm>
        </p:spPr>
        <p:txBody>
          <a:bodyPr/>
          <a:lstStyle/>
          <a:p>
            <a:pPr eaLnBrk="1" hangingPunct="1">
              <a:defRPr/>
            </a:pPr>
            <a:r>
              <a:rPr lang="ru-RU" sz="2400" smtClean="0"/>
              <a:t>Критерии агрессивности (схема наблюдения за ребенком) </a:t>
            </a:r>
            <a:endParaRPr lang="ru-RU" sz="2400"/>
          </a:p>
        </p:txBody>
      </p:sp>
      <p:sp>
        <p:nvSpPr>
          <p:cNvPr id="16387" name="Текст 3"/>
          <p:cNvSpPr>
            <a:spLocks noGrp="1"/>
          </p:cNvSpPr>
          <p:nvPr>
            <p:ph type="body" idx="1"/>
          </p:nvPr>
        </p:nvSpPr>
        <p:spPr>
          <a:xfrm>
            <a:off x="530225" y="2357438"/>
            <a:ext cx="7772400" cy="1857375"/>
          </a:xfrm>
        </p:spPr>
        <p:txBody>
          <a:bodyPr/>
          <a:lstStyle/>
          <a:p>
            <a:pPr eaLnBrk="1" hangingPunct="1"/>
            <a:r>
              <a:rPr lang="ru-RU" smtClean="0"/>
              <a:t>1. Часто теряет контроль над собой. </a:t>
            </a:r>
            <a:br>
              <a:rPr lang="ru-RU" smtClean="0"/>
            </a:br>
            <a:r>
              <a:rPr lang="ru-RU" smtClean="0"/>
              <a:t>2. Часто спорит, ругается со взрослыми. </a:t>
            </a:r>
            <a:br>
              <a:rPr lang="ru-RU" smtClean="0"/>
            </a:br>
            <a:r>
              <a:rPr lang="ru-RU" smtClean="0"/>
              <a:t>3. Часто отказывается выполнять правила. </a:t>
            </a:r>
            <a:br>
              <a:rPr lang="ru-RU" smtClean="0"/>
            </a:br>
            <a:r>
              <a:rPr lang="ru-RU" smtClean="0"/>
              <a:t>4. Часто специально раздражает людей. </a:t>
            </a:r>
            <a:br>
              <a:rPr lang="ru-RU" smtClean="0"/>
            </a:br>
            <a:r>
              <a:rPr lang="ru-RU" smtClean="0"/>
              <a:t>5. Часто винит других в своих ошибках. </a:t>
            </a:r>
            <a:br>
              <a:rPr lang="ru-RU" smtClean="0"/>
            </a:br>
            <a:r>
              <a:rPr lang="ru-RU" smtClean="0"/>
              <a:t>6. Часто сердится и отказывается сделать что-либо. </a:t>
            </a:r>
            <a:br>
              <a:rPr lang="ru-RU" smtClean="0"/>
            </a:br>
            <a:r>
              <a:rPr lang="ru-RU" smtClean="0"/>
              <a:t>7. Часто завистлив, мстителен. </a:t>
            </a:r>
            <a:br>
              <a:rPr lang="ru-RU" smtClean="0"/>
            </a:br>
            <a:r>
              <a:rPr lang="ru-RU" smtClean="0"/>
              <a:t>8. Чувствителен, очень быстро реагирует на различные действия окружающих (детей и взрослых), которые нередко раздражают его.</a:t>
            </a:r>
          </a:p>
          <a:p>
            <a:pPr eaLnBrk="1" hangingPunct="1"/>
            <a:endParaRPr lang="ru-RU"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algn="ctr" eaLnBrk="1" hangingPunct="1"/>
            <a:r>
              <a:rPr lang="ru-RU" sz="3200" smtClean="0"/>
              <a:t>СПОСОБЫ КОРРЕКЦИИ АГРЕССИВНОГО ПОВЕДЕНИЯ У ДЕТЕЙ: </a:t>
            </a:r>
          </a:p>
        </p:txBody>
      </p:sp>
      <p:sp>
        <p:nvSpPr>
          <p:cNvPr id="17411" name="Содержимое 2"/>
          <p:cNvSpPr>
            <a:spLocks noGrp="1"/>
          </p:cNvSpPr>
          <p:nvPr>
            <p:ph idx="1"/>
          </p:nvPr>
        </p:nvSpPr>
        <p:spPr/>
        <p:txBody>
          <a:bodyPr/>
          <a:lstStyle/>
          <a:p>
            <a:pPr eaLnBrk="1" hangingPunct="1"/>
            <a:r>
              <a:rPr lang="ru-RU" smtClean="0"/>
              <a:t>- Самые неэффективные способы преодоления агрессивности – запрет и повышение голоса. </a:t>
            </a:r>
            <a:br>
              <a:rPr lang="ru-RU" smtClean="0"/>
            </a:br>
            <a:r>
              <a:rPr lang="ru-RU" smtClean="0"/>
              <a:t>- Возможность выплеска агрессии и смещение ее на другой объект. </a:t>
            </a:r>
            <a:br>
              <a:rPr lang="ru-RU" smtClean="0"/>
            </a:br>
            <a:r>
              <a:rPr lang="ru-RU" smtClean="0"/>
              <a:t>- Личный пример сдержанного поведения взрослого. </a:t>
            </a:r>
            <a:br>
              <a:rPr lang="ru-RU" smtClean="0"/>
            </a:br>
            <a:endParaRPr lang="ru-RU"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hangingPunct="1">
              <a:defRPr/>
            </a:pPr>
            <a:r>
              <a:rPr lang="ru-RU" sz="3200" smtClean="0"/>
              <a:t>УПРАЖНЕНИЯ, НАПРАВЛЕННЫЕ НА ОБУЧЕНИЕ ДЕТЕЙ ПРИЕМЛЕМЫМ СПОСОБАМ РАЗРЯДКИ ГНЕВА И АГРЕССИВНОСТИ </a:t>
            </a:r>
            <a:br>
              <a:rPr lang="ru-RU" sz="3200" smtClean="0"/>
            </a:br>
            <a:endParaRPr lang="ru-RU" sz="3200"/>
          </a:p>
        </p:txBody>
      </p:sp>
      <p:sp>
        <p:nvSpPr>
          <p:cNvPr id="18435" name="Текст 2"/>
          <p:cNvSpPr>
            <a:spLocks noGrp="1"/>
          </p:cNvSpPr>
          <p:nvPr>
            <p:ph type="body" idx="1"/>
          </p:nvPr>
        </p:nvSpPr>
        <p:spPr>
          <a:xfrm>
            <a:off x="530225" y="2705100"/>
            <a:ext cx="7772400" cy="1509713"/>
          </a:xfrm>
        </p:spPr>
        <p:txBody>
          <a:bodyPr/>
          <a:lstStyle/>
          <a:p>
            <a:pPr eaLnBrk="1" hangingPunct="1"/>
            <a:r>
              <a:rPr lang="ru-RU" smtClean="0"/>
              <a:t>1. Комкать и рвать бумагу. </a:t>
            </a:r>
            <a:br>
              <a:rPr lang="ru-RU" smtClean="0"/>
            </a:br>
            <a:r>
              <a:rPr lang="ru-RU" smtClean="0"/>
              <a:t>2. Бить подушку или боксерскую грушу. </a:t>
            </a:r>
            <a:br>
              <a:rPr lang="ru-RU" smtClean="0"/>
            </a:br>
            <a:r>
              <a:rPr lang="ru-RU" smtClean="0"/>
              <a:t>3. Топать ногами. </a:t>
            </a:r>
            <a:br>
              <a:rPr lang="ru-RU" smtClean="0"/>
            </a:br>
            <a:r>
              <a:rPr lang="ru-RU" smtClean="0"/>
              <a:t>4. Написать на бумаге все слова, которые хочется сказать, скомкать и выбросить бумагу. </a:t>
            </a:r>
            <a:br>
              <a:rPr lang="ru-RU" smtClean="0"/>
            </a:br>
            <a:r>
              <a:rPr lang="ru-RU" smtClean="0"/>
              <a:t>5. Втирать пластилин в картонку или бумагу. </a:t>
            </a:r>
            <a:br>
              <a:rPr lang="ru-RU" smtClean="0"/>
            </a:br>
            <a:r>
              <a:rPr lang="ru-RU" smtClean="0"/>
              <a:t>6. Посчитать до десяти. </a:t>
            </a:r>
            <a:br>
              <a:rPr lang="ru-RU" smtClean="0"/>
            </a:br>
            <a:r>
              <a:rPr lang="ru-RU" smtClean="0"/>
              <a:t>7. Самое конструктивное - спортивные игры, бег. </a:t>
            </a:r>
            <a:br>
              <a:rPr lang="ru-RU" smtClean="0"/>
            </a:br>
            <a:r>
              <a:rPr lang="ru-RU" smtClean="0"/>
              <a:t>8. Вода хорошо снимает агрессию. </a:t>
            </a:r>
            <a:br>
              <a:rPr lang="ru-RU" smtClean="0"/>
            </a:br>
            <a:endParaRPr lang="ru-RU"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hangingPunct="1">
              <a:defRPr/>
            </a:pPr>
            <a:r>
              <a:rPr lang="ru-RU" sz="2800" dirty="0" smtClean="0"/>
              <a:t>РЕЛАКСАЦИОННЫЕ ТЕХНИКИ, НАПРАВЛЕННЫЕ НА ОБУЧЕНИЕ РЕБЕНКА УПРАВЛЕНИЮ СВОИМ ГНЕВОМ И СНИЖЕНИЕ УРОВНЯ ЛИЧНОСТНОЙ ТРЕВОЖНОСТИ </a:t>
            </a:r>
            <a:r>
              <a:rPr lang="ru-RU" sz="3200" dirty="0" smtClean="0"/>
              <a:t/>
            </a:r>
            <a:br>
              <a:rPr lang="ru-RU" sz="3200" dirty="0" smtClean="0"/>
            </a:br>
            <a:endParaRPr lang="ru-RU" sz="3200" dirty="0"/>
          </a:p>
        </p:txBody>
      </p:sp>
      <p:sp>
        <p:nvSpPr>
          <p:cNvPr id="19459" name="Текст 2"/>
          <p:cNvSpPr>
            <a:spLocks noGrp="1"/>
          </p:cNvSpPr>
          <p:nvPr>
            <p:ph type="body" idx="4294967295"/>
          </p:nvPr>
        </p:nvSpPr>
        <p:spPr>
          <a:xfrm>
            <a:off x="0" y="1857375"/>
            <a:ext cx="7772400" cy="2357438"/>
          </a:xfrm>
        </p:spPr>
        <p:txBody>
          <a:bodyPr/>
          <a:lstStyle/>
          <a:p>
            <a:pPr eaLnBrk="1" hangingPunct="1">
              <a:buFont typeface="Wingdings 2" pitchFamily="18" charset="2"/>
              <a:buNone/>
            </a:pPr>
            <a:r>
              <a:rPr lang="ru-RU" sz="1800" b="1" smtClean="0">
                <a:solidFill>
                  <a:srgbClr val="002060"/>
                </a:solidFill>
              </a:rPr>
              <a:t> Упражнение “Апельсин (или лимон)”.</a:t>
            </a:r>
          </a:p>
          <a:p>
            <a:pPr eaLnBrk="1" hangingPunct="1"/>
            <a:r>
              <a:rPr lang="ru-RU" sz="1800" smtClean="0"/>
              <a:t/>
            </a:r>
            <a:br>
              <a:rPr lang="ru-RU" sz="1800" smtClean="0"/>
            </a:br>
            <a:r>
              <a:rPr lang="ru-RU" sz="1800" smtClean="0"/>
              <a:t>Дети лежат на спине, голова чуть набок, руки и ноги слегка расставлены в стороны. Попросите детей представить, что к их правой руке подкатывается апельсин, пусть они возьмут его в руку и начнут выжимать из него сок (рука должна быть сжата в кулак и очень сильно напряжена 8-10 сек.) </a:t>
            </a:r>
            <a:br>
              <a:rPr lang="ru-RU" sz="1800" smtClean="0"/>
            </a:br>
            <a:r>
              <a:rPr lang="ru-RU" sz="1800" smtClean="0"/>
              <a:t>“Разожмите кулачок, откатите апельсин (некоторые дети представляют, что они выжали сок) ручка теплая ..., мягкая ..., отдыхает...”. </a:t>
            </a:r>
            <a:br>
              <a:rPr lang="ru-RU" sz="1800" smtClean="0"/>
            </a:br>
            <a:r>
              <a:rPr lang="ru-RU" sz="1800" smtClean="0"/>
              <a:t>Затем апельсин подкатился к левой руке. И та же процедура выполняется с левой рукой. Желательно делать упражнения 2 раза (при этом поменять фрукты), если оно выполняется только одно; если в комплексе с другими упражнениями - достаточного одного раза (с левой и правой рукой). </a:t>
            </a:r>
            <a:br>
              <a:rPr lang="ru-RU" sz="1800" smtClean="0"/>
            </a:br>
            <a:endParaRPr lang="ru-RU" sz="18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510994"/>
          </a:xfrm>
        </p:spPr>
        <p:txBody>
          <a:bodyPr/>
          <a:lstStyle/>
          <a:p>
            <a:pPr eaLnBrk="1" hangingPunct="1">
              <a:defRPr/>
            </a:pPr>
            <a:r>
              <a:rPr lang="ru-RU" sz="2800" b="1" dirty="0" smtClean="0">
                <a:solidFill>
                  <a:srgbClr val="002060"/>
                </a:solidFill>
              </a:rPr>
              <a:t>"УХОДИ, ЗЛОСТЬ, УХОДИ!" </a:t>
            </a:r>
            <a:r>
              <a:rPr lang="ru-RU" sz="2800" dirty="0" smtClean="0"/>
              <a:t/>
            </a:r>
            <a:br>
              <a:rPr lang="ru-RU" sz="2800" dirty="0" smtClean="0"/>
            </a:br>
            <a:r>
              <a:rPr lang="ru-RU" sz="2800" dirty="0" smtClean="0"/>
              <a:t>Играющие ложатся на ковер по кругу. Между ними подушки. Закрыв глаза, они начинают со всей силой бить по полу, а руками по подушкам с громким криком "Уходи, злость, уходи!" Упражнение продолжается 3 мин., затем участники по команде взрослого ложатся в позу звезды, широко раздвинув ноги и руки, и спокойно лежат, слушая музыку - 3 мин. </a:t>
            </a:r>
            <a:br>
              <a:rPr lang="ru-RU" sz="2800" dirty="0" smtClean="0"/>
            </a:br>
            <a:r>
              <a:rPr lang="ru-RU" sz="2800" dirty="0" smtClean="0"/>
              <a:t>Предостережение: следите, чтобы ударяя ручками по подушке, дети не попадали очень часто по рукам соседа. Отдельные попадания полезны.</a:t>
            </a:r>
            <a:br>
              <a:rPr lang="ru-RU" sz="2800" dirty="0" smtClean="0"/>
            </a:br>
            <a:endParaRPr lang="ru-RU"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477280" cy="6286544"/>
          </a:xfrm>
        </p:spPr>
        <p:txBody>
          <a:bodyPr>
            <a:normAutofit fontScale="90000"/>
          </a:bodyPr>
          <a:lstStyle/>
          <a:p>
            <a:pPr eaLnBrk="1" hangingPunct="1">
              <a:defRPr/>
            </a:pP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bg1"/>
                </a:solidFill>
                <a:latin typeface="Times New Roman" pitchFamily="18" charset="0"/>
                <a:cs typeface="Times New Roman" pitchFamily="18" charset="0"/>
              </a:rPr>
              <a:t>Критерии агрессивности у ребенка (анкета) (Лаврентьева Г.П., Титаренко Т.М., 1992). </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 Временами кажется, что в него вселился злой дух.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2. Он не может промолчать, когда чем-то недоволен.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3. Когда кто-то причиняет ему зло, он обязательно старается отплатить тем же.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4. Иногда ему без всякой причины хочется выругаться.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5. Бывает, что он с удовольствием ломает игрушки, что-то разбивает, потрошит.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6. Иногда он так настаивает на чем-то, что окружающие теряют терпение.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7. Он не прочь подразнить животных.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8. Переспорить его трудно.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9. Очень сердится, когда ему кажется, что кто-то над ним подшучивает.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10. Иногда у него вспыхивает желание сделать что-то плохое, шокирующее окружающих.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11. В ответ на обычные распоряжения стремится сделать все наоборот.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12. Часто не по возрасту ворчлив.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13. Воспринимает себя как самостоятельного и решительного.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14. Любит быть первым, командовать, подчинять себе других.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15. Неудачи вызывают у него сильное раздражение, желание найти виноватых.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16. Легко ссорится, вступает в драку.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17. Старается общаться с младшими и физически более слабыми.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18. У него нередки приступы мрачной раздражительности.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19. Не считается со сверстниками, не уступает, не делится.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20. Уверен, что любое задание выполнит лучше всех. </a:t>
            </a:r>
            <a:r>
              <a:rPr lang="ru-RU" sz="1800" dirty="0" smtClean="0">
                <a:solidFill>
                  <a:srgbClr val="002060"/>
                </a:solidFill>
              </a:rPr>
              <a:t/>
            </a:r>
            <a:br>
              <a:rPr lang="ru-RU" sz="1800" dirty="0" smtClean="0">
                <a:solidFill>
                  <a:srgbClr val="002060"/>
                </a:solidFill>
              </a:rPr>
            </a:br>
            <a:endParaRPr lang="ru-RU" sz="1800" dirty="0">
              <a:solidFill>
                <a:srgbClr val="00206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algn="ctr" eaLnBrk="1" hangingPunct="1"/>
            <a:r>
              <a:rPr lang="ru-RU" sz="3200" smtClean="0">
                <a:latin typeface="Times New Roman" pitchFamily="18" charset="0"/>
                <a:cs typeface="Times New Roman" pitchFamily="18" charset="0"/>
              </a:rPr>
              <a:t>Основные характеристики понятия</a:t>
            </a:r>
          </a:p>
        </p:txBody>
      </p:sp>
      <p:sp>
        <p:nvSpPr>
          <p:cNvPr id="4099" name="Содержимое 2"/>
          <p:cNvSpPr>
            <a:spLocks noGrp="1"/>
          </p:cNvSpPr>
          <p:nvPr>
            <p:ph idx="1"/>
          </p:nvPr>
        </p:nvSpPr>
        <p:spPr/>
        <p:txBody>
          <a:bodyPr/>
          <a:lstStyle/>
          <a:p>
            <a:pPr eaLnBrk="1" hangingPunct="1"/>
            <a:r>
              <a:rPr lang="ru-RU" dirty="0" smtClean="0"/>
              <a:t>Агрессивность - понимается как </a:t>
            </a:r>
            <a:r>
              <a:rPr lang="ru-RU" b="1" i="1" dirty="0" smtClean="0"/>
              <a:t>целенаправленное нанесение физического или психического ущерба другому лицу</a:t>
            </a:r>
            <a:r>
              <a:rPr lang="ru-RU" dirty="0" smtClean="0"/>
              <a:t>.</a:t>
            </a:r>
          </a:p>
          <a:p>
            <a:pPr eaLnBrk="1" hangingPunct="1"/>
            <a:r>
              <a:rPr lang="ru-RU" sz="1800" dirty="0" smtClean="0"/>
              <a:t>-Агрессия – мотивированное деструктивное поведение, противоречащее нормам и правилам сосуществования людей в обществе, наносящее вред объектам нападения (одушевленные и неодушевленным), приносящее физический ущерб людям или вызывающее у них психологический дискомфорт (отрицательные переживания, состояние напряженности, страха, подавленности). </a:t>
            </a:r>
            <a:br>
              <a:rPr lang="ru-RU" sz="1800" dirty="0" smtClean="0"/>
            </a:br>
            <a:endParaRPr lang="ru-RU" sz="1800" dirty="0" smtClean="0"/>
          </a:p>
          <a:p>
            <a:pPr eaLnBrk="1" hangingPunct="1"/>
            <a:endParaRPr lang="ru-RU"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439424"/>
          </a:xfrm>
        </p:spPr>
        <p:txBody>
          <a:bodyPr/>
          <a:lstStyle/>
          <a:p>
            <a:pPr eaLnBrk="1" hangingPunct="1">
              <a:defRPr/>
            </a:pPr>
            <a:r>
              <a:rPr lang="ru-RU" sz="2800" dirty="0" smtClean="0">
                <a:solidFill>
                  <a:srgbClr val="002060"/>
                </a:solidFill>
              </a:rPr>
              <a:t>Положительный ответ на каждое предложенное утверждение оценивается в 1 балл. </a:t>
            </a:r>
            <a:br>
              <a:rPr lang="ru-RU" sz="2800" dirty="0" smtClean="0">
                <a:solidFill>
                  <a:srgbClr val="002060"/>
                </a:solidFill>
              </a:rPr>
            </a:br>
            <a:r>
              <a:rPr lang="ru-RU" sz="2800" dirty="0" smtClean="0">
                <a:solidFill>
                  <a:srgbClr val="002060"/>
                </a:solidFill>
              </a:rPr>
              <a:t>Высокая агрессивность — 15—20 баллов. </a:t>
            </a:r>
            <a:br>
              <a:rPr lang="ru-RU" sz="2800" dirty="0" smtClean="0">
                <a:solidFill>
                  <a:srgbClr val="002060"/>
                </a:solidFill>
              </a:rPr>
            </a:br>
            <a:r>
              <a:rPr lang="ru-RU" sz="2800" dirty="0" smtClean="0">
                <a:solidFill>
                  <a:srgbClr val="002060"/>
                </a:solidFill>
              </a:rPr>
              <a:t>Средняя агрессивность — 7—14 баллов. </a:t>
            </a:r>
            <a:br>
              <a:rPr lang="ru-RU" sz="2800" dirty="0" smtClean="0">
                <a:solidFill>
                  <a:srgbClr val="002060"/>
                </a:solidFill>
              </a:rPr>
            </a:br>
            <a:r>
              <a:rPr lang="ru-RU" sz="2800" dirty="0" smtClean="0">
                <a:solidFill>
                  <a:srgbClr val="002060"/>
                </a:solidFill>
              </a:rPr>
              <a:t>Низкая агрессивность — 1—6 баллов. </a:t>
            </a:r>
            <a:br>
              <a:rPr lang="ru-RU" sz="2800" dirty="0" smtClean="0">
                <a:solidFill>
                  <a:srgbClr val="002060"/>
                </a:solidFill>
              </a:rPr>
            </a:br>
            <a:endParaRPr lang="ru-RU" sz="2800" dirty="0"/>
          </a:p>
        </p:txBody>
      </p:sp>
      <p:pic>
        <p:nvPicPr>
          <p:cNvPr id="22531" name="Picture 2" descr="http://im6-tub-ru.yandex.net/i?id=214736153-34-72&amp;n=21"/>
          <p:cNvPicPr>
            <a:picLocks noChangeAspect="1" noChangeArrowheads="1"/>
          </p:cNvPicPr>
          <p:nvPr/>
        </p:nvPicPr>
        <p:blipFill>
          <a:blip r:embed="rId2" cstate="print"/>
          <a:srcRect/>
          <a:stretch>
            <a:fillRect/>
          </a:stretch>
        </p:blipFill>
        <p:spPr bwMode="auto">
          <a:xfrm>
            <a:off x="149225" y="214313"/>
            <a:ext cx="3136900" cy="21431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2"/>
          <p:cNvSpPr>
            <a:spLocks noGrp="1"/>
          </p:cNvSpPr>
          <p:nvPr>
            <p:ph type="title"/>
          </p:nvPr>
        </p:nvSpPr>
        <p:spPr/>
        <p:txBody>
          <a:bodyPr/>
          <a:lstStyle/>
          <a:p>
            <a:pPr eaLnBrk="1" hangingPunct="1"/>
            <a:r>
              <a:rPr lang="ru-RU" sz="2800" smtClean="0"/>
              <a:t>И.А. Фурманов (доктор психологических наук, профессор) делит агрессивное поведение детей на две формы: </a:t>
            </a:r>
            <a:br>
              <a:rPr lang="ru-RU" sz="2800" smtClean="0"/>
            </a:br>
            <a:endParaRPr lang="ru-RU" sz="2800" smtClean="0"/>
          </a:p>
        </p:txBody>
      </p:sp>
      <p:sp>
        <p:nvSpPr>
          <p:cNvPr id="23555" name="Содержимое 3"/>
          <p:cNvSpPr>
            <a:spLocks noGrp="1"/>
          </p:cNvSpPr>
          <p:nvPr>
            <p:ph idx="1"/>
          </p:nvPr>
        </p:nvSpPr>
        <p:spPr/>
        <p:txBody>
          <a:bodyPr/>
          <a:lstStyle/>
          <a:p>
            <a:pPr eaLnBrk="1" hangingPunct="1"/>
            <a:r>
              <a:rPr lang="ru-RU" sz="2000" b="1" dirty="0" smtClean="0"/>
              <a:t>А.Социализированная</a:t>
            </a:r>
            <a:r>
              <a:rPr lang="ru-RU" sz="2000" dirty="0" smtClean="0"/>
              <a:t> </a:t>
            </a:r>
          </a:p>
          <a:p>
            <a:pPr eaLnBrk="1" hangingPunct="1"/>
            <a:r>
              <a:rPr lang="ru-RU" sz="2000" dirty="0" smtClean="0"/>
              <a:t>Дети обычно не имеют психических нарушений, у них низкий моральный и волевой уровень регуляции поведения, нравственная нестабильность, игнорирование социальных норм, слабый самоконтроль. Они обычно используют агрессию для привлечения внимания, чрезвычайно ярко выражают свои агрессивные эмоции (кричат, громко ругаются, разбрасывают вещи). Такое поведение направлено на получение эмоционального отклика от других или отражает стремление к контактам со сверстниками. Добившись внимания партнеров, они успокаиваются и прекращают свои вызывающие действия. У этих детей агрессивные акты мимолетны, обусловлены обстоятельствами и не отличаются особой жестокостью.. </a:t>
            </a:r>
          </a:p>
          <a:p>
            <a:pPr eaLnBrk="1" hangingPunct="1"/>
            <a:endParaRPr lang="ru-RU" sz="2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704088"/>
            <a:ext cx="8305800" cy="5582432"/>
          </a:xfrm>
        </p:spPr>
        <p:txBody>
          <a:bodyPr>
            <a:normAutofit fontScale="90000"/>
          </a:bodyPr>
          <a:lstStyle/>
          <a:p>
            <a:pPr eaLnBrk="1" hangingPunct="1">
              <a:defRPr/>
            </a:pPr>
            <a:r>
              <a:rPr lang="ru-RU" sz="2400" b="1" dirty="0" smtClean="0"/>
              <a:t>Б. </a:t>
            </a:r>
            <a:r>
              <a:rPr lang="ru-RU" sz="2400" b="1" dirty="0" err="1" smtClean="0"/>
              <a:t>Несоциализированная</a:t>
            </a:r>
            <a:r>
              <a:rPr lang="ru-RU" sz="2400" dirty="0" smtClean="0"/>
              <a:t> </a:t>
            </a:r>
            <a:br>
              <a:rPr lang="ru-RU" sz="2400" dirty="0" smtClean="0"/>
            </a:br>
            <a:r>
              <a:rPr lang="ru-RU" sz="2400" dirty="0" smtClean="0"/>
              <a:t>Дети обычно страдают какими-нибудь психическими расстройствами (эпилепсия, шизофрения, органическое поражение головного мозга) с негативными эмоциональными состояниями (тревога, страх, дисфория). Отрицательные эмоции и сопровождающая их враждебность могут возникать спонтанно, а могут быть реакцией на психотравмирующую или стрессовую ситуацию. Личностными чертами таких детей являются высокая тревожность, эмоциональное напряжение, склонность к возбуждению и импульсивному поведению. Внешне это проявляется чаще всего прямой вербальной и физической агрессией. Эти ребята не пытаются искать сотрудничества со сверстниками, часто сами не могут внятно объяснить причины своих поступков. Обычно агрессивными действиями они либо просто разряжают накопившееся эмоциональное напряжение, либо получают удовольствие от причинения неприятностей другим. </a:t>
            </a:r>
            <a:br>
              <a:rPr lang="ru-RU" sz="2400" dirty="0" smtClean="0"/>
            </a:b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Изображение 013"/>
          <p:cNvPicPr>
            <a:picLocks noChangeAspect="1" noChangeArrowheads="1"/>
          </p:cNvPicPr>
          <p:nvPr/>
        </p:nvPicPr>
        <p:blipFill>
          <a:blip r:embed="rId2" cstate="print"/>
          <a:srcRect/>
          <a:stretch>
            <a:fillRect/>
          </a:stretch>
        </p:blipFill>
        <p:spPr bwMode="auto">
          <a:xfrm>
            <a:off x="1285875" y="714375"/>
            <a:ext cx="5764213" cy="47720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Изображение 003"/>
          <p:cNvPicPr>
            <a:picLocks noChangeAspect="1" noChangeArrowheads="1"/>
          </p:cNvPicPr>
          <p:nvPr/>
        </p:nvPicPr>
        <p:blipFill>
          <a:blip r:embed="rId2" cstate="print"/>
          <a:srcRect/>
          <a:stretch>
            <a:fillRect/>
          </a:stretch>
        </p:blipFill>
        <p:spPr bwMode="auto">
          <a:xfrm>
            <a:off x="428625" y="1214438"/>
            <a:ext cx="6391275" cy="4443412"/>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Изображение 002"/>
          <p:cNvPicPr>
            <a:picLocks noChangeAspect="1" noChangeArrowheads="1"/>
          </p:cNvPicPr>
          <p:nvPr/>
        </p:nvPicPr>
        <p:blipFill>
          <a:blip r:embed="rId2" cstate="print"/>
          <a:srcRect/>
          <a:stretch>
            <a:fillRect/>
          </a:stretch>
        </p:blipFill>
        <p:spPr bwMode="auto">
          <a:xfrm>
            <a:off x="1428750" y="857250"/>
            <a:ext cx="7319963" cy="54292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Содержимое 3"/>
          <p:cNvSpPr>
            <a:spLocks noGrp="1"/>
          </p:cNvSpPr>
          <p:nvPr>
            <p:ph sz="half" idx="2"/>
          </p:nvPr>
        </p:nvSpPr>
        <p:spPr>
          <a:xfrm>
            <a:off x="4648200" y="1920875"/>
            <a:ext cx="4038600" cy="4433888"/>
          </a:xfrm>
        </p:spPr>
        <p:txBody>
          <a:bodyPr/>
          <a:lstStyle/>
          <a:p>
            <a:pPr eaLnBrk="1" hangingPunct="1"/>
            <a:endParaRPr lang="ru-RU" smtClean="0"/>
          </a:p>
        </p:txBody>
      </p:sp>
      <p:pic>
        <p:nvPicPr>
          <p:cNvPr id="28675" name="Picture 6" descr="Изображение 010"/>
          <p:cNvPicPr>
            <a:picLocks noGrp="1" noChangeAspect="1" noChangeArrowheads="1"/>
          </p:cNvPicPr>
          <p:nvPr>
            <p:ph sz="half" idx="1"/>
          </p:nvPr>
        </p:nvPicPr>
        <p:blipFill>
          <a:blip r:embed="rId2" cstate="print"/>
          <a:srcRect/>
          <a:stretch>
            <a:fillRect/>
          </a:stretch>
        </p:blipFill>
        <p:spPr>
          <a:xfrm>
            <a:off x="857250" y="1000125"/>
            <a:ext cx="7207250" cy="536257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Изображение 012"/>
          <p:cNvPicPr>
            <a:picLocks noChangeAspect="1" noChangeArrowheads="1"/>
          </p:cNvPicPr>
          <p:nvPr/>
        </p:nvPicPr>
        <p:blipFill>
          <a:blip r:embed="rId2" cstate="print"/>
          <a:srcRect/>
          <a:stretch>
            <a:fillRect/>
          </a:stretch>
        </p:blipFill>
        <p:spPr bwMode="auto">
          <a:xfrm>
            <a:off x="1000125" y="857250"/>
            <a:ext cx="5143500" cy="60007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7" descr="Изображение 011"/>
          <p:cNvPicPr>
            <a:picLocks noChangeAspect="1" noChangeArrowheads="1"/>
          </p:cNvPicPr>
          <p:nvPr/>
        </p:nvPicPr>
        <p:blipFill>
          <a:blip r:embed="rId2" cstate="print"/>
          <a:srcRect/>
          <a:stretch>
            <a:fillRect/>
          </a:stretch>
        </p:blipFill>
        <p:spPr bwMode="auto">
          <a:xfrm>
            <a:off x="2071688" y="642938"/>
            <a:ext cx="6100762" cy="621506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Прямоугольник 1"/>
          <p:cNvSpPr>
            <a:spLocks noChangeArrowheads="1"/>
          </p:cNvSpPr>
          <p:nvPr/>
        </p:nvSpPr>
        <p:spPr bwMode="auto">
          <a:xfrm>
            <a:off x="714375" y="474663"/>
            <a:ext cx="7715250" cy="5632450"/>
          </a:xfrm>
          <a:prstGeom prst="rect">
            <a:avLst/>
          </a:prstGeom>
          <a:noFill/>
          <a:ln w="9525">
            <a:noFill/>
            <a:miter lim="800000"/>
            <a:headEnd/>
            <a:tailEnd/>
          </a:ln>
        </p:spPr>
        <p:txBody>
          <a:bodyPr>
            <a:spAutoFit/>
          </a:bodyPr>
          <a:lstStyle/>
          <a:p>
            <a:r>
              <a:rPr lang="ru-RU" sz="2400">
                <a:solidFill>
                  <a:schemeClr val="folHlink"/>
                </a:solidFill>
              </a:rPr>
              <a:t>В условиях современного общества наблюдается тенденция к росту агрессивности и тревожности у дошкольников.</a:t>
            </a:r>
          </a:p>
          <a:p>
            <a:r>
              <a:rPr lang="ru-RU" sz="2400">
                <a:solidFill>
                  <a:schemeClr val="folHlink"/>
                </a:solidFill>
              </a:rPr>
              <a:t>Существует острая необходимость детального изучения этих вопросов и разработки специальных коррекционных занятий для детей, имеющих такого рода особенности.</a:t>
            </a:r>
          </a:p>
          <a:p>
            <a:r>
              <a:rPr lang="ru-RU" sz="2400">
                <a:solidFill>
                  <a:schemeClr val="folHlink"/>
                </a:solidFill>
              </a:rPr>
              <a:t>В отечественной психологии известны работы по изучению детской агрессивности и тревожности Е. Савиной (1996), Л.В. Макшанцевой (1998), В.М. Астапова (2001) И.А.Фурманова (2003), Г.Э.Бреслава (2006) и др.     </a:t>
            </a:r>
          </a:p>
          <a:p>
            <a:r>
              <a:rPr lang="ru-RU" sz="2400">
                <a:solidFill>
                  <a:schemeClr val="folHlink"/>
                </a:solidFill>
              </a:rPr>
              <a:t> Различные системы коррекционных и развивающих занятий для детей разрабатывались Т.Д. Зинкевич-Евстигнеевой, Л.Д. Лебедевой, М.В. Киселевой.</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457200" y="285729"/>
            <a:ext cx="8229600" cy="714379"/>
          </a:xfrm>
        </p:spPr>
        <p:txBody>
          <a:bodyPr/>
          <a:lstStyle/>
          <a:p>
            <a:pPr algn="ctr" eaLnBrk="1" hangingPunct="1"/>
            <a:r>
              <a:rPr lang="ru-RU" sz="3600" dirty="0" smtClean="0"/>
              <a:t>Виды агрессии:</a:t>
            </a:r>
          </a:p>
        </p:txBody>
      </p:sp>
      <p:sp>
        <p:nvSpPr>
          <p:cNvPr id="5123" name="Содержимое 2"/>
          <p:cNvSpPr>
            <a:spLocks noGrp="1"/>
          </p:cNvSpPr>
          <p:nvPr>
            <p:ph idx="1"/>
          </p:nvPr>
        </p:nvSpPr>
        <p:spPr>
          <a:xfrm>
            <a:off x="357188" y="1214422"/>
            <a:ext cx="8329612" cy="4929203"/>
          </a:xfrm>
        </p:spPr>
        <p:txBody>
          <a:bodyPr/>
          <a:lstStyle/>
          <a:p>
            <a:pPr eaLnBrk="1" hangingPunct="1">
              <a:buFont typeface="Wingdings 2" pitchFamily="18" charset="2"/>
              <a:buNone/>
            </a:pPr>
            <a:r>
              <a:rPr lang="ru-RU" sz="2400" dirty="0" smtClean="0">
                <a:latin typeface="Times New Roman" pitchFamily="18" charset="0"/>
                <a:cs typeface="Times New Roman" pitchFamily="18" charset="0"/>
              </a:rPr>
              <a:t>-физическая агрессия (нападение) – использование физической силы против другого лица или объекта </a:t>
            </a:r>
          </a:p>
          <a:p>
            <a:pPr eaLnBrk="1" hangingPunct="1">
              <a:buFont typeface="Wingdings 2" pitchFamily="18" charset="2"/>
              <a:buNone/>
            </a:pPr>
            <a:r>
              <a:rPr lang="ru-RU" sz="2400" dirty="0" smtClean="0">
                <a:latin typeface="Times New Roman" pitchFamily="18" charset="0"/>
                <a:cs typeface="Times New Roman" pitchFamily="18" charset="0"/>
              </a:rPr>
              <a:t>-вербальная агрессия – выражение негативных </a:t>
            </a:r>
            <a:r>
              <a:rPr lang="ru-RU" sz="2400" dirty="0" smtClean="0">
                <a:latin typeface="Times New Roman" pitchFamily="18" charset="0"/>
                <a:cs typeface="Times New Roman" pitchFamily="18" charset="0"/>
              </a:rPr>
              <a:t>чувств как через форму (ссора, крик, визг), так и через содержание вербальных реакций (угроза, проклятья, ругань); </a:t>
            </a:r>
          </a:p>
          <a:p>
            <a:pPr eaLnBrk="1" hangingPunct="1">
              <a:buFont typeface="Wingdings 2" pitchFamily="18" charset="2"/>
              <a:buNone/>
            </a:pPr>
            <a:r>
              <a:rPr lang="ru-RU" sz="2400" dirty="0" smtClean="0">
                <a:latin typeface="Times New Roman" pitchFamily="18" charset="0"/>
                <a:cs typeface="Times New Roman" pitchFamily="18" charset="0"/>
              </a:rPr>
              <a:t>-прямая агрессия – непосредственно направленная против какого-либо объекта или субъекта; </a:t>
            </a:r>
          </a:p>
          <a:p>
            <a:pPr eaLnBrk="1" hangingPunct="1">
              <a:buNone/>
            </a:pPr>
            <a:r>
              <a:rPr lang="ru-RU" sz="2400" dirty="0" smtClean="0">
                <a:latin typeface="Times New Roman" pitchFamily="18" charset="0"/>
                <a:cs typeface="Times New Roman" pitchFamily="18" charset="0"/>
              </a:rPr>
              <a:t>-косвенная агрессия – действия, которые опосредованно направлены на другое лицо, </a:t>
            </a:r>
            <a:r>
              <a:rPr lang="ru-RU" sz="2400" dirty="0" smtClean="0">
                <a:latin typeface="Times New Roman" pitchFamily="18" charset="0"/>
                <a:cs typeface="Times New Roman" pitchFamily="18" charset="0"/>
              </a:rPr>
              <a:t>скрывается </a:t>
            </a:r>
            <a:r>
              <a:rPr lang="ru-RU" sz="2400" dirty="0" smtClean="0">
                <a:latin typeface="Times New Roman" pitchFamily="18" charset="0"/>
                <a:cs typeface="Times New Roman" pitchFamily="18" charset="0"/>
              </a:rPr>
              <a:t>или не осознается самим субъектом агрессии.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-инструментальная агрессия – является средством достижения какой-либо цели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-враждебная агрессия – выражается в действиях, целью которых является причинение вреда объекту агрессии. </a:t>
            </a:r>
          </a:p>
          <a:p>
            <a:pPr eaLnBrk="1" hangingPunct="1"/>
            <a:endParaRPr lang="ru-RU"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86380" y="5000636"/>
            <a:ext cx="3476620" cy="1214446"/>
          </a:xfrm>
        </p:spPr>
        <p:txBody>
          <a:bodyPr/>
          <a:lstStyle/>
          <a:p>
            <a:pPr eaLnBrk="1" hangingPunct="1">
              <a:defRPr/>
            </a:pPr>
            <a:r>
              <a:rPr lang="ru-RU" sz="2000" dirty="0" smtClean="0"/>
              <a:t>Выполнила Трушина Е.Н., преподаватель, 2012</a:t>
            </a:r>
            <a:endParaRPr lang="ru-RU"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28604"/>
            <a:ext cx="7772400" cy="1214446"/>
          </a:xfrm>
        </p:spPr>
        <p:txBody>
          <a:bodyPr/>
          <a:lstStyle/>
          <a:p>
            <a:pPr algn="ctr" eaLnBrk="1" fontAlgn="auto" hangingPunct="1">
              <a:spcAft>
                <a:spcPts val="0"/>
              </a:spcAft>
              <a:defRPr/>
            </a:pPr>
            <a:r>
              <a:rPr lang="ru-RU" sz="3600" smtClean="0">
                <a:solidFill>
                  <a:srgbClr val="002060"/>
                </a:solidFill>
                <a:latin typeface="Times New Roman" pitchFamily="18" charset="0"/>
                <a:cs typeface="Times New Roman" pitchFamily="18" charset="0"/>
              </a:rPr>
              <a:t>Ситуации, провоцирующие агрессивность детей</a:t>
            </a:r>
            <a:endParaRPr lang="ru-RU" sz="3600">
              <a:solidFill>
                <a:srgbClr val="002060"/>
              </a:solidFill>
              <a:latin typeface="Times New Roman" pitchFamily="18" charset="0"/>
              <a:cs typeface="Times New Roman" pitchFamily="18" charset="0"/>
            </a:endParaRPr>
          </a:p>
        </p:txBody>
      </p:sp>
      <p:sp>
        <p:nvSpPr>
          <p:cNvPr id="6147" name="Текст 2"/>
          <p:cNvSpPr>
            <a:spLocks noGrp="1"/>
          </p:cNvSpPr>
          <p:nvPr>
            <p:ph type="body" idx="1"/>
          </p:nvPr>
        </p:nvSpPr>
        <p:spPr>
          <a:xfrm>
            <a:off x="530225" y="2286000"/>
            <a:ext cx="7772400" cy="1928813"/>
          </a:xfrm>
        </p:spPr>
        <p:txBody>
          <a:bodyPr/>
          <a:lstStyle/>
          <a:p>
            <a:pPr eaLnBrk="1" hangingPunct="1"/>
            <a:r>
              <a:rPr lang="ru-RU" sz="1600" smtClean="0"/>
              <a:t> </a:t>
            </a:r>
            <a:r>
              <a:rPr lang="ru-RU" sz="2400" smtClean="0">
                <a:latin typeface="Times New Roman" pitchFamily="18" charset="0"/>
                <a:cs typeface="Times New Roman" pitchFamily="18" charset="0"/>
              </a:rPr>
              <a:t>- Привлечение к себе внимания;</a:t>
            </a:r>
          </a:p>
          <a:p>
            <a:pPr eaLnBrk="1" hangingPunct="1"/>
            <a:r>
              <a:rPr lang="ru-RU" sz="2400" smtClean="0">
                <a:latin typeface="Times New Roman" pitchFamily="18" charset="0"/>
                <a:cs typeface="Times New Roman" pitchFamily="18" charset="0"/>
              </a:rPr>
              <a:t> - Ущемление достоинств другого с целью подчеркнуть своё превосходство.;</a:t>
            </a:r>
          </a:p>
          <a:p>
            <a:pPr eaLnBrk="1" hangingPunct="1"/>
            <a:r>
              <a:rPr lang="ru-RU" sz="2400" smtClean="0">
                <a:latin typeface="Times New Roman" pitchFamily="18" charset="0"/>
                <a:cs typeface="Times New Roman" pitchFamily="18" charset="0"/>
              </a:rPr>
              <a:t> - Защита </a:t>
            </a:r>
            <a:r>
              <a:rPr lang="ru-RU" sz="2400" smtClean="0"/>
              <a:t>своих интересов </a:t>
            </a:r>
            <a:r>
              <a:rPr lang="ru-RU" sz="2400" smtClean="0">
                <a:latin typeface="Times New Roman" pitchFamily="18" charset="0"/>
                <a:cs typeface="Times New Roman" pitchFamily="18" charset="0"/>
              </a:rPr>
              <a:t>и месть;</a:t>
            </a:r>
          </a:p>
          <a:p>
            <a:pPr eaLnBrk="1" hangingPunct="1"/>
            <a:r>
              <a:rPr lang="ru-RU" sz="2400" smtClean="0">
                <a:latin typeface="Times New Roman" pitchFamily="18" charset="0"/>
                <a:cs typeface="Times New Roman" pitchFamily="18" charset="0"/>
              </a:rPr>
              <a:t> - Стремление быть главным;</a:t>
            </a:r>
          </a:p>
          <a:p>
            <a:pPr eaLnBrk="1" hangingPunct="1"/>
            <a:r>
              <a:rPr lang="ru-RU" sz="2400" smtClean="0">
                <a:latin typeface="Times New Roman" pitchFamily="18" charset="0"/>
                <a:cs typeface="Times New Roman" pitchFamily="18" charset="0"/>
              </a:rPr>
              <a:t> - Стремление получить желанный предмет.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428604"/>
            <a:ext cx="7772400" cy="2250588"/>
          </a:xfrm>
        </p:spPr>
        <p:txBody>
          <a:bodyPr/>
          <a:lstStyle/>
          <a:p>
            <a:pPr eaLnBrk="1" fontAlgn="auto" hangingPunct="1">
              <a:spcAft>
                <a:spcPts val="0"/>
              </a:spcAft>
              <a:defRPr/>
            </a:pPr>
            <a:r>
              <a:rPr lang="ru-RU" sz="2000" smtClean="0"/>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r>
              <a:rPr lang="ru-RU" sz="2000" smtClean="0"/>
              <a:t/>
            </a:r>
            <a:br>
              <a:rPr lang="ru-RU" sz="2000" smtClean="0"/>
            </a:br>
            <a:endParaRPr lang="ru-RU" sz="2000"/>
          </a:p>
        </p:txBody>
      </p:sp>
      <p:sp>
        <p:nvSpPr>
          <p:cNvPr id="7171" name="Прямоугольник 3"/>
          <p:cNvSpPr>
            <a:spLocks noChangeArrowheads="1"/>
          </p:cNvSpPr>
          <p:nvPr/>
        </p:nvSpPr>
        <p:spPr bwMode="auto">
          <a:xfrm>
            <a:off x="571500" y="428625"/>
            <a:ext cx="8286750" cy="2678113"/>
          </a:xfrm>
          <a:prstGeom prst="rect">
            <a:avLst/>
          </a:prstGeom>
          <a:noFill/>
          <a:ln w="9525">
            <a:noFill/>
            <a:miter lim="800000"/>
            <a:headEnd/>
            <a:tailEnd/>
          </a:ln>
        </p:spPr>
        <p:txBody>
          <a:bodyPr>
            <a:spAutoFit/>
          </a:bodyPr>
          <a:lstStyle/>
          <a:p>
            <a:r>
              <a:rPr lang="ru-RU" sz="2400">
                <a:solidFill>
                  <a:srgbClr val="FFFF00"/>
                </a:solidFill>
                <a:latin typeface="Constantia" pitchFamily="18" charset="0"/>
              </a:rPr>
              <a:t>Среди агрессивных детей отчётливо  выделяются три группы, которые различаются </a:t>
            </a:r>
            <a:br>
              <a:rPr lang="ru-RU" sz="2400">
                <a:solidFill>
                  <a:srgbClr val="FFFF00"/>
                </a:solidFill>
                <a:latin typeface="Constantia" pitchFamily="18" charset="0"/>
              </a:rPr>
            </a:br>
            <a:r>
              <a:rPr lang="ru-RU" sz="2400">
                <a:solidFill>
                  <a:srgbClr val="FFFF00"/>
                </a:solidFill>
                <a:latin typeface="Constantia" pitchFamily="18" charset="0"/>
              </a:rPr>
              <a:t> -  по частоте и жесткости агрессивных действий; </a:t>
            </a:r>
            <a:br>
              <a:rPr lang="ru-RU" sz="2400">
                <a:solidFill>
                  <a:srgbClr val="FFFF00"/>
                </a:solidFill>
                <a:latin typeface="Constantia" pitchFamily="18" charset="0"/>
              </a:rPr>
            </a:br>
            <a:r>
              <a:rPr lang="ru-RU" sz="2400">
                <a:solidFill>
                  <a:srgbClr val="FFFF00"/>
                </a:solidFill>
                <a:latin typeface="Constantia" pitchFamily="18" charset="0"/>
              </a:rPr>
              <a:t> - по своим психологическим характеристикам (уровню интеллекта, произвольности);</a:t>
            </a:r>
            <a:br>
              <a:rPr lang="ru-RU" sz="2400">
                <a:solidFill>
                  <a:srgbClr val="FFFF00"/>
                </a:solidFill>
                <a:latin typeface="Constantia" pitchFamily="18" charset="0"/>
              </a:rPr>
            </a:br>
            <a:r>
              <a:rPr lang="ru-RU" sz="2400">
                <a:solidFill>
                  <a:srgbClr val="FFFF00"/>
                </a:solidFill>
                <a:latin typeface="Constantia" pitchFamily="18" charset="0"/>
              </a:rPr>
              <a:t> -  по своему статусу в группе сверстников. </a:t>
            </a:r>
            <a:br>
              <a:rPr lang="ru-RU" sz="2400">
                <a:solidFill>
                  <a:srgbClr val="FFFF00"/>
                </a:solidFill>
                <a:latin typeface="Constantia" pitchFamily="18" charset="0"/>
              </a:rPr>
            </a:br>
            <a:r>
              <a:rPr lang="ru-RU" sz="2400">
                <a:solidFill>
                  <a:srgbClr val="FFFF00"/>
                </a:solidFill>
                <a:latin typeface="Constantia" pitchFamily="18" charset="0"/>
              </a:rPr>
              <a:t> </a:t>
            </a:r>
          </a:p>
        </p:txBody>
      </p:sp>
      <p:pic>
        <p:nvPicPr>
          <p:cNvPr id="7172" name="Picture 2" descr="http://www.power-kids.eu/index_htm_files/0.jpg"/>
          <p:cNvPicPr>
            <a:picLocks noChangeAspect="1" noChangeArrowheads="1"/>
          </p:cNvPicPr>
          <p:nvPr/>
        </p:nvPicPr>
        <p:blipFill>
          <a:blip r:embed="rId2" cstate="print"/>
          <a:srcRect/>
          <a:stretch>
            <a:fillRect/>
          </a:stretch>
        </p:blipFill>
        <p:spPr bwMode="auto">
          <a:xfrm>
            <a:off x="4000500" y="2786063"/>
            <a:ext cx="2928938" cy="37861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7772400" cy="1571636"/>
          </a:xfrm>
        </p:spPr>
        <p:txBody>
          <a:bodyPr/>
          <a:lstStyle/>
          <a:p>
            <a:pPr eaLnBrk="1" fontAlgn="auto" hangingPunct="1">
              <a:spcAft>
                <a:spcPts val="0"/>
              </a:spcAft>
              <a:defRPr/>
            </a:pPr>
            <a:r>
              <a:rPr lang="ru-RU" sz="4800" smtClean="0"/>
              <a:t>КЛОУНЫ</a:t>
            </a:r>
            <a:br>
              <a:rPr lang="ru-RU" sz="4800" smtClean="0"/>
            </a:br>
            <a:r>
              <a:rPr lang="ru-RU" sz="2800" smtClean="0"/>
              <a:t>(импульсивно-демонстративный</a:t>
            </a:r>
            <a:br>
              <a:rPr lang="ru-RU" sz="2800" smtClean="0"/>
            </a:br>
            <a:r>
              <a:rPr lang="ru-RU" sz="2800" smtClean="0"/>
              <a:t> тип)     </a:t>
            </a:r>
            <a:endParaRPr lang="ru-RU" sz="2800"/>
          </a:p>
        </p:txBody>
      </p:sp>
      <p:sp>
        <p:nvSpPr>
          <p:cNvPr id="8195" name="Текст 2"/>
          <p:cNvSpPr>
            <a:spLocks noGrp="1"/>
          </p:cNvSpPr>
          <p:nvPr>
            <p:ph type="body" idx="1"/>
          </p:nvPr>
        </p:nvSpPr>
        <p:spPr>
          <a:xfrm>
            <a:off x="714375" y="2643188"/>
            <a:ext cx="7772400" cy="4214812"/>
          </a:xfrm>
        </p:spPr>
        <p:txBody>
          <a:bodyPr/>
          <a:lstStyle/>
          <a:p>
            <a:pPr eaLnBrk="1" hangingPunct="1"/>
            <a:r>
              <a:rPr lang="ru-RU" smtClean="0"/>
              <a:t>  - группу составляют дети, которые чаще всего используют агрессию как </a:t>
            </a:r>
            <a:r>
              <a:rPr lang="ru-RU" b="1" i="1" smtClean="0"/>
              <a:t>средство привлечения внимания сверстников</a:t>
            </a:r>
            <a:r>
              <a:rPr lang="ru-RU" smtClean="0"/>
              <a:t>. Они, как правило, чрезвычайно ярко выражают свои агрессивные эмоции (кричат, громко ругаются, разбрасывают вещи); их поведение направлено на получение эмоционального отклика от других. Такие дети активно стремятся к контактам со сверстниками; получив внимание партнёров, они успокаиваются и прекращают свои вызывающие действия.</a:t>
            </a:r>
          </a:p>
        </p:txBody>
      </p:sp>
      <p:pic>
        <p:nvPicPr>
          <p:cNvPr id="8196" name="Picture 2" descr="http://im6-tub-ru.yandex.net/i?id=295633608-10-72&amp;n=21"/>
          <p:cNvPicPr>
            <a:picLocks noChangeAspect="1" noChangeArrowheads="1"/>
          </p:cNvPicPr>
          <p:nvPr/>
        </p:nvPicPr>
        <p:blipFill>
          <a:blip r:embed="rId2" cstate="print"/>
          <a:srcRect/>
          <a:stretch>
            <a:fillRect/>
          </a:stretch>
        </p:blipFill>
        <p:spPr bwMode="auto">
          <a:xfrm>
            <a:off x="6143625" y="428625"/>
            <a:ext cx="2143125" cy="20716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7772400" cy="4429156"/>
          </a:xfrm>
        </p:spPr>
        <p:txBody>
          <a:bodyPr/>
          <a:lstStyle/>
          <a:p>
            <a:pPr algn="ctr" eaLnBrk="1" fontAlgn="auto" hangingPunct="1">
              <a:spcAft>
                <a:spcPts val="0"/>
              </a:spcAft>
              <a:defRPr/>
            </a:pPr>
            <a:r>
              <a:rPr lang="ru-RU" sz="1800" dirty="0" smtClean="0">
                <a:solidFill>
                  <a:srgbClr val="002060"/>
                </a:solidFill>
              </a:rPr>
              <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r>
              <a:rPr lang="ru-RU" sz="1800" dirty="0" smtClean="0">
                <a:solidFill>
                  <a:srgbClr val="002060"/>
                </a:solidFill>
              </a:rPr>
              <a:t/>
            </a:r>
            <a:br>
              <a:rPr lang="ru-RU" sz="1800" dirty="0" smtClean="0">
                <a:solidFill>
                  <a:srgbClr val="002060"/>
                </a:solidFill>
              </a:rPr>
            </a:br>
            <a:endParaRPr lang="ru-RU" sz="1800" dirty="0"/>
          </a:p>
        </p:txBody>
      </p:sp>
      <p:sp>
        <p:nvSpPr>
          <p:cNvPr id="9219" name="Прямоугольник 3"/>
          <p:cNvSpPr>
            <a:spLocks noChangeArrowheads="1"/>
          </p:cNvSpPr>
          <p:nvPr/>
        </p:nvSpPr>
        <p:spPr bwMode="auto">
          <a:xfrm>
            <a:off x="571500" y="750888"/>
            <a:ext cx="7786688" cy="5262979"/>
          </a:xfrm>
          <a:prstGeom prst="rect">
            <a:avLst/>
          </a:prstGeom>
          <a:noFill/>
          <a:ln w="9525">
            <a:noFill/>
            <a:miter lim="800000"/>
            <a:headEnd/>
            <a:tailEnd/>
          </a:ln>
        </p:spPr>
        <p:txBody>
          <a:bodyPr>
            <a:spAutoFit/>
          </a:bodyPr>
          <a:lstStyle/>
          <a:p>
            <a:r>
              <a:rPr lang="ru-RU" sz="2400" b="1" dirty="0">
                <a:solidFill>
                  <a:srgbClr val="002060"/>
                </a:solidFill>
                <a:latin typeface="Times New Roman" pitchFamily="18" charset="0"/>
                <a:cs typeface="Times New Roman" pitchFamily="18" charset="0"/>
              </a:rPr>
              <a:t>Отличия импульсивно-демонстративных детей   от других (как обычных, так и агрессивных</a:t>
            </a:r>
            <a:r>
              <a:rPr lang="ru-RU" sz="2400" b="1" dirty="0" smtClean="0">
                <a:solidFill>
                  <a:srgbClr val="002060"/>
                </a:solidFill>
                <a:latin typeface="Times New Roman" pitchFamily="18" charset="0"/>
                <a:cs typeface="Times New Roman" pitchFamily="18" charset="0"/>
              </a:rPr>
              <a:t>):</a:t>
            </a:r>
            <a:r>
              <a:rPr lang="ru-RU" sz="2000" dirty="0">
                <a:solidFill>
                  <a:srgbClr val="002060"/>
                </a:solidFill>
                <a:latin typeface="Times New Roman" pitchFamily="18" charset="0"/>
                <a:cs typeface="Times New Roman" pitchFamily="18" charset="0"/>
              </a:rPr>
              <a:t/>
            </a:r>
            <a:br>
              <a:rPr lang="ru-RU" sz="2000" dirty="0">
                <a:solidFill>
                  <a:srgbClr val="002060"/>
                </a:solidFill>
                <a:latin typeface="Times New Roman" pitchFamily="18" charset="0"/>
                <a:cs typeface="Times New Roman" pitchFamily="18" charset="0"/>
              </a:rPr>
            </a:br>
            <a:r>
              <a:rPr lang="ru-RU" sz="2000" dirty="0">
                <a:solidFill>
                  <a:srgbClr val="002060"/>
                </a:solidFill>
                <a:latin typeface="Times New Roman" pitchFamily="18" charset="0"/>
                <a:cs typeface="Times New Roman" pitchFamily="18" charset="0"/>
              </a:rPr>
              <a:t> </a:t>
            </a:r>
            <a:r>
              <a:rPr lang="ru-RU" sz="2400" dirty="0">
                <a:solidFill>
                  <a:srgbClr val="002060"/>
                </a:solidFill>
                <a:latin typeface="Times New Roman" pitchFamily="18" charset="0"/>
                <a:cs typeface="Times New Roman" pitchFamily="18" charset="0"/>
              </a:rPr>
              <a:t>- низкий уровень  интеллекта – как общего, так и социального</a:t>
            </a:r>
            <a:r>
              <a:rPr lang="ru-RU" sz="2400" dirty="0" smtClean="0">
                <a:solidFill>
                  <a:srgbClr val="002060"/>
                </a:solidFill>
                <a:latin typeface="Times New Roman" pitchFamily="18" charset="0"/>
                <a:cs typeface="Times New Roman" pitchFamily="18" charset="0"/>
              </a:rPr>
              <a:t>;</a:t>
            </a:r>
            <a:r>
              <a:rPr lang="ru-RU" sz="2400" dirty="0">
                <a:solidFill>
                  <a:srgbClr val="002060"/>
                </a:solidFill>
                <a:latin typeface="Times New Roman" pitchFamily="18" charset="0"/>
                <a:cs typeface="Times New Roman" pitchFamily="18" charset="0"/>
              </a:rPr>
              <a:t/>
            </a:r>
            <a:br>
              <a:rPr lang="ru-RU" sz="2400" dirty="0">
                <a:solidFill>
                  <a:srgbClr val="002060"/>
                </a:solidFill>
                <a:latin typeface="Times New Roman" pitchFamily="18" charset="0"/>
                <a:cs typeface="Times New Roman" pitchFamily="18" charset="0"/>
              </a:rPr>
            </a:br>
            <a:r>
              <a:rPr lang="ru-RU" sz="2400" dirty="0">
                <a:solidFill>
                  <a:srgbClr val="002060"/>
                </a:solidFill>
                <a:latin typeface="Times New Roman" pitchFamily="18" charset="0"/>
                <a:cs typeface="Times New Roman" pitchFamily="18" charset="0"/>
              </a:rPr>
              <a:t> - неразвитая   произвольность</a:t>
            </a:r>
            <a:r>
              <a:rPr lang="ru-RU" sz="2400" dirty="0" smtClean="0">
                <a:solidFill>
                  <a:srgbClr val="002060"/>
                </a:solidFill>
                <a:latin typeface="Times New Roman" pitchFamily="18" charset="0"/>
                <a:cs typeface="Times New Roman" pitchFamily="18" charset="0"/>
              </a:rPr>
              <a:t>;</a:t>
            </a:r>
            <a:r>
              <a:rPr lang="ru-RU" sz="2400" dirty="0">
                <a:solidFill>
                  <a:srgbClr val="002060"/>
                </a:solidFill>
                <a:latin typeface="Times New Roman" pitchFamily="18" charset="0"/>
                <a:cs typeface="Times New Roman" pitchFamily="18" charset="0"/>
              </a:rPr>
              <a:t/>
            </a:r>
            <a:br>
              <a:rPr lang="ru-RU" sz="2400" dirty="0">
                <a:solidFill>
                  <a:srgbClr val="002060"/>
                </a:solidFill>
                <a:latin typeface="Times New Roman" pitchFamily="18" charset="0"/>
                <a:cs typeface="Times New Roman" pitchFamily="18" charset="0"/>
              </a:rPr>
            </a:br>
            <a:r>
              <a:rPr lang="ru-RU" sz="2400" dirty="0">
                <a:solidFill>
                  <a:srgbClr val="002060"/>
                </a:solidFill>
                <a:latin typeface="Times New Roman" pitchFamily="18" charset="0"/>
                <a:cs typeface="Times New Roman" pitchFamily="18" charset="0"/>
              </a:rPr>
              <a:t> - низкий   уровень  игровой деятельности – они не умеют поддерживать игру и стремятся обратить на себя внимание, используя деструктивные действия и разрушая игру других</a:t>
            </a:r>
            <a:r>
              <a:rPr lang="ru-RU" sz="2400" dirty="0" smtClean="0">
                <a:solidFill>
                  <a:srgbClr val="002060"/>
                </a:solidFill>
                <a:latin typeface="Times New Roman" pitchFamily="18" charset="0"/>
                <a:cs typeface="Times New Roman" pitchFamily="18" charset="0"/>
              </a:rPr>
              <a:t>.</a:t>
            </a:r>
            <a:r>
              <a:rPr lang="ru-RU" sz="2400" dirty="0">
                <a:solidFill>
                  <a:srgbClr val="002060"/>
                </a:solidFill>
                <a:latin typeface="Times New Roman" pitchFamily="18" charset="0"/>
                <a:cs typeface="Times New Roman" pitchFamily="18" charset="0"/>
              </a:rPr>
              <a:t/>
            </a:r>
            <a:br>
              <a:rPr lang="ru-RU" sz="2400" dirty="0">
                <a:solidFill>
                  <a:srgbClr val="002060"/>
                </a:solidFill>
                <a:latin typeface="Times New Roman" pitchFamily="18" charset="0"/>
                <a:cs typeface="Times New Roman" pitchFamily="18" charset="0"/>
              </a:rPr>
            </a:br>
            <a:r>
              <a:rPr lang="ru-RU" sz="2400" dirty="0">
                <a:solidFill>
                  <a:srgbClr val="002060"/>
                </a:solidFill>
                <a:latin typeface="Times New Roman" pitchFamily="18" charset="0"/>
                <a:cs typeface="Times New Roman" pitchFamily="18" charset="0"/>
              </a:rPr>
              <a:t>Такие дети обычно игнорируют нормы и правила поведения (как в игре, так и вне игры), ведут себя очень шумно, демонстративно обижаются, кричат, однако, их эмоции носят поверхностный характер и быстро переходят в более спокойные состояния.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214313" y="571500"/>
            <a:ext cx="3286125" cy="2187575"/>
          </a:xfrm>
        </p:spPr>
        <p:txBody>
          <a:bodyPr/>
          <a:lstStyle/>
          <a:p>
            <a:pPr eaLnBrk="1" hangingPunct="1"/>
            <a:r>
              <a:rPr lang="ru-RU" sz="4400" smtClean="0">
                <a:solidFill>
                  <a:srgbClr val="002060"/>
                </a:solidFill>
              </a:rPr>
              <a:t>ДЕДЫ </a:t>
            </a:r>
            <a:r>
              <a:rPr lang="ru-RU" sz="2400" smtClean="0">
                <a:solidFill>
                  <a:srgbClr val="002060"/>
                </a:solidFill>
              </a:rPr>
              <a:t>(нормативно-инструментальный тип)</a:t>
            </a:r>
          </a:p>
        </p:txBody>
      </p:sp>
      <p:sp>
        <p:nvSpPr>
          <p:cNvPr id="3" name="Текст 2"/>
          <p:cNvSpPr>
            <a:spLocks noGrp="1"/>
          </p:cNvSpPr>
          <p:nvPr>
            <p:ph type="body" sz="half" idx="2"/>
          </p:nvPr>
        </p:nvSpPr>
        <p:spPr>
          <a:xfrm>
            <a:off x="609600" y="2828925"/>
            <a:ext cx="2209800" cy="2179638"/>
          </a:xfrm>
        </p:spPr>
        <p:txBody>
          <a:bodyPr>
            <a:normAutofit fontScale="92500" lnSpcReduction="20000"/>
          </a:bodyPr>
          <a:lstStyle/>
          <a:p>
            <a:pPr eaLnBrk="1" fontAlgn="auto" hangingPunct="1">
              <a:spcAft>
                <a:spcPts val="0"/>
              </a:spcAft>
              <a:buClr>
                <a:schemeClr val="accent3"/>
              </a:buClr>
              <a:defRPr/>
            </a:pPr>
            <a:r>
              <a:rPr lang="ru-RU" dirty="0" smtClean="0"/>
              <a:t> </a:t>
            </a:r>
            <a:r>
              <a:rPr lang="ru-RU" sz="2000" dirty="0" smtClean="0"/>
              <a:t>- группу составляют дети, которые используют агрессию в основном как </a:t>
            </a:r>
            <a:r>
              <a:rPr lang="ru-RU" sz="2000" b="1" i="1" dirty="0" smtClean="0"/>
              <a:t>норму поведения в общении со сверстниками</a:t>
            </a:r>
            <a:r>
              <a:rPr lang="ru-RU" sz="2000" dirty="0" smtClean="0"/>
              <a:t>. </a:t>
            </a:r>
            <a:endParaRPr lang="ru-RU" sz="2000" dirty="0"/>
          </a:p>
        </p:txBody>
      </p:sp>
      <p:pic>
        <p:nvPicPr>
          <p:cNvPr id="10244" name="Picture 2" descr="http://im5-tub-ru.yandex.net/i?id=37607388-12-16f-22320&amp;n=21"/>
          <p:cNvPicPr>
            <a:picLocks noGrp="1" noChangeAspect="1" noChangeArrowheads="1"/>
          </p:cNvPicPr>
          <p:nvPr>
            <p:ph type="pic" idx="1"/>
          </p:nvPr>
        </p:nvPicPr>
        <p:blipFill>
          <a:blip r:embed="rId2" cstate="print"/>
          <a:srcRect l="8824" r="8824"/>
          <a:stretch>
            <a:fillRect/>
          </a:stretch>
        </p:blipFill>
        <p:spPr>
          <a:xfrm rot="420000">
            <a:off x="3627438" y="1250950"/>
            <a:ext cx="5165725" cy="3932238"/>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85750"/>
            <a:ext cx="8229600" cy="1785938"/>
          </a:xfrm>
        </p:spPr>
        <p:txBody>
          <a:bodyPr>
            <a:normAutofit fontScale="90000"/>
          </a:bodyPr>
          <a:lstStyle/>
          <a:p>
            <a:pPr eaLnBrk="1" fontAlgn="auto" hangingPunct="1">
              <a:spcAft>
                <a:spcPts val="0"/>
              </a:spcAft>
              <a:defRPr/>
            </a:pP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2214563"/>
            <a:ext cx="8229600" cy="4110037"/>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r>
              <a:rPr lang="ru-RU" dirty="0" smtClean="0"/>
              <a:t>высокий уровень интеллекта (как общего, так и социального);</a:t>
            </a:r>
          </a:p>
          <a:p>
            <a:pPr marL="274320" indent="-274320" eaLnBrk="1" fontAlgn="auto" hangingPunct="1">
              <a:spcAft>
                <a:spcPts val="0"/>
              </a:spcAft>
              <a:buClr>
                <a:schemeClr val="accent3"/>
              </a:buClr>
              <a:buFont typeface="Wingdings 2"/>
              <a:buChar char=""/>
              <a:defRPr/>
            </a:pPr>
            <a:r>
              <a:rPr lang="ru-RU" dirty="0" smtClean="0"/>
              <a:t>хорошо развитая произвольность;</a:t>
            </a:r>
          </a:p>
          <a:p>
            <a:pPr marL="274320" indent="-274320" eaLnBrk="1" fontAlgn="auto" hangingPunct="1">
              <a:spcAft>
                <a:spcPts val="0"/>
              </a:spcAft>
              <a:buClr>
                <a:schemeClr val="accent3"/>
              </a:buClr>
              <a:buFont typeface="Wingdings 2"/>
              <a:buChar char=""/>
              <a:defRPr/>
            </a:pPr>
            <a:r>
              <a:rPr lang="ru-RU" dirty="0" smtClean="0"/>
              <a:t>хорошие организаторские способности, умение организовать игру;</a:t>
            </a:r>
          </a:p>
          <a:p>
            <a:pPr marL="274320" indent="-274320" eaLnBrk="1" fontAlgn="auto" hangingPunct="1">
              <a:spcAft>
                <a:spcPts val="0"/>
              </a:spcAft>
              <a:buClr>
                <a:schemeClr val="accent3"/>
              </a:buClr>
              <a:buFont typeface="Wingdings 2"/>
              <a:buChar char=""/>
              <a:defRPr/>
            </a:pPr>
            <a:r>
              <a:rPr lang="ru-RU" dirty="0" smtClean="0"/>
              <a:t>достаточно высокий уровень развития ролевой игры;</a:t>
            </a:r>
          </a:p>
          <a:p>
            <a:pPr marL="274320" indent="-274320" eaLnBrk="1" fontAlgn="auto" hangingPunct="1">
              <a:spcAft>
                <a:spcPts val="0"/>
              </a:spcAft>
              <a:buClr>
                <a:schemeClr val="accent3"/>
              </a:buClr>
              <a:buFont typeface="Wingdings 2"/>
              <a:buChar char=""/>
              <a:defRPr/>
            </a:pPr>
            <a:r>
              <a:rPr lang="ru-RU" dirty="0" smtClean="0"/>
              <a:t>высокий социальный статус в группе сверстников.</a:t>
            </a:r>
          </a:p>
          <a:p>
            <a:pPr marL="274320" indent="-274320" eaLnBrk="1" fontAlgn="auto" hangingPunct="1">
              <a:spcAft>
                <a:spcPts val="0"/>
              </a:spcAft>
              <a:buClr>
                <a:schemeClr val="accent3"/>
              </a:buClr>
              <a:buFont typeface="Wingdings 2"/>
              <a:buNone/>
              <a:defRPr/>
            </a:pPr>
            <a:endParaRPr lang="ru-RU" smtClean="0"/>
          </a:p>
          <a:p>
            <a:pPr marL="274320" indent="-274320" eaLnBrk="1" fontAlgn="auto" hangingPunct="1">
              <a:spcAft>
                <a:spcPts val="0"/>
              </a:spcAft>
              <a:buClr>
                <a:schemeClr val="accent3"/>
              </a:buClr>
              <a:buFont typeface="Wingdings 2"/>
              <a:buNone/>
              <a:defRPr/>
            </a:pPr>
            <a:r>
              <a:rPr lang="ru-RU" smtClean="0"/>
              <a:t>Дети </a:t>
            </a:r>
            <a:r>
              <a:rPr lang="ru-RU" dirty="0" smtClean="0"/>
              <a:t>этой группы хорошо знают и на словах принимают нормы и правила поведения, но постоянно нарушают их. Нарушая правила, они оправдывают себя и обвиняют своих товарищей, стремясь избежать негативной оценки взрослого.</a:t>
            </a:r>
            <a:endParaRPr lang="ru-RU" dirty="0"/>
          </a:p>
        </p:txBody>
      </p:sp>
      <p:sp>
        <p:nvSpPr>
          <p:cNvPr id="6" name="Прямоугольник 5"/>
          <p:cNvSpPr/>
          <p:nvPr/>
        </p:nvSpPr>
        <p:spPr>
          <a:xfrm rot="10800000" flipV="1">
            <a:off x="714348" y="197771"/>
            <a:ext cx="7715304" cy="138499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lgn="ctr" fontAlgn="auto">
              <a:spcBef>
                <a:spcPts val="0"/>
              </a:spcBef>
              <a:spcAft>
                <a:spcPts val="0"/>
              </a:spcAft>
              <a:defRPr/>
            </a:pPr>
            <a:r>
              <a:rPr lang="ru-RU" sz="2800" b="1" spc="150" dirty="0">
                <a:ln w="11430"/>
                <a:solidFill>
                  <a:srgbClr val="000099"/>
                </a:solidFill>
                <a:effectLst>
                  <a:outerShdw blurRad="25400" algn="tl" rotWithShape="0">
                    <a:srgbClr val="000000">
                      <a:alpha val="43000"/>
                    </a:srgbClr>
                  </a:outerShdw>
                </a:effectLst>
                <a:latin typeface="+mn-lt"/>
              </a:rPr>
              <a:t>Эти дети обладают следующими особенностями:</a:t>
            </a:r>
            <a:br>
              <a:rPr lang="ru-RU" sz="2800" b="1" spc="150" dirty="0">
                <a:ln w="11430"/>
                <a:solidFill>
                  <a:srgbClr val="000099"/>
                </a:solidFill>
                <a:effectLst>
                  <a:outerShdw blurRad="25400" algn="tl" rotWithShape="0">
                    <a:srgbClr val="000000">
                      <a:alpha val="43000"/>
                    </a:srgbClr>
                  </a:outerShdw>
                </a:effectLst>
                <a:latin typeface="+mn-lt"/>
              </a:rPr>
            </a:br>
            <a:endParaRPr lang="ru-RU" sz="2800" b="1" spc="150" dirty="0">
              <a:ln w="11430"/>
              <a:solidFill>
                <a:srgbClr val="000099"/>
              </a:solidFill>
              <a:effectLst>
                <a:outerShdw blurRad="25400" algn="tl" rotWithShape="0">
                  <a:srgbClr val="000000">
                    <a:alpha val="43000"/>
                  </a:srgbClr>
                </a:outerShdw>
              </a:effectLst>
              <a:latin typeface="+mn-l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2">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168</TotalTime>
  <Words>835</Words>
  <Application>Microsoft Office PowerPoint</Application>
  <PresentationFormat>Экран (4:3)</PresentationFormat>
  <Paragraphs>75</Paragraphs>
  <Slides>30</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30</vt:i4>
      </vt:variant>
    </vt:vector>
  </HeadingPairs>
  <TitlesOfParts>
    <vt:vector size="36" baseType="lpstr">
      <vt:lpstr>Arial</vt:lpstr>
      <vt:lpstr>Calibri</vt:lpstr>
      <vt:lpstr>Constantia</vt:lpstr>
      <vt:lpstr>Wingdings 2</vt:lpstr>
      <vt:lpstr>Times New Roman</vt:lpstr>
      <vt:lpstr>Поток</vt:lpstr>
      <vt:lpstr>          </vt:lpstr>
      <vt:lpstr>Основные характеристики понятия</vt:lpstr>
      <vt:lpstr>Виды агрессии:</vt:lpstr>
      <vt:lpstr>Ситуации, провоцирующие агрессивность детей</vt:lpstr>
      <vt:lpstr>      </vt:lpstr>
      <vt:lpstr>КЛОУНЫ (импульсивно-демонстративный  тип)     </vt:lpstr>
      <vt:lpstr>   </vt:lpstr>
      <vt:lpstr>ДЕДЫ (нормативно-инструментальный тип)</vt:lpstr>
      <vt:lpstr>    </vt:lpstr>
      <vt:lpstr>САДИСТЫ (нормативно-инструментальный тип)</vt:lpstr>
      <vt:lpstr>По результатам психологического обследования эти дети имеют:  </vt:lpstr>
      <vt:lpstr>Укреплению агрессивных форм поведения у ребенка способствуют:  </vt:lpstr>
      <vt:lpstr>Способы контроля поведения ребенка:</vt:lpstr>
      <vt:lpstr>Критерии агрессивности (схема наблюдения за ребенком) </vt:lpstr>
      <vt:lpstr>СПОСОБЫ КОРРЕКЦИИ АГРЕССИВНОГО ПОВЕДЕНИЯ У ДЕТЕЙ: </vt:lpstr>
      <vt:lpstr>УПРАЖНЕНИЯ, НАПРАВЛЕННЫЕ НА ОБУЧЕНИЕ ДЕТЕЙ ПРИЕМЛЕМЫМ СПОСОБАМ РАЗРЯДКИ ГНЕВА И АГРЕССИВНОСТИ  </vt:lpstr>
      <vt:lpstr>РЕЛАКСАЦИОННЫЕ ТЕХНИКИ, НАПРАВЛЕННЫЕ НА ОБУЧЕНИЕ РЕБЕНКА УПРАВЛЕНИЮ СВОИМ ГНЕВОМ И СНИЖЕНИЕ УРОВНЯ ЛИЧНОСТНОЙ ТРЕВОЖНОСТИ  </vt:lpstr>
      <vt:lpstr>"УХОДИ, ЗЛОСТЬ, УХОДИ!"  Играющие ложатся на ковер по кругу. Между ними подушки. Закрыв глаза, они начинают со всей силой бить по полу, а руками по подушкам с громким криком "Уходи, злость, уходи!" Упражнение продолжается 3 мин., затем участники по команде взрослого ложатся в позу звезды, широко раздвинув ноги и руки, и спокойно лежат, слушая музыку - 3 мин.  Предостережение: следите, чтобы ударяя ручками по подушке, дети не попадали очень часто по рукам соседа. Отдельные попадания полезны. </vt:lpstr>
      <vt:lpstr> Критерии агрессивности у ребенка (анкета) (Лаврентьева Г.П., Титаренко Т.М., 1992).  1. Временами кажется, что в него вселился злой дух.  2. Он не может промолчать, когда чем-то недоволен.  3. Когда кто-то причиняет ему зло, он обязательно старается отплатить тем же.  4. Иногда ему без всякой причины хочется выругаться.  5. Бывает, что он с удовольствием ломает игрушки, что-то разбивает, потрошит.  6. Иногда он так настаивает на чем-то, что окружающие теряют терпение.  7. Он не прочь подразнить животных.  8. Переспорить его трудно.  9. Очень сердится, когда ему кажется, что кто-то над ним подшучивает.  10. Иногда у него вспыхивает желание сделать что-то плохое, шокирующее окружающих.  11. В ответ на обычные распоряжения стремится сделать все наоборот.  12. Часто не по возрасту ворчлив.  13. Воспринимает себя как самостоятельного и решительного.  14. Любит быть первым, командовать, подчинять себе других.  15. Неудачи вызывают у него сильное раздражение, желание найти виноватых.  16. Легко ссорится, вступает в драку.  17. Старается общаться с младшими и физически более слабыми.  18. У него нередки приступы мрачной раздражительности.  19. Не считается со сверстниками, не уступает, не делится.  20. Уверен, что любое задание выполнит лучше всех.  </vt:lpstr>
      <vt:lpstr>Положительный ответ на каждое предложенное утверждение оценивается в 1 балл.  Высокая агрессивность — 15—20 баллов.  Средняя агрессивность — 7—14 баллов.  Низкая агрессивность — 1—6 баллов.  </vt:lpstr>
      <vt:lpstr>И.А. Фурманов (доктор психологических наук, профессор) делит агрессивное поведение детей на две формы:  </vt:lpstr>
      <vt:lpstr>Б. Несоциализированная  Дети обычно страдают какими-нибудь психическими расстройствами (эпилепсия, шизофрения, органическое поражение головного мозга) с негативными эмоциональными состояниями (тревога, страх, дисфория). Отрицательные эмоции и сопровождающая их враждебность могут возникать спонтанно, а могут быть реакцией на психотравмирующую или стрессовую ситуацию. Личностными чертами таких детей являются высокая тревожность, эмоциональное напряжение, склонность к возбуждению и импульсивному поведению. Внешне это проявляется чаще всего прямой вербальной и физической агрессией. Эти ребята не пытаются искать сотрудничества со сверстниками, часто сами не могут внятно объяснить причины своих поступков. Обычно агрессивными действиями они либо просто разряжают накопившееся эмоциональное напряжение, либо получают удовольствие от причинения неприятностей другим.  </vt:lpstr>
      <vt:lpstr>Слайд 23</vt:lpstr>
      <vt:lpstr>Слайд 24</vt:lpstr>
      <vt:lpstr>Слайд 25</vt:lpstr>
      <vt:lpstr>Слайд 26</vt:lpstr>
      <vt:lpstr>Слайд 27</vt:lpstr>
      <vt:lpstr>Слайд 28</vt:lpstr>
      <vt:lpstr>Слайд 29</vt:lpstr>
      <vt:lpstr>Выполнила Трушина Е.Н., преподаватель, 2012</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UserXP</dc:creator>
  <cp:lastModifiedBy>USER</cp:lastModifiedBy>
  <cp:revision>42</cp:revision>
  <dcterms:created xsi:type="dcterms:W3CDTF">2012-10-30T15:58:31Z</dcterms:created>
  <dcterms:modified xsi:type="dcterms:W3CDTF">2013-01-08T17:11:48Z</dcterms:modified>
</cp:coreProperties>
</file>