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71" r:id="rId3"/>
    <p:sldId id="257" r:id="rId4"/>
    <p:sldId id="261" r:id="rId5"/>
    <p:sldId id="262" r:id="rId6"/>
    <p:sldId id="260" r:id="rId7"/>
    <p:sldId id="263" r:id="rId8"/>
    <p:sldId id="264" r:id="rId9"/>
    <p:sldId id="259" r:id="rId10"/>
    <p:sldId id="265" r:id="rId11"/>
    <p:sldId id="266" r:id="rId12"/>
    <p:sldId id="267" r:id="rId13"/>
    <p:sldId id="268" r:id="rId14"/>
    <p:sldId id="269" r:id="rId15"/>
    <p:sldId id="275" r:id="rId16"/>
    <p:sldId id="274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2" autoAdjust="0"/>
    <p:restoredTop sz="94686" autoAdjust="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85" y="680310"/>
            <a:ext cx="7772400" cy="763525"/>
          </a:xfrm>
          <a:effectLst>
            <a:outerShdw blurRad="25400" dist="38100" dir="1920000" algn="tl" rotWithShape="0">
              <a:schemeClr val="bg1"/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1596540"/>
            <a:ext cx="6400800" cy="1221640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57DF-04F3-4CF4-954A-425D3607EDB7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2F665-FBB3-48B7-920F-57A4DA02E2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57DF-04F3-4CF4-954A-425D3607EDB7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2F665-FBB3-48B7-920F-57A4DA02E2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57DF-04F3-4CF4-954A-425D3607EDB7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2F665-FBB3-48B7-920F-57A4DA02E2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57DF-04F3-4CF4-954A-425D3607EDB7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2F665-FBB3-48B7-920F-57A4DA02E2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8229600" cy="45811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596541"/>
            <a:ext cx="8229600" cy="4428444"/>
          </a:xfrm>
        </p:spPr>
        <p:txBody>
          <a:bodyPr/>
          <a:lstStyle>
            <a:lvl1pPr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57DF-04F3-4CF4-954A-425D3607EDB7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2F665-FBB3-48B7-920F-57A4DA02E2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52760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291130"/>
            <a:ext cx="7016195" cy="4581150"/>
          </a:xfrm>
        </p:spPr>
        <p:txBody>
          <a:bodyPr/>
          <a:lstStyle>
            <a:lvl1pPr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57DF-04F3-4CF4-954A-425D3607EDB7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2F665-FBB3-48B7-920F-57A4DA02E2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57DF-04F3-4CF4-954A-425D3607EDB7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2F665-FBB3-48B7-920F-57A4DA02E2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57DF-04F3-4CF4-954A-425D3607EDB7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2F665-FBB3-48B7-920F-57A4DA02E2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833015"/>
            <a:ext cx="8229600" cy="61082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57749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20736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57749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20736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57DF-04F3-4CF4-954A-425D3607EDB7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2F665-FBB3-48B7-920F-57A4DA02E2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57DF-04F3-4CF4-954A-425D3607EDB7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2F665-FBB3-48B7-920F-57A4DA02E2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57DF-04F3-4CF4-954A-425D3607EDB7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2F665-FBB3-48B7-920F-57A4DA02E2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957DF-04F3-4CF4-954A-425D3607EDB7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2F665-FBB3-48B7-920F-57A4DA02E2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957DF-04F3-4CF4-954A-425D3607EDB7}" type="datetimeFigureOut">
              <a:rPr lang="ru-RU" smtClean="0"/>
              <a:pPr/>
              <a:t>28.03.2014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2F665-FBB3-48B7-920F-57A4DA02E2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2000240"/>
            <a:ext cx="7643866" cy="4357718"/>
          </a:xfrm>
        </p:spPr>
        <p:txBody>
          <a:bodyPr>
            <a:noAutofit/>
          </a:bodyPr>
          <a:lstStyle/>
          <a:p>
            <a:r>
              <a:rPr lang="ru-RU" sz="5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современных интернет- коммуникаций</a:t>
            </a:r>
            <a:endParaRPr lang="ru-RU" sz="5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Жаргонизм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Жаргонизмы- это слова, используемые определенными социальными группами или объединенными общими интересами группы, которые несут тайный, непонятный для всех смысл.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Компьютерный жаргон включает в себя:  </a:t>
            </a:r>
          </a:p>
          <a:p>
            <a:pPr marL="914400" lvl="1" indent="-51435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Профессионализмы</a:t>
            </a:r>
          </a:p>
          <a:p>
            <a:pPr marL="914400" lvl="1" indent="-51435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Вульгаризмы</a:t>
            </a:r>
          </a:p>
          <a:p>
            <a:pPr marL="914400" lvl="1" indent="-514350">
              <a:buFont typeface="Wingdings" pitchFamily="2" charset="2"/>
              <a:buChar char="ü"/>
            </a:pPr>
            <a:r>
              <a:rPr lang="ru-RU" dirty="0" smtClean="0">
                <a:solidFill>
                  <a:schemeClr val="tx1"/>
                </a:solidFill>
              </a:rPr>
              <a:t>Жаргонизмы</a:t>
            </a:r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73859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Жаргонная лексика в сфере функционирования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8964" y="1596540"/>
            <a:ext cx="8409315" cy="50471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800" dirty="0" smtClean="0">
                <a:solidFill>
                  <a:schemeClr val="tx1"/>
                </a:solidFill>
              </a:rPr>
              <a:t> </a:t>
            </a:r>
            <a:r>
              <a:rPr lang="ru-RU" sz="1800" dirty="0" smtClean="0">
                <a:solidFill>
                  <a:schemeClr val="tx1"/>
                </a:solidFill>
              </a:rPr>
              <a:t>Весь компьютерный жаргон можно разделить по группам: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</a:rPr>
              <a:t>Слова, связанные с названием деталей:</a:t>
            </a:r>
          </a:p>
          <a:p>
            <a:pPr marL="914400" lvl="1" indent="-514350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Глаз - монитор</a:t>
            </a:r>
          </a:p>
          <a:p>
            <a:pPr marL="914400" lvl="1" indent="-514350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Винт - жесткий диск</a:t>
            </a:r>
          </a:p>
          <a:p>
            <a:pPr marL="914400" lvl="1" indent="-514350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Веревка - шнур, провод.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</a:rPr>
              <a:t>Термины, обозначающие название программных продуктов, программ, команд и файлов:</a:t>
            </a:r>
          </a:p>
          <a:p>
            <a:pPr marL="914400" lvl="1" indent="-514350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Проги - программы</a:t>
            </a:r>
          </a:p>
          <a:p>
            <a:pPr marL="914400" lvl="1" indent="-514350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Зверь - вирус</a:t>
            </a:r>
          </a:p>
          <a:p>
            <a:pPr marL="914400" lvl="1" indent="-514350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Аська - программа </a:t>
            </a:r>
            <a:r>
              <a:rPr lang="en-US" sz="1800" dirty="0" smtClean="0">
                <a:solidFill>
                  <a:schemeClr val="tx1"/>
                </a:solidFill>
              </a:rPr>
              <a:t>ICQ</a:t>
            </a:r>
            <a:endParaRPr lang="ru-RU" sz="1800" dirty="0" smtClean="0">
              <a:solidFill>
                <a:schemeClr val="tx1"/>
              </a:solidFill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Айболит - антивирусная программа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ru-RU" sz="1800" dirty="0" smtClean="0">
                <a:solidFill>
                  <a:schemeClr val="tx1"/>
                </a:solidFill>
              </a:rPr>
              <a:t>Названия операций и действий:</a:t>
            </a:r>
          </a:p>
          <a:p>
            <a:pPr marL="914400" lvl="1" indent="-514350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Лить - посылать письмо по электронной почте</a:t>
            </a:r>
          </a:p>
          <a:p>
            <a:pPr marL="914400" lvl="1" indent="-514350">
              <a:buNone/>
            </a:pPr>
            <a:r>
              <a:rPr lang="ru-RU" sz="1800" dirty="0" smtClean="0">
                <a:solidFill>
                  <a:schemeClr val="tx1"/>
                </a:solidFill>
              </a:rPr>
              <a:t>2.       Грохнуться - сломаться</a:t>
            </a:r>
          </a:p>
          <a:p>
            <a:pPr marL="914400" lvl="1" indent="-514350">
              <a:buFont typeface="+mj-lt"/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Апгрейдить  - обновить</a:t>
            </a:r>
          </a:p>
          <a:p>
            <a:pPr>
              <a:buNone/>
            </a:pPr>
            <a:r>
              <a:rPr lang="ru-RU" sz="400" dirty="0" smtClean="0"/>
              <a:t>     </a:t>
            </a:r>
            <a:endParaRPr lang="ru-RU" sz="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Сообщение, которые выдает система: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Инвалид девице - неверное указание имени      устройства (от англ. </a:t>
            </a:r>
            <a:r>
              <a:rPr lang="en-US" dirty="0" smtClean="0">
                <a:solidFill>
                  <a:schemeClr val="tx1"/>
                </a:solidFill>
              </a:rPr>
              <a:t>Invalid device)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Повис - сбой в системе.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Название людей: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Хакер - программист-взломщик.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Юзер - пользователь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Чайник - неопытный пользователь.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Название фирм: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БИМА </a:t>
            </a:r>
            <a:r>
              <a:rPr lang="en-US" dirty="0" smtClean="0">
                <a:solidFill>
                  <a:schemeClr val="tx1"/>
                </a:solidFill>
              </a:rPr>
              <a:t>-</a:t>
            </a:r>
            <a:r>
              <a:rPr lang="ru-RU" dirty="0" smtClean="0">
                <a:solidFill>
                  <a:schemeClr val="tx1"/>
                </a:solidFill>
              </a:rPr>
              <a:t> компания </a:t>
            </a:r>
            <a:r>
              <a:rPr lang="en-US" dirty="0" smtClean="0">
                <a:solidFill>
                  <a:schemeClr val="tx1"/>
                </a:solidFill>
              </a:rPr>
              <a:t>IBM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Мой кроссовок - </a:t>
            </a:r>
            <a:r>
              <a:rPr lang="en-US" dirty="0" smtClean="0">
                <a:solidFill>
                  <a:schemeClr val="tx1"/>
                </a:solidFill>
              </a:rPr>
              <a:t>MICROSOFT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714356"/>
            <a:ext cx="8229600" cy="458115"/>
          </a:xfrm>
        </p:spPr>
        <p:txBody>
          <a:bodyPr>
            <a:noAutofit/>
          </a:bodyPr>
          <a:lstStyle/>
          <a:p>
            <a:r>
              <a:rPr lang="ru-RU" sz="2800" dirty="0" smtClean="0"/>
              <a:t>Способы образования</a:t>
            </a:r>
            <a:br>
              <a:rPr lang="ru-RU" sz="2800" dirty="0" smtClean="0"/>
            </a:br>
            <a:r>
              <a:rPr lang="ru-RU" sz="2800" dirty="0" smtClean="0"/>
              <a:t> компьютерных жаргонизмов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2143116"/>
            <a:ext cx="1643074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b="1" dirty="0" smtClean="0"/>
              <a:t>ГЛЮК (СУЩ)</a:t>
            </a:r>
            <a:endParaRPr lang="ru-RU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285984" y="2357430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071802" y="2143116"/>
            <a:ext cx="1571636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ГЛЮЧИТЬ (ГЛ)</a:t>
            </a:r>
            <a:endParaRPr lang="ru-RU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4714876" y="2357430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643570" y="2143116"/>
            <a:ext cx="2286016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ГЛЮЧНЫЙ (ПРИЛ)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71472" y="2571744"/>
            <a:ext cx="750099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smtClean="0"/>
              <a:t>Суффиксация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Струйник – струйный принтер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Аркадник – любитель игр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/>
              <a:t>Префиксация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Взломать – нарушить систему защиты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/>
              <a:t>Сложение основ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Мышедром – коврик для мыши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Флопповод – дисковод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/>
              <a:t>Сложение с сокращением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Вика – видеокарта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ru-RU" sz="2000" dirty="0" smtClean="0"/>
              <a:t>Усечение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Проги – программа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err="1" smtClean="0"/>
              <a:t>Яха</a:t>
            </a:r>
            <a:r>
              <a:rPr lang="ru-RU" sz="2000" dirty="0" smtClean="0"/>
              <a:t> – японская фирма «</a:t>
            </a:r>
            <a:r>
              <a:rPr lang="ru-RU" sz="2000" dirty="0" err="1" smtClean="0"/>
              <a:t>Ямаха</a:t>
            </a:r>
            <a:r>
              <a:rPr lang="ru-RU" sz="2000" dirty="0" smtClean="0"/>
              <a:t>»</a:t>
            </a:r>
            <a:endParaRPr lang="ru-RU" sz="2000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1785918" y="2857496"/>
            <a:ext cx="214314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1643042" y="3214686"/>
            <a:ext cx="214314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10800000">
            <a:off x="1857356" y="3214686"/>
            <a:ext cx="214314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 flipH="1" flipV="1">
            <a:off x="1643042" y="2857496"/>
            <a:ext cx="142876" cy="14287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928662" y="3857628"/>
            <a:ext cx="28575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 flipH="1" flipV="1">
            <a:off x="1178695" y="3893347"/>
            <a:ext cx="7143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1857364"/>
            <a:ext cx="8143932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800" dirty="0" smtClean="0">
                <a:solidFill>
                  <a:schemeClr val="tx1"/>
                </a:solidFill>
              </a:rPr>
              <a:t>Установлено шесть тематических групп жаргонной лексики.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58" y="3000372"/>
            <a:ext cx="8143932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/>
              <a:t>2. С точки зрения словообразования жаргонная лексика включает в себя все словообразовательные модели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7158" y="4714884"/>
            <a:ext cx="8143932" cy="1631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В научном аспекте жаргонная лексика заслуживает негативной оценки, но в сфере компьютерных технологий она выполняет важные функции: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Соотносится с исходным словом и является его кратким вариантом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Эмоциональная окраска делает жаргон живым и естественным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smtClean="0"/>
              <a:t>Повторяет процесс коммуникации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785794"/>
            <a:ext cx="8229600" cy="458115"/>
          </a:xfrm>
        </p:spPr>
        <p:txBody>
          <a:bodyPr>
            <a:noAutofit/>
          </a:bodyPr>
          <a:lstStyle/>
          <a:p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Литература  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</a:rPr>
              <a:t>Земская Е.А. словообразование как деятельность 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</a:rPr>
              <a:t>        Е.А. Земская. - М, Наука, 1992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</a:rPr>
              <a:t>Интернет от А до Я - Детская энциклопедия - 1999 - №2.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400" dirty="0" err="1" smtClean="0">
                <a:solidFill>
                  <a:schemeClr val="tx1"/>
                </a:solidFill>
              </a:rPr>
              <a:t>Лихолитов</a:t>
            </a:r>
            <a:r>
              <a:rPr lang="ru-RU" sz="2400" dirty="0" smtClean="0">
                <a:solidFill>
                  <a:schemeClr val="tx1"/>
                </a:solidFill>
              </a:rPr>
              <a:t> , П.В. </a:t>
            </a:r>
            <a:r>
              <a:rPr lang="ru-RU" sz="2400" dirty="0" err="1" smtClean="0">
                <a:solidFill>
                  <a:schemeClr val="tx1"/>
                </a:solidFill>
              </a:rPr>
              <a:t>Копьютерный</a:t>
            </a:r>
            <a:r>
              <a:rPr lang="ru-RU" sz="2400" dirty="0" smtClean="0">
                <a:solidFill>
                  <a:schemeClr val="tx1"/>
                </a:solidFill>
              </a:rPr>
              <a:t> жаргон - Русская речь - 1997 - №3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</a:rPr>
              <a:t>Панов, М.В. Лексика современного русского языка - </a:t>
            </a:r>
            <a:r>
              <a:rPr lang="ru-RU" sz="2400" dirty="0" err="1" smtClean="0">
                <a:solidFill>
                  <a:schemeClr val="tx1"/>
                </a:solidFill>
              </a:rPr>
              <a:t>подред</a:t>
            </a:r>
            <a:r>
              <a:rPr lang="ru-RU" sz="2400" dirty="0" smtClean="0">
                <a:solidFill>
                  <a:schemeClr val="tx1"/>
                </a:solidFill>
              </a:rPr>
              <a:t>. М.В. Панов - М, 1968.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</a:rPr>
              <a:t>Энциклопедический словарь юного филолога (языкознание) сост. М.В. Панов - М, Педагогика, 1984.</a:t>
            </a:r>
          </a:p>
          <a:p>
            <a:pPr marL="457200" indent="-457200">
              <a:buFont typeface="Wingdings" pitchFamily="2" charset="2"/>
              <a:buChar char="ü"/>
            </a:pPr>
            <a:endParaRPr lang="ru-RU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50720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600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основании бесед с одноклассниками составлен словарь жаргонной лексики:</a:t>
            </a:r>
          </a:p>
          <a:p>
            <a:pPr>
              <a:lnSpc>
                <a:spcPct val="120000"/>
              </a:lnSpc>
              <a:buNone/>
            </a:pPr>
            <a:r>
              <a:rPr lang="ru-RU" sz="2000" i="1" dirty="0" err="1" smtClean="0">
                <a:solidFill>
                  <a:schemeClr val="tx1"/>
                </a:solidFill>
              </a:rPr>
              <a:t>Админ</a:t>
            </a:r>
            <a:r>
              <a:rPr lang="ru-RU" sz="2000" i="1" dirty="0" smtClean="0">
                <a:solidFill>
                  <a:schemeClr val="tx1"/>
                </a:solidFill>
              </a:rPr>
              <a:t> - системный администратор</a:t>
            </a:r>
          </a:p>
          <a:p>
            <a:pPr>
              <a:lnSpc>
                <a:spcPct val="120000"/>
              </a:lnSpc>
              <a:buNone/>
            </a:pPr>
            <a:r>
              <a:rPr lang="ru-RU" sz="2000" i="1" dirty="0" smtClean="0">
                <a:solidFill>
                  <a:schemeClr val="tx1"/>
                </a:solidFill>
              </a:rPr>
              <a:t>Айболит – антивирусная программа</a:t>
            </a:r>
          </a:p>
          <a:p>
            <a:pPr>
              <a:lnSpc>
                <a:spcPct val="120000"/>
              </a:lnSpc>
              <a:buNone/>
            </a:pPr>
            <a:r>
              <a:rPr lang="ru-RU" sz="2000" i="1" dirty="0" smtClean="0">
                <a:solidFill>
                  <a:schemeClr val="tx1"/>
                </a:solidFill>
              </a:rPr>
              <a:t>Апгрейдить – обновлять</a:t>
            </a:r>
          </a:p>
          <a:p>
            <a:pPr>
              <a:lnSpc>
                <a:spcPct val="120000"/>
              </a:lnSpc>
              <a:buNone/>
            </a:pPr>
            <a:r>
              <a:rPr lang="ru-RU" sz="2000" i="1" dirty="0" smtClean="0">
                <a:solidFill>
                  <a:schemeClr val="tx1"/>
                </a:solidFill>
              </a:rPr>
              <a:t>Аська – программа </a:t>
            </a:r>
            <a:r>
              <a:rPr lang="en-US" sz="2000" dirty="0" smtClean="0">
                <a:solidFill>
                  <a:schemeClr val="tx1"/>
                </a:solidFill>
              </a:rPr>
              <a:t>ICQ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endParaRPr lang="ru-RU" sz="2000" i="1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ru-RU" sz="2000" i="1" dirty="0" err="1" smtClean="0">
                <a:solidFill>
                  <a:schemeClr val="tx1"/>
                </a:solidFill>
              </a:rPr>
              <a:t>Бима</a:t>
            </a:r>
            <a:r>
              <a:rPr lang="ru-RU" sz="2000" i="1" dirty="0" smtClean="0">
                <a:solidFill>
                  <a:schemeClr val="tx1"/>
                </a:solidFill>
              </a:rPr>
              <a:t> – компания </a:t>
            </a:r>
            <a:r>
              <a:rPr lang="en-US" sz="2000" i="1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IBM</a:t>
            </a:r>
            <a:endParaRPr lang="ru-RU" sz="2000" i="1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ru-RU" sz="2000" i="1" dirty="0" smtClean="0">
                <a:solidFill>
                  <a:schemeClr val="tx1"/>
                </a:solidFill>
              </a:rPr>
              <a:t>Блины – </a:t>
            </a:r>
            <a:r>
              <a:rPr lang="ru-RU" sz="2000" i="1" dirty="0" smtClean="0">
                <a:solidFill>
                  <a:schemeClr val="tx1"/>
                </a:solidFill>
              </a:rPr>
              <a:t>компакт-диск</a:t>
            </a:r>
            <a:endParaRPr lang="ru-RU" sz="2000" i="1" dirty="0" smtClean="0">
              <a:solidFill>
                <a:schemeClr val="tx1"/>
              </a:solidFill>
            </a:endParaRPr>
          </a:p>
          <a:p>
            <a:pPr>
              <a:lnSpc>
                <a:spcPct val="120000"/>
              </a:lnSpc>
              <a:buNone/>
            </a:pPr>
            <a:r>
              <a:rPr lang="ru-RU" sz="2000" i="1" dirty="0" smtClean="0">
                <a:solidFill>
                  <a:schemeClr val="tx1"/>
                </a:solidFill>
              </a:rPr>
              <a:t>Винт – жесткий диск</a:t>
            </a:r>
          </a:p>
          <a:p>
            <a:pPr>
              <a:lnSpc>
                <a:spcPct val="120000"/>
              </a:lnSpc>
              <a:buNone/>
            </a:pPr>
            <a:r>
              <a:rPr lang="ru-RU" sz="2000" i="1" dirty="0" smtClean="0">
                <a:solidFill>
                  <a:schemeClr val="tx1"/>
                </a:solidFill>
              </a:rPr>
              <a:t>Вырубить- выключить</a:t>
            </a:r>
          </a:p>
          <a:p>
            <a:pPr>
              <a:lnSpc>
                <a:spcPct val="120000"/>
              </a:lnSpc>
              <a:buNone/>
            </a:pPr>
            <a:r>
              <a:rPr lang="ru-RU" sz="2000" i="1" dirty="0" smtClean="0">
                <a:solidFill>
                  <a:schemeClr val="tx1"/>
                </a:solidFill>
              </a:rPr>
              <a:t>Глаз - монитор</a:t>
            </a:r>
          </a:p>
          <a:p>
            <a:pPr>
              <a:buNone/>
            </a:pPr>
            <a:endParaRPr lang="ru-RU" sz="20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43504" y="2428868"/>
            <a:ext cx="378621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Грохнуть – удалить, напр., файлы</a:t>
            </a:r>
          </a:p>
          <a:p>
            <a:r>
              <a:rPr lang="ru-RU" i="1" dirty="0" smtClean="0"/>
              <a:t>Девица – устройство </a:t>
            </a:r>
            <a:r>
              <a:rPr lang="ru-RU" dirty="0" smtClean="0"/>
              <a:t>(</a:t>
            </a:r>
            <a:r>
              <a:rPr lang="en-US" dirty="0" smtClean="0"/>
              <a:t>device</a:t>
            </a:r>
            <a:r>
              <a:rPr lang="ru-RU" dirty="0" smtClean="0"/>
              <a:t>)</a:t>
            </a:r>
            <a:endParaRPr lang="en-US" dirty="0" smtClean="0"/>
          </a:p>
          <a:p>
            <a:r>
              <a:rPr lang="ru-RU" i="1" dirty="0" smtClean="0"/>
              <a:t>Емеля </a:t>
            </a:r>
            <a:r>
              <a:rPr lang="ru-RU" i="1" dirty="0" smtClean="0"/>
              <a:t>– электронная почта</a:t>
            </a:r>
          </a:p>
          <a:p>
            <a:r>
              <a:rPr lang="ru-RU" i="1" dirty="0" smtClean="0"/>
              <a:t>Жук – ошибка в программе </a:t>
            </a:r>
            <a:r>
              <a:rPr lang="ru-RU" dirty="0" smtClean="0"/>
              <a:t>(</a:t>
            </a:r>
            <a:r>
              <a:rPr lang="en-US" dirty="0" smtClean="0"/>
              <a:t>bug</a:t>
            </a:r>
            <a:r>
              <a:rPr lang="ru-RU" dirty="0" smtClean="0"/>
              <a:t>)</a:t>
            </a:r>
            <a:endParaRPr lang="en-US" dirty="0" smtClean="0"/>
          </a:p>
          <a:p>
            <a:r>
              <a:rPr lang="ru-RU" i="1" dirty="0" smtClean="0"/>
              <a:t>Зверь – компьютерный вирус</a:t>
            </a:r>
          </a:p>
          <a:p>
            <a:r>
              <a:rPr lang="ru-RU" i="1" dirty="0" err="1" smtClean="0"/>
              <a:t>Комп</a:t>
            </a:r>
            <a:r>
              <a:rPr lang="ru-RU" i="1" dirty="0" smtClean="0"/>
              <a:t> </a:t>
            </a:r>
            <a:r>
              <a:rPr lang="ru-RU" i="1" dirty="0" smtClean="0"/>
              <a:t>– компьютер</a:t>
            </a:r>
          </a:p>
          <a:p>
            <a:r>
              <a:rPr lang="ru-RU" i="1" dirty="0" smtClean="0"/>
              <a:t>Клава – клавиатура </a:t>
            </a:r>
          </a:p>
          <a:p>
            <a:r>
              <a:rPr lang="ru-RU" i="1" dirty="0" smtClean="0"/>
              <a:t>Мозги – оперативная </a:t>
            </a:r>
            <a:r>
              <a:rPr lang="ru-RU" i="1" dirty="0" smtClean="0"/>
              <a:t>память</a:t>
            </a:r>
          </a:p>
          <a:p>
            <a:r>
              <a:rPr lang="ru-RU" i="1" dirty="0" smtClean="0"/>
              <a:t>Мамка – материнская плата</a:t>
            </a:r>
            <a:r>
              <a:rPr lang="ru-RU" i="1" dirty="0" smtClean="0"/>
              <a:t> </a:t>
            </a:r>
            <a:endParaRPr lang="ru-RU" i="1" dirty="0" smtClean="0"/>
          </a:p>
          <a:p>
            <a:r>
              <a:rPr lang="ru-RU" i="1" dirty="0" smtClean="0"/>
              <a:t>Повис – сбой в системе </a:t>
            </a:r>
          </a:p>
          <a:p>
            <a:r>
              <a:rPr lang="ru-RU" i="1" dirty="0" smtClean="0"/>
              <a:t>Проги – программы </a:t>
            </a:r>
          </a:p>
          <a:p>
            <a:r>
              <a:rPr lang="ru-RU" i="1" dirty="0" smtClean="0"/>
              <a:t>Струйник – струйный принтер</a:t>
            </a:r>
          </a:p>
          <a:p>
            <a:endParaRPr lang="ru-RU" i="1" dirty="0" smtClean="0"/>
          </a:p>
          <a:p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x_24b1bb7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8441" y="0"/>
            <a:ext cx="9633097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14282" y="285728"/>
            <a:ext cx="8786874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Спасибо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внимание!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работы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ru-RU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Введение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</a:rPr>
              <a:t>Основная часть</a:t>
            </a:r>
          </a:p>
          <a:p>
            <a:pPr marL="514350" indent="-51435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           - Язык современной интернет - культуры.</a:t>
            </a:r>
          </a:p>
          <a:p>
            <a:pPr marL="514350" indent="-51435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           - Особенности современных интернет - коммуникаций.</a:t>
            </a:r>
          </a:p>
          <a:p>
            <a:pPr marL="514350" indent="-51435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           -Компьютерная терминология.</a:t>
            </a:r>
          </a:p>
          <a:p>
            <a:pPr marL="514350" indent="-51435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           -Жаргонная лексика как самостоятельная подсистема         языка </a:t>
            </a:r>
          </a:p>
          <a:p>
            <a:pPr marL="514350" indent="-51435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3.    Вывод       </a:t>
            </a:r>
          </a:p>
          <a:p>
            <a:pPr>
              <a:buNone/>
            </a:pP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4862" y="642918"/>
            <a:ext cx="4729138" cy="458115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Язык современной интернет - культуры</a:t>
            </a: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785926"/>
            <a:ext cx="8229600" cy="44284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b="1" dirty="0" smtClean="0">
                <a:solidFill>
                  <a:schemeClr val="tx1"/>
                </a:solidFill>
              </a:rPr>
              <a:t>Блог</a:t>
            </a:r>
            <a:r>
              <a:rPr lang="ru-RU" sz="2000" dirty="0" smtClean="0">
                <a:solidFill>
                  <a:schemeClr val="tx1"/>
                </a:solidFill>
              </a:rPr>
              <a:t> (</a:t>
            </a:r>
            <a:r>
              <a:rPr lang="ru-RU" sz="2000" dirty="0" err="1" smtClean="0">
                <a:solidFill>
                  <a:schemeClr val="tx1"/>
                </a:solidFill>
              </a:rPr>
              <a:t>англ</a:t>
            </a:r>
            <a:r>
              <a:rPr lang="ru-RU" sz="2000" dirty="0" smtClean="0">
                <a:solidFill>
                  <a:schemeClr val="tx1"/>
                </a:solidFill>
              </a:rPr>
              <a:t>) -  </a:t>
            </a:r>
            <a:r>
              <a:rPr lang="en-US" sz="2400" dirty="0" smtClean="0">
                <a:solidFill>
                  <a:schemeClr val="tx1"/>
                </a:solidFill>
              </a:rPr>
              <a:t>weblog</a:t>
            </a:r>
            <a:r>
              <a:rPr lang="en-US" sz="2000" dirty="0" smtClean="0">
                <a:solidFill>
                  <a:schemeClr val="tx1"/>
                </a:solidFill>
              </a:rPr>
              <a:t> (</a:t>
            </a:r>
            <a:r>
              <a:rPr lang="ru-RU" sz="2000" dirty="0" err="1" smtClean="0">
                <a:solidFill>
                  <a:schemeClr val="tx1"/>
                </a:solidFill>
              </a:rPr>
              <a:t>веб</a:t>
            </a:r>
            <a:r>
              <a:rPr lang="ru-RU" sz="2000" dirty="0" smtClean="0">
                <a:solidFill>
                  <a:schemeClr val="tx1"/>
                </a:solidFill>
              </a:rPr>
              <a:t> - журнал)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</a:rPr>
              <a:t>	Блог</a:t>
            </a:r>
            <a:r>
              <a:rPr lang="ru-RU" sz="2000" dirty="0" smtClean="0">
                <a:solidFill>
                  <a:schemeClr val="tx1"/>
                </a:solidFill>
              </a:rPr>
              <a:t> - это дневник в режиме</a:t>
            </a:r>
            <a:r>
              <a:rPr lang="en-US" sz="2000" dirty="0" smtClean="0">
                <a:solidFill>
                  <a:schemeClr val="tx1"/>
                </a:solidFill>
              </a:rPr>
              <a:t> online</a:t>
            </a:r>
            <a:r>
              <a:rPr lang="ru-RU" sz="2000" dirty="0" smtClean="0">
                <a:solidFill>
                  <a:schemeClr val="tx1"/>
                </a:solidFill>
              </a:rPr>
              <a:t>.</a:t>
            </a:r>
            <a:endParaRPr lang="en-US" sz="2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000" dirty="0" smtClean="0">
                <a:solidFill>
                  <a:schemeClr val="tx1"/>
                </a:solidFill>
              </a:rPr>
              <a:t>       Автор блога волен решать, кто имеет возможность читать и комментировать его записи - все пользователи, ограниченный круг друзей или только он сам.</a:t>
            </a:r>
          </a:p>
          <a:p>
            <a:pPr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sz="2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sz="2400" dirty="0" smtClean="0"/>
              <a:t> </a:t>
            </a:r>
            <a:endParaRPr lang="ru-RU" sz="2400" dirty="0"/>
          </a:p>
        </p:txBody>
      </p:sp>
      <p:pic>
        <p:nvPicPr>
          <p:cNvPr id="5" name="Рисунок 4" descr="blo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3726443"/>
            <a:ext cx="5572164" cy="31315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28728" y="1571612"/>
            <a:ext cx="7143800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Язык интернет-коммуникаций находится в центре внимания.</a:t>
            </a:r>
          </a:p>
          <a:p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214414" y="2928934"/>
            <a:ext cx="742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2571744"/>
            <a:ext cx="8358214" cy="12311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Новизна работы</a:t>
            </a:r>
            <a:r>
              <a:rPr lang="ru-RU" dirty="0" smtClean="0"/>
              <a:t> определяется тем, что в ней выявлены причины и механизм появления языковых изменений в новейших средствах интернет- коммуникаций, отсутствует единая и последовательная классификация компьютерного жаргона.</a:t>
            </a:r>
          </a:p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928662" y="4071942"/>
            <a:ext cx="7929618" cy="95410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/>
              <a:t>Практическая значимость- </a:t>
            </a:r>
            <a:r>
              <a:rPr lang="ru-RU" dirty="0" smtClean="0"/>
              <a:t>состоит в том, что результаты работы могут быть использованы при изучении раздела «Культура речи» в школьном курсе русского языка.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357158" y="5286388"/>
            <a:ext cx="7143800" cy="6771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/>
              <a:t>Цель работы: </a:t>
            </a:r>
            <a:r>
              <a:rPr lang="ru-RU" dirty="0" smtClean="0"/>
              <a:t>изучение процессов, приводящих к языковым изменениям в новейших средствах массовой информации.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14348" y="4714884"/>
            <a:ext cx="7572428" cy="95410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/>
              <a:t>Определить закономерности жаргонной лексики в сфере информационных технологий.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00034" y="1643050"/>
            <a:ext cx="6858048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/>
              <a:t>Установить слова-метки, являющиеся показателем языка блогов.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000100" y="3429000"/>
            <a:ext cx="7500990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/>
              <a:t>Выявить характер семантических изменений.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ru-RU" sz="3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Грубая деформация слова</a:t>
            </a:r>
            <a:endParaRPr lang="ru-RU" sz="32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2000240"/>
            <a:ext cx="2643206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29190" y="1571612"/>
            <a:ext cx="2428892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АФТАР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71802" y="3214686"/>
            <a:ext cx="250033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ПИРСОНАЖ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86512" y="2714620"/>
            <a:ext cx="2428892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НАПЕСАЛ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86182" y="4286256"/>
            <a:ext cx="2643206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ПАЗЕТИФ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034" y="4500570"/>
            <a:ext cx="1714512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ФЕНАЛ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14480" y="5429264"/>
            <a:ext cx="2071702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ЧИЛАВЕГ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86446" y="5286388"/>
            <a:ext cx="2571768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МУЩЩИНА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224" y="2285992"/>
            <a:ext cx="6643734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Подобные случаи описаны в работах исследователя </a:t>
            </a:r>
          </a:p>
          <a:p>
            <a:r>
              <a:rPr lang="ru-RU" sz="2000" dirty="0" smtClean="0"/>
              <a:t>Е.А. Земской и получили название «ЭХО- КОНСТРУКЦИИ»</a:t>
            </a:r>
            <a:endParaRPr lang="ru-RU" sz="20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143372" y="274638"/>
            <a:ext cx="4543428" cy="1143000"/>
          </a:xfrm>
        </p:spPr>
        <p:txBody>
          <a:bodyPr>
            <a:normAutofit/>
          </a:bodyPr>
          <a:lstStyle/>
          <a:p>
            <a:pPr algn="r"/>
            <a:r>
              <a:rPr lang="ru-RU" sz="3200" b="1" dirty="0" smtClean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Экспрессивная деформация слова</a:t>
            </a:r>
            <a:endParaRPr lang="ru-RU" sz="32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628" y="3786190"/>
            <a:ext cx="3643338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ПРЕВЕД-МЕДВЕД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58" y="4929198"/>
            <a:ext cx="4526619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В сетях подобные деформации получили название слова-метки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965" y="833015"/>
            <a:ext cx="7694935" cy="45811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Терминология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Терминология</a:t>
            </a:r>
            <a:r>
              <a:rPr lang="ru-RU" sz="3200" dirty="0" smtClean="0">
                <a:solidFill>
                  <a:schemeClr val="tx1"/>
                </a:solidFill>
              </a:rPr>
              <a:t> – совокупность терминов.</a:t>
            </a:r>
          </a:p>
          <a:p>
            <a:r>
              <a:rPr lang="ru-RU" sz="3200" b="1" dirty="0" smtClean="0">
                <a:solidFill>
                  <a:schemeClr val="tx1"/>
                </a:solidFill>
              </a:rPr>
              <a:t>Термин</a:t>
            </a:r>
            <a:r>
              <a:rPr lang="ru-RU" sz="3200" dirty="0" smtClean="0">
                <a:solidFill>
                  <a:schemeClr val="tx1"/>
                </a:solidFill>
              </a:rPr>
              <a:t> (лат. </a:t>
            </a:r>
            <a:r>
              <a:rPr lang="en-US" sz="3200" dirty="0" smtClean="0">
                <a:solidFill>
                  <a:schemeClr val="tx1"/>
                </a:solidFill>
              </a:rPr>
              <a:t>Terminus – </a:t>
            </a:r>
            <a:r>
              <a:rPr lang="ru-RU" sz="3200" dirty="0" smtClean="0">
                <a:solidFill>
                  <a:schemeClr val="tx1"/>
                </a:solidFill>
              </a:rPr>
              <a:t>предел, граница) – слово, обозначающие определенные понятия, применяемые в науке, технике, искусстве.</a:t>
            </a:r>
          </a:p>
          <a:p>
            <a:r>
              <a:rPr lang="ru-RU" sz="3200" b="1" dirty="0" smtClean="0">
                <a:solidFill>
                  <a:schemeClr val="tx1"/>
                </a:solidFill>
              </a:rPr>
              <a:t>Жаргон</a:t>
            </a:r>
            <a:r>
              <a:rPr lang="ru-RU" sz="3200" dirty="0" smtClean="0">
                <a:solidFill>
                  <a:schemeClr val="tx1"/>
                </a:solidFill>
              </a:rPr>
              <a:t> (</a:t>
            </a:r>
            <a:r>
              <a:rPr lang="en-US" sz="3200" dirty="0" smtClean="0">
                <a:solidFill>
                  <a:schemeClr val="tx1"/>
                </a:solidFill>
              </a:rPr>
              <a:t>Jargon – </a:t>
            </a:r>
            <a:r>
              <a:rPr lang="ru-RU" sz="3200" dirty="0" err="1" smtClean="0">
                <a:solidFill>
                  <a:schemeClr val="tx1"/>
                </a:solidFill>
              </a:rPr>
              <a:t>фр</a:t>
            </a:r>
            <a:r>
              <a:rPr lang="ru-RU" sz="3200" dirty="0" smtClean="0">
                <a:solidFill>
                  <a:schemeClr val="tx1"/>
                </a:solidFill>
              </a:rPr>
              <a:t>) – разновидность речи, используемой преимущественно в устном общении отдельной относительно устойчивой социальной группой.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86050" y="1571612"/>
            <a:ext cx="3571900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Лексика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 flipV="1">
            <a:off x="2143108" y="2428868"/>
            <a:ext cx="1285884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85786" y="3286124"/>
            <a:ext cx="2857520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Литературная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143504" y="3286124"/>
            <a:ext cx="3071834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Нелитературная</a:t>
            </a:r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5715008" y="2428868"/>
            <a:ext cx="1000132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-142114" y="5071280"/>
            <a:ext cx="24288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0800000">
            <a:off x="1071538" y="4429132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10800000">
            <a:off x="1071538" y="5000636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0800000">
            <a:off x="1071538" y="5572140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643042" y="421481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Книжные слова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1643042" y="4786322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Стандартные разговорные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1643042" y="5357826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Нейтральные</a:t>
            </a:r>
            <a:endParaRPr lang="ru-RU" dirty="0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5400000">
            <a:off x="6607983" y="5107793"/>
            <a:ext cx="250033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0800000">
            <a:off x="7429520" y="4357694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10800000">
            <a:off x="7429520" y="4929198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10800000">
            <a:off x="7429520" y="5572140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214942" y="414338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Профессионализм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5214942" y="471488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Вульгаризм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5214942" y="5286388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Жаргонизм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Internet</Template>
  <TotalTime>477</TotalTime>
  <Words>726</Words>
  <Application>Microsoft Office PowerPoint</Application>
  <PresentationFormat>Экран (4:3)</PresentationFormat>
  <Paragraphs>138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Особенности современных интернет- коммуникаций</vt:lpstr>
      <vt:lpstr>Структура работы</vt:lpstr>
      <vt:lpstr>Язык современной интернет - культуры</vt:lpstr>
      <vt:lpstr>Слайд 4</vt:lpstr>
      <vt:lpstr>Задачи</vt:lpstr>
      <vt:lpstr>Грубая деформация слова</vt:lpstr>
      <vt:lpstr>Экспрессивная деформация слова</vt:lpstr>
      <vt:lpstr>Терминология</vt:lpstr>
      <vt:lpstr>Слайд 9</vt:lpstr>
      <vt:lpstr>Жаргонизм</vt:lpstr>
      <vt:lpstr>Жаргонная лексика в сфере функционирования</vt:lpstr>
      <vt:lpstr>Слайд 12</vt:lpstr>
      <vt:lpstr>Способы образования  компьютерных жаргонизмов</vt:lpstr>
      <vt:lpstr>Вывод</vt:lpstr>
      <vt:lpstr> Литература  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Функционирование жаргонной лексики в сфере информационных технологий</dc:title>
  <dc:creator>User</dc:creator>
  <cp:lastModifiedBy>User</cp:lastModifiedBy>
  <cp:revision>40</cp:revision>
  <dcterms:created xsi:type="dcterms:W3CDTF">2014-02-13T05:23:32Z</dcterms:created>
  <dcterms:modified xsi:type="dcterms:W3CDTF">2014-03-28T02:20:10Z</dcterms:modified>
</cp:coreProperties>
</file>