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57" r:id="rId4"/>
    <p:sldId id="261" r:id="rId5"/>
    <p:sldId id="262" r:id="rId6"/>
    <p:sldId id="260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5" r:id="rId16"/>
    <p:sldId id="274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680310"/>
            <a:ext cx="7772400" cy="763525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428444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957DF-04F3-4CF4-954A-425D3607EDB7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F665-FBB3-48B7-920F-57A4DA02E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000240"/>
            <a:ext cx="7643866" cy="4357718"/>
          </a:xfrm>
        </p:spPr>
        <p:txBody>
          <a:bodyPr>
            <a:noAutofit/>
          </a:bodyPr>
          <a:lstStyle/>
          <a:p>
            <a:r>
              <a:rPr lang="ru-RU" sz="5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современных интернет- коммуникаций</a:t>
            </a:r>
            <a:endParaRPr lang="ru-RU" sz="5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Жаргонизм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Жаргонизмы- это слова, используемые определенными социальными группами или объединенными общими интересами группы, которые несут тайный, непонятный для всех смысл.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Компьютерный жаргон включает в себя:  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Профессионализмы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Вульгаризмы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Жаргонизмы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7385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Жаргонная лексика в сфере функционирования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8964" y="1596540"/>
            <a:ext cx="8409315" cy="50471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Весь компьютерный жаргон можно разделить по группам: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Слова, связанные с названием деталей: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Глаз - монитор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Винт - жесткий диск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Веревка - шнур, провод.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Термины, обозначающие название программных продуктов, программ, команд и файлов: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Проги - программы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Зверь - вирус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Аська - программа </a:t>
            </a:r>
            <a:r>
              <a:rPr lang="en-US" sz="1800" dirty="0" smtClean="0">
                <a:solidFill>
                  <a:schemeClr val="tx1"/>
                </a:solidFill>
              </a:rPr>
              <a:t>ICQ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Айболит - антивирусная программа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Названия операций и действий: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Лить - посылать письмо по электронной почте</a:t>
            </a:r>
          </a:p>
          <a:p>
            <a:pPr marL="914400" lvl="1" indent="-51435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2.       Грохнуться - сломаться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Апгрейдить  - обновить</a:t>
            </a:r>
          </a:p>
          <a:p>
            <a:pPr>
              <a:buNone/>
            </a:pPr>
            <a:r>
              <a:rPr lang="ru-RU" sz="400" dirty="0" smtClean="0"/>
              <a:t>     </a:t>
            </a:r>
            <a:endParaRPr lang="ru-RU" sz="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Сообщение, которые выдает система: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Инвалид девице - неверное указание имени      устройства (от англ. </a:t>
            </a:r>
            <a:r>
              <a:rPr lang="en-US" dirty="0" smtClean="0">
                <a:solidFill>
                  <a:schemeClr val="tx1"/>
                </a:solidFill>
              </a:rPr>
              <a:t>Invalid device)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Повис - сбой в системе.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Название людей: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Хакер - программист-взломщик.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Юзер - пользователь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Чайник - неопытный пользователь.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Название фирм: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БИМА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компания </a:t>
            </a:r>
            <a:r>
              <a:rPr lang="en-US" dirty="0" smtClean="0">
                <a:solidFill>
                  <a:schemeClr val="tx1"/>
                </a:solidFill>
              </a:rPr>
              <a:t>IBM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Мой кроссовок - </a:t>
            </a:r>
            <a:r>
              <a:rPr lang="en-US" dirty="0" smtClean="0">
                <a:solidFill>
                  <a:schemeClr val="tx1"/>
                </a:solidFill>
              </a:rPr>
              <a:t>MICROSOFT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458115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Способы образования</a:t>
            </a:r>
            <a:br>
              <a:rPr lang="ru-RU" sz="2800" dirty="0" smtClean="0"/>
            </a:br>
            <a:r>
              <a:rPr lang="ru-RU" sz="2800" dirty="0" smtClean="0"/>
              <a:t> компьютерных жаргонизмов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143116"/>
            <a:ext cx="16430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ГЛЮК (СУЩ)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285984" y="235743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71802" y="2143116"/>
            <a:ext cx="15716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ГЛЮЧИТЬ (ГЛ)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714876" y="235743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43570" y="2143116"/>
            <a:ext cx="228601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ГЛЮЧНЫЙ (ПРИЛ)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2571744"/>
            <a:ext cx="750099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Суффиксация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Струйник – струйный принтер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Аркадник – любитель игр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Префиксация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Взломать – нарушить систему защиты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Сложение основ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Мышедром – коврик для мыши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Флопповод – дисковод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Сложение с сокращением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Вика – видеокарта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Усечение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Проги – программа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Яха</a:t>
            </a:r>
            <a:r>
              <a:rPr lang="ru-RU" sz="2000" dirty="0" smtClean="0"/>
              <a:t> – японская фирма «</a:t>
            </a:r>
            <a:r>
              <a:rPr lang="ru-RU" sz="2000" dirty="0" err="1" smtClean="0"/>
              <a:t>Ямаха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785918" y="28574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643042" y="321468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>
            <a:off x="1857356" y="321468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1643042" y="2857496"/>
            <a:ext cx="14287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28662" y="385762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178695" y="3893347"/>
            <a:ext cx="7143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857364"/>
            <a:ext cx="814393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Установлено шесть тематических групп жаргонной лексики.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000372"/>
            <a:ext cx="814393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2. С точки зрения словообразования жаргонная лексика включает в себя все словообразовательные модели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4714884"/>
            <a:ext cx="8143932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В научном аспекте жаргонная лексика заслуживает негативной оценки, но в сфере компьютерных технологий она выполняет важные функции: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Соотносится с исходным словом и является его кратким вариантом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Эмоциональная окраска делает жаргон живым и естественным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Повторяет процесс коммуникации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8229600" cy="458115"/>
          </a:xfrm>
        </p:spPr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Литература 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Земская Е.А. словообразование как деятельность 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        Е.А. Земская. - М, Наука, 1992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Интернет от А до Я - Детская энциклопедия - 1999 - №2.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chemeClr val="tx1"/>
                </a:solidFill>
              </a:rPr>
              <a:t>Лихолитов</a:t>
            </a:r>
            <a:r>
              <a:rPr lang="ru-RU" sz="2400" dirty="0" smtClean="0">
                <a:solidFill>
                  <a:schemeClr val="tx1"/>
                </a:solidFill>
              </a:rPr>
              <a:t> , П.В. </a:t>
            </a:r>
            <a:r>
              <a:rPr lang="ru-RU" sz="2400" dirty="0" err="1" smtClean="0">
                <a:solidFill>
                  <a:schemeClr val="tx1"/>
                </a:solidFill>
              </a:rPr>
              <a:t>Копьютерный</a:t>
            </a:r>
            <a:r>
              <a:rPr lang="ru-RU" sz="2400" dirty="0" smtClean="0">
                <a:solidFill>
                  <a:schemeClr val="tx1"/>
                </a:solidFill>
              </a:rPr>
              <a:t> жаргон - Русская речь - 1997 - №3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Панов, М.В. Лексика современного русского языка - </a:t>
            </a:r>
            <a:r>
              <a:rPr lang="ru-RU" sz="2400" dirty="0" err="1" smtClean="0">
                <a:solidFill>
                  <a:schemeClr val="tx1"/>
                </a:solidFill>
              </a:rPr>
              <a:t>подред</a:t>
            </a:r>
            <a:r>
              <a:rPr lang="ru-RU" sz="2400" dirty="0" smtClean="0">
                <a:solidFill>
                  <a:schemeClr val="tx1"/>
                </a:solidFill>
              </a:rPr>
              <a:t>. М.В. Панов - М, 1968.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Энциклопедический словарь юного филолога (языкознание) сост. М.В. Панов - М, Педагогика, 1984.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основании бесед с одноклассниками составлен словарь жаргонной лексики: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err="1" smtClean="0">
                <a:solidFill>
                  <a:schemeClr val="tx1"/>
                </a:solidFill>
              </a:rPr>
              <a:t>Админ</a:t>
            </a:r>
            <a:r>
              <a:rPr lang="ru-RU" sz="2000" i="1" dirty="0" smtClean="0">
                <a:solidFill>
                  <a:schemeClr val="tx1"/>
                </a:solidFill>
              </a:rPr>
              <a:t> - системный администратор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Айболит – антивирусная программа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Апгрейдить – обновлять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Аська – программа </a:t>
            </a:r>
            <a:r>
              <a:rPr lang="en-US" sz="2000" dirty="0" smtClean="0">
                <a:solidFill>
                  <a:schemeClr val="tx1"/>
                </a:solidFill>
              </a:rPr>
              <a:t>ICQ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2000" i="1" dirty="0" err="1" smtClean="0">
                <a:solidFill>
                  <a:schemeClr val="tx1"/>
                </a:solidFill>
              </a:rPr>
              <a:t>Бима</a:t>
            </a:r>
            <a:r>
              <a:rPr lang="ru-RU" sz="2000" i="1" dirty="0" smtClean="0">
                <a:solidFill>
                  <a:schemeClr val="tx1"/>
                </a:solidFill>
              </a:rPr>
              <a:t> – компания 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IBM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Блины – </a:t>
            </a:r>
            <a:r>
              <a:rPr lang="ru-RU" sz="2000" i="1" dirty="0" smtClean="0">
                <a:solidFill>
                  <a:schemeClr val="tx1"/>
                </a:solidFill>
              </a:rPr>
              <a:t>компакт-диск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Винт – жесткий диск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Вырубить- выключить</a:t>
            </a:r>
          </a:p>
          <a:p>
            <a:pPr>
              <a:lnSpc>
                <a:spcPct val="120000"/>
              </a:lnSpc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Глаз - монитор</a:t>
            </a:r>
          </a:p>
          <a:p>
            <a:pPr>
              <a:buNone/>
            </a:pP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04" y="2428868"/>
            <a:ext cx="37862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Грохнуть – удалить, напр., файлы</a:t>
            </a:r>
          </a:p>
          <a:p>
            <a:r>
              <a:rPr lang="ru-RU" i="1" dirty="0" smtClean="0"/>
              <a:t>Девица – устройство </a:t>
            </a:r>
            <a:r>
              <a:rPr lang="ru-RU" dirty="0" smtClean="0"/>
              <a:t>(</a:t>
            </a:r>
            <a:r>
              <a:rPr lang="en-US" dirty="0" smtClean="0"/>
              <a:t>device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i="1" dirty="0" smtClean="0"/>
              <a:t>Емеля </a:t>
            </a:r>
            <a:r>
              <a:rPr lang="ru-RU" i="1" dirty="0" smtClean="0"/>
              <a:t>– электронная почта</a:t>
            </a:r>
          </a:p>
          <a:p>
            <a:r>
              <a:rPr lang="ru-RU" i="1" dirty="0" smtClean="0"/>
              <a:t>Жук – ошибка в программе </a:t>
            </a:r>
            <a:r>
              <a:rPr lang="ru-RU" dirty="0" smtClean="0"/>
              <a:t>(</a:t>
            </a:r>
            <a:r>
              <a:rPr lang="en-US" dirty="0" smtClean="0"/>
              <a:t>bug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i="1" dirty="0" smtClean="0"/>
              <a:t>Зверь – компьютерный вирус</a:t>
            </a:r>
          </a:p>
          <a:p>
            <a:r>
              <a:rPr lang="ru-RU" i="1" dirty="0" err="1" smtClean="0"/>
              <a:t>Комп</a:t>
            </a:r>
            <a:r>
              <a:rPr lang="ru-RU" i="1" dirty="0" smtClean="0"/>
              <a:t> </a:t>
            </a:r>
            <a:r>
              <a:rPr lang="ru-RU" i="1" dirty="0" smtClean="0"/>
              <a:t>– компьютер</a:t>
            </a:r>
          </a:p>
          <a:p>
            <a:r>
              <a:rPr lang="ru-RU" i="1" dirty="0" smtClean="0"/>
              <a:t>Клава – клавиатура </a:t>
            </a:r>
          </a:p>
          <a:p>
            <a:r>
              <a:rPr lang="ru-RU" i="1" dirty="0" smtClean="0"/>
              <a:t>Мозги – оперативная </a:t>
            </a:r>
            <a:r>
              <a:rPr lang="ru-RU" i="1" dirty="0" smtClean="0"/>
              <a:t>память</a:t>
            </a:r>
          </a:p>
          <a:p>
            <a:r>
              <a:rPr lang="ru-RU" i="1" dirty="0" smtClean="0"/>
              <a:t>Мамка – материнская плата</a:t>
            </a:r>
            <a:r>
              <a:rPr lang="ru-RU" i="1" dirty="0" smtClean="0"/>
              <a:t> </a:t>
            </a:r>
            <a:endParaRPr lang="ru-RU" i="1" dirty="0" smtClean="0"/>
          </a:p>
          <a:p>
            <a:r>
              <a:rPr lang="ru-RU" i="1" dirty="0" smtClean="0"/>
              <a:t>Повис – сбой в системе </a:t>
            </a:r>
          </a:p>
          <a:p>
            <a:r>
              <a:rPr lang="ru-RU" i="1" dirty="0" smtClean="0"/>
              <a:t>Проги – программы </a:t>
            </a:r>
          </a:p>
          <a:p>
            <a:r>
              <a:rPr lang="ru-RU" i="1" dirty="0" smtClean="0"/>
              <a:t>Струйник – струйный принтер</a:t>
            </a:r>
          </a:p>
          <a:p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x_24b1bb7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8441" y="0"/>
            <a:ext cx="963309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285728"/>
            <a:ext cx="878687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работы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Введение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Основная часть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 Язык современной интернет - культуры.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 Особенности современных интернет - коммуникаций.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-Компьютерная терминология.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-Жаргонная лексика как самостоятельная подсистема         языка 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3.    Вывод       </a:t>
            </a:r>
          </a:p>
          <a:p>
            <a:pPr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4862" y="642918"/>
            <a:ext cx="4729138" cy="45811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 современной интернет - культуры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4284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</a:rPr>
              <a:t>Блог</a:t>
            </a:r>
            <a:r>
              <a:rPr lang="ru-RU" sz="2000" dirty="0" smtClean="0">
                <a:solidFill>
                  <a:schemeClr val="tx1"/>
                </a:solidFill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</a:rPr>
              <a:t>англ</a:t>
            </a:r>
            <a:r>
              <a:rPr lang="ru-RU" sz="2000" dirty="0" smtClean="0">
                <a:solidFill>
                  <a:schemeClr val="tx1"/>
                </a:solidFill>
              </a:rPr>
              <a:t>) -  </a:t>
            </a:r>
            <a:r>
              <a:rPr lang="en-US" sz="2400" dirty="0" smtClean="0">
                <a:solidFill>
                  <a:schemeClr val="tx1"/>
                </a:solidFill>
              </a:rPr>
              <a:t>weblog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ru-RU" sz="2000" dirty="0" err="1" smtClean="0">
                <a:solidFill>
                  <a:schemeClr val="tx1"/>
                </a:solidFill>
              </a:rPr>
              <a:t>веб</a:t>
            </a:r>
            <a:r>
              <a:rPr lang="ru-RU" sz="2000" dirty="0" smtClean="0">
                <a:solidFill>
                  <a:schemeClr val="tx1"/>
                </a:solidFill>
              </a:rPr>
              <a:t> - журнал)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	Блог</a:t>
            </a:r>
            <a:r>
              <a:rPr lang="ru-RU" sz="2000" dirty="0" smtClean="0">
                <a:solidFill>
                  <a:schemeClr val="tx1"/>
                </a:solidFill>
              </a:rPr>
              <a:t> - это дневник в режиме</a:t>
            </a:r>
            <a:r>
              <a:rPr lang="en-US" sz="2000" dirty="0" smtClean="0">
                <a:solidFill>
                  <a:schemeClr val="tx1"/>
                </a:solidFill>
              </a:rPr>
              <a:t> online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Автор блога волен решать, кто имеет возможность читать и комментировать его записи - все пользователи, ограниченный круг друзей или только он сам.</a:t>
            </a: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5" name="Рисунок 4" descr="bl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26443"/>
            <a:ext cx="5572164" cy="3131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728" y="1571612"/>
            <a:ext cx="71438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Язык интернет-коммуникаций находится в центре внимания.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2928934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571744"/>
            <a:ext cx="8358214" cy="12311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Новизна работы</a:t>
            </a:r>
            <a:r>
              <a:rPr lang="ru-RU" dirty="0" smtClean="0"/>
              <a:t> определяется тем, что в ней выявлены причины и механизм появления языковых изменений в новейших средствах интернет- коммуникаций, отсутствует единая и последовательная классификация компьютерного жаргона.</a:t>
            </a:r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4071942"/>
            <a:ext cx="7929618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Практическая значимость- </a:t>
            </a:r>
            <a:r>
              <a:rPr lang="ru-RU" dirty="0" smtClean="0"/>
              <a:t>состоит в том, что результаты работы могут быть использованы при изучении раздела «Культура речи» в школьном курсе русского языка.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286388"/>
            <a:ext cx="7143800" cy="6771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Цель работы: </a:t>
            </a:r>
            <a:r>
              <a:rPr lang="ru-RU" dirty="0" smtClean="0"/>
              <a:t>изучение процессов, приводящих к языковым изменениям в новейших средствах массовой 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4714884"/>
            <a:ext cx="757242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Определить закономерности жаргонной лексики в сфере информационных технологий.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643050"/>
            <a:ext cx="6858048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Установить слова-метки, являющиеся показателем языка блогов.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3429000"/>
            <a:ext cx="750099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Выявить характер семантических изменений.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Грубая деформация слова</a:t>
            </a:r>
            <a:endParaRPr lang="ru-RU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000240"/>
            <a:ext cx="264320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571612"/>
            <a:ext cx="242889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АФТАР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3214686"/>
            <a:ext cx="250033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ПИРСОНАЖ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2714620"/>
            <a:ext cx="242889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НАПЕСАЛ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4286256"/>
            <a:ext cx="264320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ПАЗЕТИФ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500570"/>
            <a:ext cx="171451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ФЕНАЛ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5429264"/>
            <a:ext cx="207170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ЧИЛАВЕГ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6446" y="5286388"/>
            <a:ext cx="257176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МУЩЩИНА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285992"/>
            <a:ext cx="664373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Подобные случаи описаны в работах исследователя </a:t>
            </a:r>
          </a:p>
          <a:p>
            <a:r>
              <a:rPr lang="ru-RU" sz="2000" dirty="0" smtClean="0"/>
              <a:t>Е.А. Земской и получили название «ЭХО- КОНСТРУКЦИИ»</a:t>
            </a:r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274638"/>
            <a:ext cx="4543428" cy="11430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Экспрессивная деформация слова</a:t>
            </a:r>
            <a:endParaRPr lang="ru-RU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3786190"/>
            <a:ext cx="364333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ПРЕВЕД-МЕДВЕД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929198"/>
            <a:ext cx="452661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В сетях подобные деформации получили название слова-метки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7694935" cy="4581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Терминология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Терминология</a:t>
            </a:r>
            <a:r>
              <a:rPr lang="ru-RU" sz="3200" dirty="0" smtClean="0">
                <a:solidFill>
                  <a:schemeClr val="tx1"/>
                </a:solidFill>
              </a:rPr>
              <a:t> – совокупность терминов.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Термин</a:t>
            </a:r>
            <a:r>
              <a:rPr lang="ru-RU" sz="3200" dirty="0" smtClean="0">
                <a:solidFill>
                  <a:schemeClr val="tx1"/>
                </a:solidFill>
              </a:rPr>
              <a:t> (лат. </a:t>
            </a:r>
            <a:r>
              <a:rPr lang="en-US" sz="3200" dirty="0" smtClean="0">
                <a:solidFill>
                  <a:schemeClr val="tx1"/>
                </a:solidFill>
              </a:rPr>
              <a:t>Terminus – </a:t>
            </a:r>
            <a:r>
              <a:rPr lang="ru-RU" sz="3200" dirty="0" smtClean="0">
                <a:solidFill>
                  <a:schemeClr val="tx1"/>
                </a:solidFill>
              </a:rPr>
              <a:t>предел, граница) – слово, обозначающие определенные понятия, применяемые в науке, технике, искусстве.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Жаргон</a:t>
            </a:r>
            <a:r>
              <a:rPr lang="ru-RU" sz="3200" dirty="0" smtClean="0">
                <a:solidFill>
                  <a:schemeClr val="tx1"/>
                </a:solidFill>
              </a:rPr>
              <a:t> (</a:t>
            </a:r>
            <a:r>
              <a:rPr lang="en-US" sz="3200" dirty="0" smtClean="0">
                <a:solidFill>
                  <a:schemeClr val="tx1"/>
                </a:solidFill>
              </a:rPr>
              <a:t>Jargon – </a:t>
            </a:r>
            <a:r>
              <a:rPr lang="ru-RU" sz="3200" dirty="0" err="1" smtClean="0">
                <a:solidFill>
                  <a:schemeClr val="tx1"/>
                </a:solidFill>
              </a:rPr>
              <a:t>фр</a:t>
            </a:r>
            <a:r>
              <a:rPr lang="ru-RU" sz="3200" dirty="0" smtClean="0">
                <a:solidFill>
                  <a:schemeClr val="tx1"/>
                </a:solidFill>
              </a:rPr>
              <a:t>) – разновидность речи, используемой преимущественно в устном общении отдельной относительно устойчивой социальной группой.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50" y="1571612"/>
            <a:ext cx="35719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Лексика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143108" y="2428868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786" y="3286124"/>
            <a:ext cx="285752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Литературная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43504" y="3286124"/>
            <a:ext cx="307183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Нелитературная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715008" y="2428868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-142114" y="5071280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071538" y="442913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071538" y="500063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071538" y="557214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43042" y="421481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Книжные слова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643042" y="478632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Стандартные разговорные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43042" y="535782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Нейтральные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6607983" y="5107793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7429520" y="435769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7429520" y="492919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7429520" y="55721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14942" y="414338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Профессионализм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214942" y="471488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Вульгаризм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214942" y="52863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Жаргонизм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Internet</Template>
  <TotalTime>477</TotalTime>
  <Words>726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Особенности современных интернет- коммуникаций</vt:lpstr>
      <vt:lpstr>Структура работы</vt:lpstr>
      <vt:lpstr>Язык современной интернет - культуры</vt:lpstr>
      <vt:lpstr>Слайд 4</vt:lpstr>
      <vt:lpstr>Задачи</vt:lpstr>
      <vt:lpstr>Грубая деформация слова</vt:lpstr>
      <vt:lpstr>Экспрессивная деформация слова</vt:lpstr>
      <vt:lpstr>Терминология</vt:lpstr>
      <vt:lpstr>Слайд 9</vt:lpstr>
      <vt:lpstr>Жаргонизм</vt:lpstr>
      <vt:lpstr>Жаргонная лексика в сфере функционирования</vt:lpstr>
      <vt:lpstr>Слайд 12</vt:lpstr>
      <vt:lpstr>Способы образования  компьютерных жаргонизмов</vt:lpstr>
      <vt:lpstr>Вывод</vt:lpstr>
      <vt:lpstr> Литература 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Функционирование жаргонной лексики в сфере информационных технологий</dc:title>
  <dc:creator>User</dc:creator>
  <cp:lastModifiedBy>User</cp:lastModifiedBy>
  <cp:revision>40</cp:revision>
  <dcterms:created xsi:type="dcterms:W3CDTF">2014-02-13T05:23:32Z</dcterms:created>
  <dcterms:modified xsi:type="dcterms:W3CDTF">2014-03-28T02:20:10Z</dcterms:modified>
</cp:coreProperties>
</file>