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9" r:id="rId4"/>
    <p:sldId id="264" r:id="rId5"/>
    <p:sldId id="263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2009" autoAdjust="0"/>
    <p:restoredTop sz="94660"/>
  </p:normalViewPr>
  <p:slideViewPr>
    <p:cSldViewPr>
      <p:cViewPr>
        <p:scale>
          <a:sx n="100" d="100"/>
          <a:sy n="100" d="100"/>
        </p:scale>
        <p:origin x="-2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Реальные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Открытость</c:v>
                </c:pt>
                <c:pt idx="1">
                  <c:v>Присоеденение</c:v>
                </c:pt>
                <c:pt idx="2">
                  <c:v>Контроль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Идеальные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Открытость</c:v>
                </c:pt>
                <c:pt idx="1">
                  <c:v>Присоеденение</c:v>
                </c:pt>
                <c:pt idx="2">
                  <c:v>Контроль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5.5</c:v>
                </c:pt>
                <c:pt idx="2">
                  <c:v>5</c:v>
                </c:pt>
              </c:numCache>
            </c:numRef>
          </c:val>
        </c:ser>
        <c:axId val="65399424"/>
        <c:axId val="65716608"/>
      </c:barChart>
      <c:catAx>
        <c:axId val="65399424"/>
        <c:scaling>
          <c:orientation val="minMax"/>
        </c:scaling>
        <c:axPos val="b"/>
        <c:tickLblPos val="nextTo"/>
        <c:crossAx val="65716608"/>
        <c:crosses val="autoZero"/>
        <c:auto val="1"/>
        <c:lblAlgn val="ctr"/>
        <c:lblOffset val="100"/>
      </c:catAx>
      <c:valAx>
        <c:axId val="65716608"/>
        <c:scaling>
          <c:orientation val="minMax"/>
        </c:scaling>
        <c:axPos val="l"/>
        <c:majorGridlines/>
        <c:numFmt formatCode="General" sourceLinked="1"/>
        <c:tickLblPos val="nextTo"/>
        <c:crossAx val="6539942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>
        <a:tint val="100000"/>
        <a:shade val="100000"/>
        <a:hueMod val="100000"/>
        <a:satMod val="150000"/>
      </a:schemeClr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Реальные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Значимость</c:v>
                </c:pt>
                <c:pt idx="1">
                  <c:v>Компетентность</c:v>
                </c:pt>
                <c:pt idx="2">
                  <c:v>Привлекательность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Идеальные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Значимость</c:v>
                </c:pt>
                <c:pt idx="1">
                  <c:v>Компетентность</c:v>
                </c:pt>
                <c:pt idx="2">
                  <c:v>Привлекательность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5.5</c:v>
                </c:pt>
                <c:pt idx="2">
                  <c:v>6</c:v>
                </c:pt>
              </c:numCache>
            </c:numRef>
          </c:val>
        </c:ser>
        <c:axId val="65745280"/>
        <c:axId val="65746816"/>
      </c:barChart>
      <c:catAx>
        <c:axId val="65745280"/>
        <c:scaling>
          <c:orientation val="minMax"/>
        </c:scaling>
        <c:axPos val="b"/>
        <c:tickLblPos val="nextTo"/>
        <c:crossAx val="65746816"/>
        <c:crosses val="autoZero"/>
        <c:auto val="1"/>
        <c:lblAlgn val="ctr"/>
        <c:lblOffset val="100"/>
      </c:catAx>
      <c:valAx>
        <c:axId val="65746816"/>
        <c:scaling>
          <c:orientation val="minMax"/>
        </c:scaling>
        <c:axPos val="l"/>
        <c:majorGridlines/>
        <c:numFmt formatCode="General" sourceLinked="1"/>
        <c:tickLblPos val="nextTo"/>
        <c:crossAx val="6574528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>
        <a:tint val="100000"/>
        <a:shade val="100000"/>
        <a:hueMod val="100000"/>
        <a:satMod val="150000"/>
      </a:schemeClr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8E2C-B203-4F16-9FE0-17D19121F746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F7E112C3-61A8-411D-92A0-7E8ADC006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doms.ru/avt/b101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ru.wikipedia.org/wiki/%D0%9A%D0%BE%D0%BD%D1%84%D0%BB%D0%B8%D0%BA%D1%82%D0%BE%D0%BB%D0%BE%D0%B3%D0%B8%D1%8F" TargetMode="External"/><Relationship Id="rId4" Type="http://schemas.openxmlformats.org/officeDocument/2006/relationships/hyperlink" Target="http://ru.wikipedia.org/wiki/%D0%9B%D0%B0%D1%82%D0%B8%D0%BD%D1%81%D0%BA%D0%B8%D0%B9_%D1%8F%D0%B7%D1%8B%D0%BA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Конфликты. Методы разрешения педагогических конфликтов.</a:t>
            </a:r>
            <a:endParaRPr lang="ru-RU" dirty="0"/>
          </a:p>
        </p:txBody>
      </p:sp>
      <p:pic>
        <p:nvPicPr>
          <p:cNvPr id="1026" name="Picture 2" descr="C:\Documents and Settings\USER\Рабочий стол\конфликт\334057_normal_7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57224" y="1714488"/>
            <a:ext cx="3033738" cy="4586358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4038600" cy="197167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В диспутах- спокойное состояние духа, соединенное с благожелательностью, является признаком наличия известной силы, вследствие которой рассудок уверен в своей победе. </a:t>
            </a:r>
          </a:p>
          <a:p>
            <a:pPr algn="r">
              <a:buNone/>
            </a:pPr>
            <a:r>
              <a:rPr lang="ru-RU" dirty="0" smtClean="0">
                <a:hlinkClick r:id="rId3"/>
              </a:rPr>
              <a:t>Кант 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конфликтов.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257428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Конструктивный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оппоненты не выходят за рамки этических норм, деловых отношений, разумных аргументов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Деструктивный: </a:t>
            </a:r>
          </a:p>
          <a:p>
            <a:pPr>
              <a:buNone/>
            </a:pPr>
            <a:r>
              <a:rPr lang="ru-RU" sz="2400" dirty="0" smtClean="0"/>
              <a:t>     одна из сторон не учитывает интереса другой, жестоко настаивает на своей позиции, использует нравственно осуждаемые методы борьбы, стремится подавить партнёра.</a:t>
            </a:r>
            <a:endParaRPr lang="ru-RU" sz="2400" b="1" i="1" dirty="0"/>
          </a:p>
        </p:txBody>
      </p:sp>
      <p:cxnSp>
        <p:nvCxnSpPr>
          <p:cNvPr id="6" name="Прямая со стрелкой 5"/>
          <p:cNvCxnSpPr>
            <a:endCxn id="3" idx="0"/>
          </p:cNvCxnSpPr>
          <p:nvPr/>
        </p:nvCxnSpPr>
        <p:spPr>
          <a:xfrm rot="10800000" flipV="1">
            <a:off x="2476500" y="1071545"/>
            <a:ext cx="666740" cy="528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643570" y="1071546"/>
            <a:ext cx="642942" cy="528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b245f9e9cf4e16f0f53395810060aee7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3" y="3929066"/>
            <a:ext cx="3619524" cy="2714643"/>
          </a:xfrm>
          <a:prstGeom prst="rect">
            <a:avLst/>
          </a:prstGeom>
        </p:spPr>
      </p:pic>
      <p:pic>
        <p:nvPicPr>
          <p:cNvPr id="8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Стадии и методы разрешения конфликтов</a:t>
            </a:r>
            <a:endParaRPr lang="ru-RU" dirty="0"/>
          </a:p>
        </p:txBody>
      </p:sp>
      <p:sp>
        <p:nvSpPr>
          <p:cNvPr id="18" name="Подзаголовок 17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429684" cy="492922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Психолог </a:t>
            </a:r>
            <a:r>
              <a:rPr lang="ru-RU" b="1" i="1" dirty="0" smtClean="0">
                <a:solidFill>
                  <a:schemeClr val="tx1"/>
                </a:solidFill>
              </a:rPr>
              <a:t>А. </a:t>
            </a:r>
            <a:r>
              <a:rPr lang="ru-RU" b="1" i="1" dirty="0" err="1" smtClean="0">
                <a:solidFill>
                  <a:schemeClr val="tx1"/>
                </a:solidFill>
              </a:rPr>
              <a:t>Минделл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считает, что человек может достичь такого уровня личностного развития, когда сам может справиться со своими трудностями и обучиться методам эффективного разрешения конфликтов. Он выделяет несколько стадий разрешения конфликта.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1-ая стадия разрешения конфликта.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Избежание конфликта или его понимание.</a:t>
            </a:r>
            <a:endParaRPr lang="ru-RU" sz="4000" b="1" dirty="0"/>
          </a:p>
        </p:txBody>
      </p:sp>
      <p:pic>
        <p:nvPicPr>
          <p:cNvPr id="4" name="Рисунок 3" descr="001h7b1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974294"/>
            <a:ext cx="4862526" cy="3883706"/>
          </a:xfrm>
          <a:prstGeom prst="rect">
            <a:avLst/>
          </a:prstGeom>
        </p:spPr>
      </p:pic>
      <p:pic>
        <p:nvPicPr>
          <p:cNvPr id="5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2-ая стадия разрешения конфликта.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b="1" dirty="0" smtClean="0"/>
              <a:t>Выделение его признаков: 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Словесное несогласие.</a:t>
            </a:r>
          </a:p>
          <a:p>
            <a:pPr lvl="1"/>
            <a:r>
              <a:rPr lang="ru-RU" dirty="0" smtClean="0"/>
              <a:t>Отсутствие доверительного общения.</a:t>
            </a:r>
          </a:p>
          <a:p>
            <a:pPr lvl="1"/>
            <a:r>
              <a:rPr lang="ru-RU" dirty="0" smtClean="0"/>
              <a:t>Сплетни.</a:t>
            </a:r>
          </a:p>
          <a:p>
            <a:pPr lvl="1"/>
            <a:r>
              <a:rPr lang="ru-RU" dirty="0" smtClean="0"/>
              <a:t>Подозрительность и недоверчивость.</a:t>
            </a:r>
          </a:p>
          <a:p>
            <a:pPr lvl="1"/>
            <a:r>
              <a:rPr lang="ru-RU" dirty="0" smtClean="0"/>
              <a:t>Негативные образы или фантазии о противнике.</a:t>
            </a:r>
          </a:p>
        </p:txBody>
      </p:sp>
      <p:pic>
        <p:nvPicPr>
          <p:cNvPr id="4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3-яя стадия разрешения конфликта.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pPr algn="ctr"/>
            <a:r>
              <a:rPr lang="ru-RU" b="1" dirty="0" smtClean="0"/>
              <a:t>Определение степени злокачественности конфликта.</a:t>
            </a:r>
          </a:p>
        </p:txBody>
      </p:sp>
      <p:pic>
        <p:nvPicPr>
          <p:cNvPr id="4" name="Рисунок 3" descr="d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892" y="3000372"/>
            <a:ext cx="4032810" cy="3750356"/>
          </a:xfrm>
          <a:prstGeom prst="rect">
            <a:avLst/>
          </a:prstGeom>
        </p:spPr>
      </p:pic>
      <p:pic>
        <p:nvPicPr>
          <p:cNvPr id="5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</a:t>
            </a:r>
            <a:r>
              <a:rPr lang="ru-RU" dirty="0" smtClean="0"/>
              <a:t>-ая стадия разрешения конфликта.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Сознательный выбор вступления в конфликт.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Если вы хотите попытаться решить данный конфликт, то должны к нему подготовиться.</a:t>
            </a:r>
          </a:p>
          <a:p>
            <a:pPr lvl="1"/>
            <a:r>
              <a:rPr lang="ru-RU" dirty="0" smtClean="0"/>
              <a:t>Осознание и мужество.</a:t>
            </a:r>
          </a:p>
          <a:p>
            <a:pPr lvl="1"/>
            <a:r>
              <a:rPr lang="ru-RU" dirty="0" smtClean="0"/>
              <a:t>Страх.</a:t>
            </a:r>
            <a:endParaRPr lang="ru-RU" dirty="0"/>
          </a:p>
        </p:txBody>
      </p:sp>
      <p:pic>
        <p:nvPicPr>
          <p:cNvPr id="4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</a:t>
            </a:r>
            <a:r>
              <a:rPr lang="ru-RU" dirty="0" smtClean="0"/>
              <a:t>-ая стадия разрешения конфликта.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Возьмите на себя контроль за развитием конфликта.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Лучшим решением будет сесть за стол переговоров.</a:t>
            </a:r>
            <a:endParaRPr lang="ru-RU" dirty="0"/>
          </a:p>
        </p:txBody>
      </p:sp>
      <p:pic>
        <p:nvPicPr>
          <p:cNvPr id="4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6</a:t>
            </a:r>
            <a:r>
              <a:rPr lang="ru-RU" dirty="0" smtClean="0"/>
              <a:t>-ая стадия разрешения конфликта.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/>
          </a:p>
          <a:p>
            <a:pPr algn="ctr"/>
            <a:r>
              <a:rPr lang="ru-RU" b="1" dirty="0" smtClean="0"/>
              <a:t>Осознание конфликта.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Встать на место своего оппонента.</a:t>
            </a:r>
          </a:p>
        </p:txBody>
      </p:sp>
      <p:pic>
        <p:nvPicPr>
          <p:cNvPr id="4" name="Рисунок 3" descr="3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929066"/>
            <a:ext cx="3354117" cy="2303160"/>
          </a:xfrm>
          <a:prstGeom prst="rect">
            <a:avLst/>
          </a:prstGeom>
        </p:spPr>
      </p:pic>
      <p:pic>
        <p:nvPicPr>
          <p:cNvPr id="5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Жизнь не может быть бесконфликтной. Конфликтное противоречие – основа саморазвития индивида и соц. систем. Человек должен не избегать конфликтов, а находить адаптированные выходи из него.</a:t>
            </a:r>
            <a:endParaRPr lang="ru-RU" dirty="0"/>
          </a:p>
        </p:txBody>
      </p:sp>
      <p:pic>
        <p:nvPicPr>
          <p:cNvPr id="4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Профилактика конфликтов.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Оперативный обмен достоверной информацией об интересах, намерениях и предполагаемых действиях участников возможного конфликта.</a:t>
            </a:r>
          </a:p>
          <a:p>
            <a:r>
              <a:rPr lang="ru-RU" dirty="0" smtClean="0"/>
              <a:t>Воздержание от всех действий, способных придать конфликтной ситуации неуправляемый характер.</a:t>
            </a:r>
          </a:p>
          <a:p>
            <a:r>
              <a:rPr lang="ru-RU" dirty="0" smtClean="0"/>
              <a:t>Подключение к разрешению беспристрастных авторитетных арбитров.</a:t>
            </a:r>
          </a:p>
          <a:p>
            <a:r>
              <a:rPr lang="ru-RU" dirty="0" smtClean="0"/>
              <a:t>Выявление и использование всех возможностей взаимоприемлемого разрешения конфликтов.</a:t>
            </a:r>
          </a:p>
          <a:p>
            <a:r>
              <a:rPr lang="ru-RU" dirty="0" smtClean="0"/>
              <a:t>Создание и поддержание атмосферы делового партнёрства, избежание </a:t>
            </a:r>
            <a:r>
              <a:rPr lang="ru-RU" dirty="0" err="1" smtClean="0"/>
              <a:t>постконфликтного</a:t>
            </a:r>
            <a:r>
              <a:rPr lang="ru-RU" dirty="0" smtClean="0"/>
              <a:t> отрицательно эмоционального противостояния.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785949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Конфликт (от лат. столкновение) – </a:t>
            </a:r>
            <a:r>
              <a:rPr lang="ru-RU" sz="2000" dirty="0" err="1" smtClean="0"/>
              <a:t>столкновение</a:t>
            </a:r>
            <a:r>
              <a:rPr lang="ru-RU" sz="2000" dirty="0" smtClean="0"/>
              <a:t> противоположно направленных целей, интересов, позиций, имений или взглядов оппонентов или субъектов взаимодействия.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6400800" cy="78584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  <p:pic>
        <p:nvPicPr>
          <p:cNvPr id="6" name="Содержимое 3" descr="conflic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571876"/>
            <a:ext cx="2660680" cy="310691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43306" y="2714620"/>
            <a:ext cx="51435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Конфли́кт</a:t>
            </a:r>
            <a:r>
              <a:rPr lang="ru-RU" dirty="0"/>
              <a:t> (от </a:t>
            </a:r>
            <a:r>
              <a:rPr lang="ru-RU" dirty="0">
                <a:hlinkClick r:id="rId4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conflictus</a:t>
            </a:r>
            <a:r>
              <a:rPr lang="ru-RU" dirty="0"/>
              <a:t>) — наиболее острый способ разрешения противоречий в интересах, целях, взглядах, возникающий в процессе социального взаимодействия, заключающийся в противодействии участников конфликта, и обычно сопровождающийся негативными </a:t>
            </a:r>
            <a:r>
              <a:rPr lang="ru-RU" dirty="0" smtClean="0"/>
              <a:t>эмоциями, </a:t>
            </a:r>
            <a:r>
              <a:rPr lang="ru-RU" dirty="0"/>
              <a:t>выходящий за рамки правил и норм. Конфликты являются предметом изучения науки </a:t>
            </a:r>
            <a:r>
              <a:rPr lang="ru-RU" dirty="0" err="1">
                <a:hlinkClick r:id="rId5" tooltip="Конфликтология"/>
              </a:rPr>
              <a:t>конфликтологии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Анализ структуры и качества рабочих отношений в организации.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i="1" dirty="0" smtClean="0"/>
              <a:t>Структура рабочих отношений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Качество рабочих отношений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00034" y="6215082"/>
            <a:ext cx="835824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Вывод: рассогласование не превышает 30%.</a:t>
            </a:r>
            <a:endParaRPr lang="ru-RU" dirty="0"/>
          </a:p>
        </p:txBody>
      </p:sp>
      <p:pic>
        <p:nvPicPr>
          <p:cNvPr id="8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Притча о спорщике и мудреце.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В одном селении жил невероятный спорщик, который спорил подряд со всеми и каждым. Благодаря своему невероятному упрямству ему удавалось любой спор заканчивать в свою пользу со словами «Вот видишь, я был прав». На любое утверждение, любую мысль у него находилась противоположная. Гордый своими победами в спорах, услышал он однажды о том, что в его селение к своему другу приехал один мудрый старец.</a:t>
            </a:r>
          </a:p>
          <a:p>
            <a:pPr>
              <a:buNone/>
            </a:pPr>
            <a:r>
              <a:rPr lang="ru-RU" dirty="0" smtClean="0"/>
              <a:t>      «Если я переспорю еще и старца, то слава обо мне пойдет не только по этому селению, но и по всей стране», — решил заносчивый глупец и бросился искать мудреца. Подойдя к дому, в котором гостил мудрец, спорщик попросил разрешения с ним поговорить. Когда его привели к старцу, он сказал с высокомерием: «мудрец, я наслышан о твоей мудрости, и несмотря на это я уверен, что любую фразу, которую ты скажешь, я смогу оспорить, доказав, что я прав».</a:t>
            </a:r>
          </a:p>
          <a:p>
            <a:pPr>
              <a:buNone/>
            </a:pPr>
            <a:r>
              <a:rPr lang="ru-RU" dirty="0" smtClean="0"/>
              <a:t>      — Да, ты прав, — спокойно ответил старец.</a:t>
            </a:r>
          </a:p>
          <a:p>
            <a:pPr>
              <a:buNone/>
            </a:pPr>
            <a:r>
              <a:rPr lang="ru-RU" dirty="0" smtClean="0"/>
              <a:t>      — Нет, неправ, — запальчиво воскликнул спорщик... и осекся.</a:t>
            </a:r>
          </a:p>
          <a:p>
            <a:endParaRPr lang="ru-RU" dirty="0"/>
          </a:p>
        </p:txBody>
      </p:sp>
      <p:pic>
        <p:nvPicPr>
          <p:cNvPr id="4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Автор презентации – студентка 5 курса психологического факультета МГОСГИ Смирнова Вероника Сергеевна.</a:t>
            </a:r>
          </a:p>
          <a:p>
            <a:endParaRPr lang="ru-RU" sz="2800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1143008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Чтобы не путать конфликт и конфликтную ситуацию, необходимо помнить особую «формулу»</a:t>
            </a:r>
            <a:endParaRPr lang="ru-RU" sz="3200" b="1" i="1" dirty="0"/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501122" cy="1643074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Конфликт = Проблема - Конфликтная ситуация – Участники конфликта + Инцидент.</a:t>
            </a:r>
          </a:p>
        </p:txBody>
      </p:sp>
      <p:pic>
        <p:nvPicPr>
          <p:cNvPr id="17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  <p:pic>
        <p:nvPicPr>
          <p:cNvPr id="18" name="Содержимое 5" descr="a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3286124"/>
            <a:ext cx="4714908" cy="34455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2857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Инцидент</a:t>
            </a:r>
            <a:r>
              <a:rPr lang="ru-RU" dirty="0" smtClean="0">
                <a:solidFill>
                  <a:schemeClr val="tx1"/>
                </a:solidFill>
              </a:rPr>
              <a:t> – действие или совокупность действий участников конфликтной ситуации, провоцирующих резкое обострение противоречия и начало борьбы между ними.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Участники конфликтной ситуации </a:t>
            </a:r>
            <a:r>
              <a:rPr lang="ru-RU" dirty="0" smtClean="0">
                <a:solidFill>
                  <a:schemeClr val="tx1"/>
                </a:solidFill>
              </a:rPr>
              <a:t>– это субъект, непосредственно вовлечённый во все фазы спора.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Конфликтная ситуация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dirty="0" err="1" smtClean="0">
                <a:solidFill>
                  <a:schemeClr val="tx1"/>
                </a:solidFill>
              </a:rPr>
              <a:t>ситуация</a:t>
            </a:r>
            <a:r>
              <a:rPr lang="ru-RU" dirty="0" smtClean="0">
                <a:solidFill>
                  <a:schemeClr val="tx1"/>
                </a:solidFill>
              </a:rPr>
              <a:t> скрытого или открытого противоборства двух или нескольких сторон участников, каждый из которых имеет свои цели, мотивы, средства или способы решения проблемы, имеющий личную значимость для каждого из её участников.</a:t>
            </a:r>
          </a:p>
          <a:p>
            <a:endParaRPr lang="ru-RU" dirty="0"/>
          </a:p>
        </p:txBody>
      </p:sp>
      <p:pic>
        <p:nvPicPr>
          <p:cNvPr id="4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Конфликт – процесс резкого обострения противоречия и борьбы двух или более сторон участников в решении проблемы, имеющий личную значимость для каждого из её участников.</a:t>
            </a:r>
            <a:endParaRPr lang="ru-RU" dirty="0"/>
          </a:p>
        </p:txBody>
      </p:sp>
      <p:pic>
        <p:nvPicPr>
          <p:cNvPr id="6" name="Содержимое 5" descr="7211246-the-woman-shouts-at-the-man-the-man-keeps-hands-for-hea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9" y="1785926"/>
            <a:ext cx="4101316" cy="4101316"/>
          </a:xfrm>
        </p:spPr>
      </p:pic>
      <p:pic>
        <p:nvPicPr>
          <p:cNvPr id="5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Типы конфликтов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7072336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857364"/>
            <a:ext cx="2786082" cy="16430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Внутриличностные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4286256"/>
            <a:ext cx="2786082" cy="16430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Личностно-групповой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4286256"/>
            <a:ext cx="2786082" cy="16430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Межгрупповой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1785926"/>
            <a:ext cx="2786082" cy="16430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Межличностные</a:t>
            </a:r>
            <a:endParaRPr lang="ru-RU" dirty="0"/>
          </a:p>
        </p:txBody>
      </p:sp>
      <p:cxnSp>
        <p:nvCxnSpPr>
          <p:cNvPr id="10" name="Прямая со стрелкой 9"/>
          <p:cNvCxnSpPr>
            <a:endCxn id="4" idx="0"/>
          </p:cNvCxnSpPr>
          <p:nvPr/>
        </p:nvCxnSpPr>
        <p:spPr>
          <a:xfrm rot="10800000" flipV="1">
            <a:off x="1750200" y="1000108"/>
            <a:ext cx="2250297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1000108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071670" y="2071678"/>
            <a:ext cx="321471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000496" y="2071678"/>
            <a:ext cx="307183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ru-RU" dirty="0" smtClean="0"/>
              <a:t>Важнейшие условия протекания конфликта.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929618" cy="41434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Пространственно-временные: место осуществления противоречия и время, в течение которого оно должно быть разрешено.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Социально-психологические: климат в конфликтующей группе, тип и уровень общения.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Социальные: вовлечённость в противоречие интересов различных соц.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рупп.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Любое конфликтное действие может иметь четыре основных исхода.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Полное или частичное подчинение одного другому.</a:t>
            </a:r>
          </a:p>
          <a:p>
            <a:r>
              <a:rPr lang="ru-RU" dirty="0" smtClean="0"/>
              <a:t>Компромисс.</a:t>
            </a:r>
          </a:p>
          <a:p>
            <a:r>
              <a:rPr lang="ru-RU" dirty="0" smtClean="0"/>
              <a:t>Прерывание конфликтных действий.</a:t>
            </a:r>
          </a:p>
          <a:p>
            <a:r>
              <a:rPr lang="ru-RU" dirty="0" smtClean="0"/>
              <a:t>Интеграция.</a:t>
            </a:r>
            <a:endParaRPr lang="ru-RU" dirty="0"/>
          </a:p>
        </p:txBody>
      </p:sp>
      <p:pic>
        <p:nvPicPr>
          <p:cNvPr id="4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Стадии развития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/>
            <a:r>
              <a:rPr lang="ru-RU" dirty="0" err="1" smtClean="0"/>
              <a:t>Предконфликтная</a:t>
            </a:r>
            <a:r>
              <a:rPr lang="ru-RU" dirty="0" smtClean="0"/>
              <a:t> стадия.</a:t>
            </a:r>
          </a:p>
          <a:p>
            <a:pPr marL="514350" indent="-514350"/>
            <a:r>
              <a:rPr lang="ru-RU" dirty="0" smtClean="0"/>
              <a:t>Объективная конфликтная ситуация.</a:t>
            </a:r>
          </a:p>
          <a:p>
            <a:pPr marL="514350" indent="-514350"/>
            <a:r>
              <a:rPr lang="ru-RU" dirty="0" smtClean="0"/>
              <a:t>Интеллектуальный этап развития.</a:t>
            </a:r>
          </a:p>
          <a:p>
            <a:pPr marL="514350" indent="-514350"/>
            <a:r>
              <a:rPr lang="ru-RU" dirty="0" smtClean="0"/>
              <a:t>Критический этап развития.</a:t>
            </a:r>
          </a:p>
          <a:p>
            <a:pPr marL="514350" indent="-514350"/>
            <a:r>
              <a:rPr lang="ru-RU" dirty="0" smtClean="0"/>
              <a:t>Спад напряжённости.</a:t>
            </a:r>
          </a:p>
          <a:p>
            <a:pPr marL="514350" indent="-514350"/>
            <a:r>
              <a:rPr lang="ru-RU" dirty="0" smtClean="0"/>
              <a:t>Сопоставление оценок поведения.</a:t>
            </a:r>
          </a:p>
          <a:p>
            <a:pPr marL="514350" indent="-514350"/>
            <a:r>
              <a:rPr lang="ru-RU" dirty="0" smtClean="0"/>
              <a:t>Разрешение конфликтной ситуации, либо выход из неё одной из сторон.</a:t>
            </a:r>
            <a:endParaRPr lang="ru-RU" dirty="0"/>
          </a:p>
        </p:txBody>
      </p:sp>
      <p:pic>
        <p:nvPicPr>
          <p:cNvPr id="6" name="Содержимое 5" descr="317018_w640_h640_rukoprikladstvo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  <p:pic>
        <p:nvPicPr>
          <p:cNvPr id="5" name="Содержимое 8" descr="38310687.jp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6842" y="650084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YamatoPainting</Template>
  <TotalTime>256</TotalTime>
  <Words>824</Words>
  <Application>Microsoft Office PowerPoint</Application>
  <PresentationFormat>Экран (4:3)</PresentationFormat>
  <Paragraphs>94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Welcome</vt:lpstr>
      <vt:lpstr>Конфликты. Методы разрешения педагогических конфликтов.</vt:lpstr>
      <vt:lpstr>Конфликт (от лат. столкновение) – столкновение противоположно направленных целей, интересов, позиций, имений или взглядов оппонентов или субъектов взаимодействия.</vt:lpstr>
      <vt:lpstr>Чтобы не путать конфликт и конфликтную ситуацию, необходимо помнить особую «формулу»</vt:lpstr>
      <vt:lpstr>Слайд 4</vt:lpstr>
      <vt:lpstr>Слайд 5</vt:lpstr>
      <vt:lpstr>Типы конфликтов</vt:lpstr>
      <vt:lpstr>Важнейшие условия протекания конфликта.</vt:lpstr>
      <vt:lpstr> Любое конфликтное действие может иметь четыре основных исхода.</vt:lpstr>
      <vt:lpstr>Стадии развития конфликта</vt:lpstr>
      <vt:lpstr>Функции конфликтов.</vt:lpstr>
      <vt:lpstr>Стадии и методы разрешения конфликтов</vt:lpstr>
      <vt:lpstr>1-ая стадия разрешения конфликта.</vt:lpstr>
      <vt:lpstr>2-ая стадия разрешения конфликта.</vt:lpstr>
      <vt:lpstr>3-яя стадия разрешения конфликта.</vt:lpstr>
      <vt:lpstr>4-ая стадия разрешения конфликта.</vt:lpstr>
      <vt:lpstr>5-ая стадия разрешения конфликта.</vt:lpstr>
      <vt:lpstr>6-ая стадия разрешения конфликта.</vt:lpstr>
      <vt:lpstr>Слайд 18</vt:lpstr>
      <vt:lpstr>Профилактика конфликтов.</vt:lpstr>
      <vt:lpstr>Анализ структуры и качества рабочих отношений в организации.</vt:lpstr>
      <vt:lpstr>Притча о спорщике и мудреце.</vt:lpstr>
      <vt:lpstr>Спасибо за внимание!</vt:lpstr>
    </vt:vector>
  </TitlesOfParts>
  <Company>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(от лат. столкновение) </dc:title>
  <dc:creator>USER</dc:creator>
  <cp:lastModifiedBy>USER</cp:lastModifiedBy>
  <cp:revision>28</cp:revision>
  <dcterms:created xsi:type="dcterms:W3CDTF">2011-11-02T12:35:10Z</dcterms:created>
  <dcterms:modified xsi:type="dcterms:W3CDTF">2011-11-05T10:11:30Z</dcterms:modified>
</cp:coreProperties>
</file>