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7" r:id="rId4"/>
    <p:sldId id="268" r:id="rId5"/>
    <p:sldId id="269" r:id="rId6"/>
    <p:sldId id="259" r:id="rId7"/>
    <p:sldId id="262" r:id="rId8"/>
    <p:sldId id="260" r:id="rId9"/>
    <p:sldId id="261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615" autoAdjust="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5640A-DBE5-4CEC-98BE-950D04930BEC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70CD3-00E4-4DF0-85CF-A0C724DB60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os.ru/articles/view/massovaya_lichnos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psychologos.ru/articles/view/razvitaya_lichnost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os.ru/articles/view/zhertvazpt_poziciya_zhertvy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psychologos.ru/articles/view/lichnyy_kouching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os.ru/articles/view/ego-identichnos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ychologos.ru/articles/view/hochu_i_nado" TargetMode="External"/><Relationship Id="rId3" Type="http://schemas.openxmlformats.org/officeDocument/2006/relationships/hyperlink" Target="http://www.psychologos.ru/articles/view/individualnost" TargetMode="External"/><Relationship Id="rId7" Type="http://schemas.openxmlformats.org/officeDocument/2006/relationships/hyperlink" Target="http://www.psychologos.ru/articles/view/krizis_treh_le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psychologos.ru/articles/view/hochu" TargetMode="External"/><Relationship Id="rId5" Type="http://schemas.openxmlformats.org/officeDocument/2006/relationships/hyperlink" Target="http://www.psychologos.ru/articles/view/etapy_razvitiya_lichnosti_po_eriku_eriksonu" TargetMode="External"/><Relationship Id="rId10" Type="http://schemas.openxmlformats.org/officeDocument/2006/relationships/hyperlink" Target="http://www.psychologos.ru/articles/view/izhdivenec" TargetMode="External"/><Relationship Id="rId4" Type="http://schemas.openxmlformats.org/officeDocument/2006/relationships/hyperlink" Target="http://www.psychologos.ru/articles/view/ya_mladenca" TargetMode="External"/><Relationship Id="rId9" Type="http://schemas.openxmlformats.org/officeDocument/2006/relationships/hyperlink" Target="http://www.psychologos.ru/articles/view/chelovek-rebenok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os.ru/articles/view/etapy_razvitiya_lichnosti_po_eriku_erikson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psychologos.ru/articles/view/pervaya_poziciya_vospriyatiya" TargetMode="External"/><Relationship Id="rId4" Type="http://schemas.openxmlformats.org/officeDocument/2006/relationships/hyperlink" Target="http://www.psychologos.ru/articles/view/samostoyatelnost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ychologos.ru/articles/view/proaktivnost" TargetMode="External"/><Relationship Id="rId3" Type="http://schemas.openxmlformats.org/officeDocument/2006/relationships/hyperlink" Target="http://www.psychologos.ru/articles/view/etapy_razvitiya_lichnosti_po_eriku_eriksonu" TargetMode="External"/><Relationship Id="rId7" Type="http://schemas.openxmlformats.org/officeDocument/2006/relationships/hyperlink" Target="http://www.psychologos.ru/articles/view/massovaya_lichnost" TargetMode="External"/><Relationship Id="rId12" Type="http://schemas.openxmlformats.org/officeDocument/2006/relationships/hyperlink" Target="http://www.psychologos.ru/articles/view/napravlennost_lichnost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psychologos.ru/articles/view/potomu_chto_i_dlya_togozpt_chtoby" TargetMode="External"/><Relationship Id="rId11" Type="http://schemas.openxmlformats.org/officeDocument/2006/relationships/hyperlink" Target="http://www.psychologos.ru/articles/view/estestvennaya_lichnost_i_samoopredelyayuschayasya_lichnost" TargetMode="External"/><Relationship Id="rId5" Type="http://schemas.openxmlformats.org/officeDocument/2006/relationships/hyperlink" Target="http://www.psychologos.ru/articles/view/razvitaya_lichnost" TargetMode="External"/><Relationship Id="rId10" Type="http://schemas.openxmlformats.org/officeDocument/2006/relationships/hyperlink" Target="http://www.psychologos.ru/articles/view/poziciya_angela" TargetMode="External"/><Relationship Id="rId4" Type="http://schemas.openxmlformats.org/officeDocument/2006/relationships/hyperlink" Target="http://www.psychologos.ru/articles/view/muzhchiny" TargetMode="External"/><Relationship Id="rId9" Type="http://schemas.openxmlformats.org/officeDocument/2006/relationships/hyperlink" Target="http://www.psychologos.ru/articles/view/lichnost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концепции психоанализа Я и социум, Ид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Супер-Эго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представлены как враждебные, антагонистические друг другу начала. Фрейд представляет отношения «ребенок — общество» как антагонистические, враждебные, история которых — трагическое противостояние личности и общества, борьба двух миров — мира детства и мира взрослых.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Супер-Эго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представитель требований социума, а собственно Я ребенка – это изначально асоциальные влечения: биологические потребности выживания, сексуальные влечения и влечение к смерти. Как же тогда ему, психоаналитику, отвечать на вопрос клиента, которые спрашивает «Кто я?», имея в виду то, что в нем есть помимо внедренного в него социума? «Твое истинное я – это либидо и влечение к смерти? Твой настоящий путь – лишь вечный конфликт с социумом, и только?»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к этому относиться? Думается, что, предложенное Э.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Эриксоном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описание ступеней в малой степени относится к действительно врожденным особенностям человека как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sapiens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и, скорее, является культурным фактом европейской эпохи близкого Эрику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Эриксона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времени. Распространенность предложенной Э.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Эриксоном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модели говорит о том, что это работающая и адекватная схема для здоровой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Массовая личность"/>
              </a:rPr>
              <a:t>массовой личности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едва ли предложенная схема как-либо адекватно описывает этапы жизни православного монаха либо индийского йога, жизнь Александра Македонского, Наполеона, матери Терезы либо академика Николая Михайловича Анохина… 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Статья: Развитая личность"/>
              </a:rPr>
              <a:t>Развитая личность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учитывает как свои природные особенности, так и культурные стереотипы, но способна выходить за их пределы. Если восемь стадий развития личности - это то, как живут все, нормальное течение здоровой жизни, то развитая личность помнит принцип: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Благоприятные разрешения конфликтов называются «Добродетелями» («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virtues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»). Названия добродетелей в порядке их поэтапного приобретения: надежда, воля, цель, уверенность, верность, любовь, забота и мудрость.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Благополучное прохождение определяется обычно тем, насколько благополучно прошел человек предыдущие стадии своего развития, а также благополучностью социальной обстановки. Войны, социальные кризисы и другие удары судьбы мешают человеку удачно пройти очередной этап своего жизненного пути.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Эриксон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работал с людьми, занимающимся активным личностным ростом и развитием, развивающим себя по плану и сознательно.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Эриксон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описывал то, что происходит в стихийном развитии личности, включая элементы личностной деградации. И если развитый человек может строить себя осознанно, быть автором своей жизни, то с пациентами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Эриксона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благополучное прохождение очередной стадии только случалось - либо не случалось, либо повезло, либо нет - и тогда, уважаемые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Жертва, позиция Жертвы"/>
              </a:rPr>
              <a:t>жертвы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вам направление к психотерапевту. Психотерапевт помогал человеку строить свой очередной этап жизни более активно и более сознательно, хотя Эрик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Эриксон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никогда не ставил себе задачу становиться личным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Статья: Личный коучинг"/>
              </a:rPr>
              <a:t>коучем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Представление о развитии как о последовательности психосоциальных кризисов - как минимум, неочевидно. Да, на каком-то этапе жизни человеком оказываются альтернативные пути развития, и в зависимо­сти от его выбора личностное развитие может оказаться как позитивным и гармоничным, так и негативным, с нарушениями развития и расстройствами эмоционально-личност­ной и познавательной сфер. Позитивное разрешение кризиса способствует формированию позитивного новообразования или сильного свойства личности; не­гативное — деструктивного новообразования, препятствующего фор­мированию эго-идентичности.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Вопрос, почему наличие важной альтернативы в развитии следует называть кризисом?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Википедии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кризис – это перелом, при котором неадекватность средств достижения целей рождает непредсказуемые проблемы. Если в ситуации выбора использовать неадекватные средства достижения целей и порождать непредсказуемые проблемы, то, действительно, каждый выбор будет оказываться кризисом. Возможно, клиенты Эрика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Эриксона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такими людьми и оказывались. Но формулировать на этом основании, что для любого человека, в том числе умного и здорового, строительство нового этапа его жизни является кризисом – наверное, оснований недостаточно. Более того, кажется, что подобные формулировки являются патогенными, формирующими необоснованные тревоги по поводу предстоящих жизненных событий.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Эрика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Эриксона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главное в жизни человека - быть в согласии с самим собой, но одновременно развиваться.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Эго-идентичность"/>
              </a:rPr>
              <a:t>Эго-идентичность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обозначает целостность развивающейся личности; тождественность и непрерывность нашего Я, несмотря на те изменения, которые происходят с нами в процессе роста и развития. "Я развиваюсь, но я— тот же самый"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Теория развития личности Эрика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Эриксона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среди других подходов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Эпигенетическая теория развития личности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Э.Эриксона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одна из наиболее авторитетных, зарекомендовавших себя теорий развития личности. Важно при этом понять, какой подход она реализует, на какие вопросы она отвечает, а на какие – нет.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личности интересно не только для психологов. Развитие личности важно и для педагогов, развивающих личность детей разного возраста, развитие личности важно для бизнесменов, заинтересованных в развитии личности своих сотрудников, развитие личности важно и просто для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Соты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любом возрасте есть пункт А и пункт Б, возможность выбора пути, возможность развитие в ту или другую сторону. Достигнув пункт Б, перед нами снова выбор. Парадигма сот дает гораздо большую вариативность, но размывает понятие развития: как понять: данный поворот - продолжение развития, извращение либо деградация? Обычно это решается тем, что признается одна утвержденная вершина, к которой можно приходить разными путями. Если человек до утвержденной вершины не дошел, его развитие считается не вполне полноценным.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Корона.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Парадигмы короны утверждает, что вершина определенно есть, но дает возможность предположить, что вершин больше чем одна.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Младенец и ребенок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Этапы развития личности младенца: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Зарождение как биологическая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Индивидуальность"/>
              </a:rPr>
              <a:t>индивидуальность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Свое, похожее на кого-то и непохожее на других лицо и тело, свои генетические программы.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Наличие Я, растущего в Я большое.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Младенец - личность, если у него есть Я, растущее в Я большое. Это, к сожалению, бывает не всегда. Смотри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Статья: Я младенца"/>
              </a:rPr>
              <a:t>Я младенца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Формирование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самоотношения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«Я есть и хочу быть».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Невербально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неосознаваемо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младенец еще в утробе матери и первые месяцы жизни может по-разному отнестись к себе. Это может быть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самоотношение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"Я есть и хочу быть" (выбор личности) либо “Я не хочу быть” или “Я не знаю, есть ли я”...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Ребенок начинает осознавать себя как отдельное (от мамы и окружающих) и неповторимое "Я".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Доверие к миру. (здоровый фон для последующего развития)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– ОК, ты – ОК, мир – нравится. Этап Доверие по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татья: Этапы развития личности по Эрику Эриксону"/>
              </a:rPr>
              <a:t>Эрику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татья: Этапы развития личности по Эрику Эриксону"/>
              </a:rPr>
              <a:t>Эриксону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Ребенок, когда заявляет о своих желаниях и сильно настаивает на своих потребностях - уже личность.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Личность начинается со своего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Статья: Хочу"/>
              </a:rPr>
              <a:t>хочу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ребенка. Хочу, которое он может и смеет проявить и на котором он может настоять. Смотри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татья: Кризис трех лет"/>
              </a:rPr>
              <a:t>Кризис трех лет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Статья: Хочу и Надо"/>
              </a:rPr>
              <a:t>Хочу и Надо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Этап Самостоятельность по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татья: Этапы развития личности по Эрику Эриксону"/>
              </a:rPr>
              <a:t>Эрику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татья: Этапы развития личности по Эрику Эриксону"/>
              </a:rPr>
              <a:t>Эриксону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Ребенок становится внутренне социальным.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Ребенок уже не равен своим природным влечениям, может подчинять свои природные влечения социальным нормам.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Свобода и предприимчивость.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Ребенок сам себе придумывает занятия. Этап Предприимчивость по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татья: Этапы развития личности по Эрику Эриксону"/>
              </a:rPr>
              <a:t>Эрику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татья: Этапы развития личности по Эрику Эриксону"/>
              </a:rPr>
              <a:t>Эриксону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Итог этого этапа развития личности -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Статья: Человек-ребенок"/>
              </a:rPr>
              <a:t>Человек-ребенок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Статья: Иждивенец"/>
              </a:rPr>
              <a:t>Иждивенец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Подросток и молодой человек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Этапы развития личности подростка и молодого человека в порядке возрастания требований: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Умелость, организованность.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Организованные игры, знакомство с очередностью и последовательностью. Этап Творчество по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Этапы развития личности по Эрику Эриксону"/>
              </a:rPr>
              <a:t>Эрику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Этапы развития личности по Эрику Эриксону"/>
              </a:rPr>
              <a:t>Эриксону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Самоощущение, самосознание, понимание себя, рефлексия собственных мыслей и поступков.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 к собственному внутреннему миру, вопросы себе и о себе.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Своеобычность, наличие собственного взгляда и своего стиля.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жить своей головой, принимать собственные решения. Личность здесь - это внутренний стержень в человеке, что выделяет его из его окружения, что противостоит окружению и делает человека сильнее, чем его окружение. То, что делает человека выше генетики и шаблонов. Источник внутренней свободы 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Статья: Самостоятельность"/>
              </a:rPr>
              <a:t>самостоятельности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Личность - проявление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татья: Первая позиция восприятия"/>
              </a:rPr>
              <a:t>Первой позиции восприятия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Формируется личность как "монада, по-своему, единственно ей свойственным образом воспринимающая, отражающая и создающая в себе мир". Когда ты станешь Личностью? (когда ты начнешь жить своей головой, принимать свои решения?) - вопрос к подростку.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Самостоятельность в решениях, умение справляться с препятствиями и добиваться своего.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считаю себя правым, преодолеваю сопротивление окружающих.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Развитая личность имеет волю - способна стать выше своего непосредственного (сегодняшнего) хочу во имя будущих интересов (это формулируется как Надо).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Честность, смелость, порядочность.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ценностно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двухмерный мир: есть Зло, и есть Добро, между ними четкая граница, нужно быть всегда за правду и не врать никогда.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Умение отстаивать свое мнение, свои права, свое достоинство.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Способность настаивать на своем, когда это свое уважается окружающими. Я - человек, а человека надо уважать!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Картина жизни.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Идеал дружбы, любви, семьи, общества. Этап Идентификации личности по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Этапы развития личности по Эрику Эриксону"/>
              </a:rPr>
              <a:t>Эрику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Этапы развития личности по Эрику Эриксону"/>
              </a:rPr>
              <a:t>Эриксону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Взрослый человек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Этапы развития личности взрослого человека в порядке возрастания требований: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Зрелые отношения. Понимание и опыт, что такое дружба и любовь. Знакомство с Близостью, умение и интерес быть в Близости.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Речь не о сексе (как таковом), а об особых отношениях, где люди близки и дороги друг другу. Этап Близость и одиночество по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Этапы развития личности по Эрику Эриксону"/>
              </a:rPr>
              <a:t>Эрику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Этапы развития личности по Эрику Эриксону"/>
              </a:rPr>
              <a:t>Эриксону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Зрелость как Мужчины (как Женщины).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Мужчина, который состоялся как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Статья: Мужчины"/>
              </a:rPr>
              <a:t>Мужчина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утвердил свое Я в глазах себя, общества и женщин - личность.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Зрелая заботливость, увязывание своих интересов с интересами других.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Зрелость жизненного опыта. Понимание своего жизненного пути. Мудрость.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Мудрый человек знает - у каждого правда своя, и действовать нужно в ситуации, когда сложно предугадать, как слово наше отзовется... Цельность (а не безнадежность) - по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Этапы развития личности по Эрику Эриксону"/>
              </a:rPr>
              <a:t>Эрику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Этапы развития личности по Эрику Эриксону"/>
              </a:rPr>
              <a:t>Эриксону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Зрелая активность. Умение действовать не потому что, а для того чтобы.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Проактивность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Лидерство, Непрерывное развитие.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ставить свои цели, прогнозировать развитие ситуации, планировать, ставить задачи и их решать.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татья: Развитая личность"/>
              </a:rPr>
              <a:t>Развитая личность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тот, кто действует не потому что, а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Статья: Потому что и Для того, чтобы"/>
              </a:rPr>
              <a:t>для того чтобы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Соответственно, тот кто имеет свои цели, может прогнозировать развитие ситуации, планировать, ставить задачи и их решать. Кто действует потому что -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татья: Массовая личность"/>
              </a:rPr>
              <a:t>массовая личность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Способность непрерывно развиваться, опережая в своем развитии окружающих.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Статья: Проактивность"/>
              </a:rPr>
              <a:t>Проактивность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обязательная составляющая развитой личности. Насколько человек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реактивен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настолько он не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Статья: Личность"/>
              </a:rPr>
              <a:t>личность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татья: Массовая личность"/>
              </a:rPr>
              <a:t>массовая личность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Зрелая социальная ответственность.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Взрослый, который оставил след своей жизни в памяти многих - большая личность.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Статья: Позиция Ангела"/>
              </a:rPr>
              <a:t>Позиция Ангела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Этап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Общечеловечность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самопоглощенность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Этапы развития личности по Эрику Эриксону"/>
              </a:rPr>
              <a:t>Эрику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атья: Этапы развития личности по Эрику Эриксону"/>
              </a:rPr>
              <a:t>Эриксону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Выборы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Выборы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Статья: Естественная личность и самоопределяющаяся личность"/>
              </a:rPr>
              <a:t>естественной личности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задает не она сама, а ее окружение.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Статья: Естественная личность и самоопределяющаяся личность"/>
              </a:rPr>
              <a:t>Самоопределяющаяся личность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делает свои выборы сама.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 направления развития начинается с выбора общей жизненной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Статья: Направленность личности"/>
              </a:rPr>
              <a:t>направленности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Рост и Развитие, Личная жизнь и Семья, Дело и Бизнес. Позднее человек уточняет выбор и выстраивает свою личность под выбранное направление жизни.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 высоты: Потребитель, Творец.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>
                <a:latin typeface="Book Antiqua" pitchFamily="18" charset="0"/>
              </a:rPr>
              <a:t>Социальный параметр этой стадии, говорит </a:t>
            </a:r>
            <a:r>
              <a:rPr lang="ru-RU" sz="1200" dirty="0" err="1" smtClean="0">
                <a:latin typeface="Book Antiqua" pitchFamily="18" charset="0"/>
              </a:rPr>
              <a:t>Эриксон</a:t>
            </a:r>
            <a:r>
              <a:rPr lang="ru-RU" sz="1200" dirty="0" smtClean="0">
                <a:latin typeface="Book Antiqua" pitchFamily="18" charset="0"/>
              </a:rPr>
              <a:t>, развивается между предприимчивостью на одном полюсе и чувством вины на другом. От того, как в этой стадии реагируют родители на затеи ребенка, во многом зависит, какое из этих качеств перевесит в его характере. Дети, которым предоставлена инициатива в выборе моторной деятельности, которые по своему же­ланию бегают, борются, возятся, катаются на велосипе­де, на санках, на коньках, вырабатывают и закрепляют предприимчивость. Закрепляет ее и готовность родителей отвечать на вопросы ребенка (интеллектуальная предприимчивость), и не мешать ему фантазировать, и затевать игры. Но если родители показывают ребенку, что его моторная деятельность вредна и нежелательна, что вопросы его назойливы, а игры бестолковы, он начинает чувствовать себя виноватым и уносит это чувство вины в дальнейшие стадии жизни. </a:t>
            </a:r>
          </a:p>
          <a:p>
            <a:pPr algn="just"/>
            <a:r>
              <a:rPr lang="ru-RU" sz="1200" dirty="0" smtClean="0">
                <a:latin typeface="Book Antiqua" pitchFamily="18" charset="0"/>
              </a:rPr>
              <a:t>Благоприятное разрешение этого конфликта - цель. </a:t>
            </a:r>
            <a:endParaRPr lang="ru-RU" sz="1200" dirty="0">
              <a:latin typeface="Book Antiqu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этот период у ребенка обостряется интерес к тому, как вещи устроены, как их можно освоить, приспособить к чему-нибудь. Этому возрасту понятен и близок Робин­зон Крузо; в особенности отвечает пробуждающемуся интересу ребенка к трудовым навыкам энтузиазм, с ко­торым Робинзон описывает во всех подробностях свои занятия. Когда детей поощряют мастерить что угодно, строить шалаши и авиамодели, варить, готовить и руко­дельничать, когда им разрешают довести начатое дело до конца, хвалят и награждают за результаты, тогда у ребен­ка вырабатывается умелость и способности к техничес­кому творчеству. Напротив, родители, которые видят в трудовой деятельности детей одно «баловство» и «пач­котню», способствуют развитию у них чувства неполно­ценности.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возрасте, однако, окружение ребенка уже не ограничивается домом. Наряду с семьей важную роль в его возрастных кризисах начинают играть и другие об­щественные институты. Здесь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Эриксон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снова расширяет рамки психоанализа, до сих пор учитывавшего лишь влияние родителей на развитие ребенка. Пребывание ре­бенка в школе и отношение, которое он там встречает, оказывает большое влияние на уравновешенность его психики. Ребенок, не отличающийся сметливостью, в особенности может быть травмирован школой, даже если его усердие и поощряется дома. Он не так туп, чтобы попасть в школу для умственно отсталых детей, но он усваивает учебный материал медленнее, чем сверстники, и не может с ними соревноваться. Непрерывное отстава­ние в классе несоразмерно развивает у него чувство не­полноценности.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Зато ребенок, склонность которого мастерить что-нибудь заглохла из-за вечных насмешек дома, может ожи­вить ее в школе благодаря советам и помощи чуткого и опытного учителя. Таким образом, развитие этого пара­метра зависит не только от родителей, но и от отноше­ния других взрослых.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Эриксон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считает, что возникающий в этот период параметр связи с окружающим колеблется между поло­жительным полюсом идентификации «Я» и отрицатель­ным полюсом путаницы ролей. Иначе говоря, перед подростком, об­ретшим способность к обобщениям, встает задача объединить все, что он знает о себе самом как о школьнике, сыне, спортсмене, друге, бойскауте, газетчике и так далее. Все эти роли он должен собрать в единое целое, осмыслить его, связать с прошлым и проецировать в будущее. Если молодой человек успешно справится с этой задачей — психосоциальной идентификацией, то у него появится ощущение того, кто он есть, где находится и куда идет.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отличие от предыдущих стадий, где родители ока­зывали более или менее прямое воздействие на исход кризисов развития, влияние их теперь оказывается наиболее косвенным. Если благодаря родителям подрос­ток уже выработал доверие, самостоятельность, предпри­имчивость и умелость, то шансы его на идентификацию, то есть на опознание собственной индивидуальности, зна­чительно увеличиваются.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Обратное справедливо для подростка недоверчиво­го, стыдливого, неуверенного, исполненного чувства вины и сознания своей неполноценности. Поэтому подготовка к всесторонней психосоциальной идентификации в под­ростковом возрасте должна начинаться, по сути, с мо­мента рождения.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0CD3-00E4-4DF0-85CF-A0C724DB6091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C96B07-5DDE-479F-ACBA-9BAC0FE2D099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C0857D-5D6F-4500-B31C-4FD1EBF0F5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C96B07-5DDE-479F-ACBA-9BAC0FE2D099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0857D-5D6F-4500-B31C-4FD1EBF0F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1C96B07-5DDE-479F-ACBA-9BAC0FE2D099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C0857D-5D6F-4500-B31C-4FD1EBF0F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C96B07-5DDE-479F-ACBA-9BAC0FE2D099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0857D-5D6F-4500-B31C-4FD1EBF0F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C96B07-5DDE-479F-ACBA-9BAC0FE2D099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4C0857D-5D6F-4500-B31C-4FD1EBF0F5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C96B07-5DDE-479F-ACBA-9BAC0FE2D099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0857D-5D6F-4500-B31C-4FD1EBF0F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C96B07-5DDE-479F-ACBA-9BAC0FE2D099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0857D-5D6F-4500-B31C-4FD1EBF0F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C96B07-5DDE-479F-ACBA-9BAC0FE2D099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0857D-5D6F-4500-B31C-4FD1EBF0F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C96B07-5DDE-479F-ACBA-9BAC0FE2D099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0857D-5D6F-4500-B31C-4FD1EBF0F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C96B07-5DDE-479F-ACBA-9BAC0FE2D099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0857D-5D6F-4500-B31C-4FD1EBF0F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C96B07-5DDE-479F-ACBA-9BAC0FE2D099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0857D-5D6F-4500-B31C-4FD1EBF0F5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1C96B07-5DDE-479F-ACBA-9BAC0FE2D099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C0857D-5D6F-4500-B31C-4FD1EBF0F5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os.ru/articles/view/lichno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357166"/>
            <a:ext cx="5105400" cy="271464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Этапы формирования личности и жизненные кризисы.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Теория личности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Э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Эриксона</a:t>
            </a:r>
            <a:r>
              <a:rPr lang="ru-RU" sz="2400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928934"/>
            <a:ext cx="5114778" cy="3786214"/>
          </a:xfrm>
        </p:spPr>
        <p:txBody>
          <a:bodyPr>
            <a:normAutofit lnSpcReduction="1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latin typeface="Book Antiqua" pitchFamily="18" charset="0"/>
              </a:rPr>
              <a:t>Социум для ребенка не антагонистичен.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latin typeface="Book Antiqua" pitchFamily="18" charset="0"/>
              </a:rPr>
              <a:t>Личность развивается от рождения до смерти.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latin typeface="Book Antiqua" pitchFamily="18" charset="0"/>
              </a:rPr>
              <a:t>Личность развивается через последовательные этапы жизни.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latin typeface="Book Antiqua" pitchFamily="18" charset="0"/>
              </a:rPr>
              <a:t>Этапы жизни, как стадии развития личности, одинаковы для всех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latin typeface="Book Antiqua" pitchFamily="18" charset="0"/>
              </a:rPr>
              <a:t>В развитии человека восемь стадий.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latin typeface="Book Antiqua" pitchFamily="18" charset="0"/>
              </a:rPr>
              <a:t>Каждую стадию своего развития человек может пройти как благополучно, так и нет.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latin typeface="Book Antiqua" pitchFamily="18" charset="0"/>
              </a:rPr>
              <a:t>Переход от стадии к следующей стадии является личностным кризисом.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dirty="0" smtClean="0">
                <a:latin typeface="Book Antiqua" pitchFamily="18" charset="0"/>
              </a:rPr>
              <a:t>В кризисе теряется эго-идентичность, задача психотерапевта - ее вернуть.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E._Erik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2005979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Кризис подросткового возраста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2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Book Antiqua" pitchFamily="18" charset="0"/>
              </a:rPr>
              <a:t>5. Идентификация личности и путаница ролей.</a:t>
            </a:r>
            <a:r>
              <a:rPr lang="ru-RU" sz="1200" dirty="0">
                <a:latin typeface="Book Antiqua" pitchFamily="18" charset="0"/>
              </a:rPr>
              <a:t> </a:t>
            </a:r>
          </a:p>
          <a:p>
            <a:pPr algn="just"/>
            <a:r>
              <a:rPr lang="ru-RU" sz="1200" dirty="0">
                <a:latin typeface="Book Antiqua" pitchFamily="18" charset="0"/>
              </a:rPr>
              <a:t>При переходе в пятую стадию (12-18 лет) ребенок сталкивает­ся, как утверждает классический психоанализ, с про­буждением «любви и ревности» к родителям. Успешное решение этой проблемы зависит от того, найдет ли он предмет любви в собственном поколении. </a:t>
            </a:r>
            <a:r>
              <a:rPr lang="ru-RU" sz="1200" dirty="0" err="1">
                <a:latin typeface="Book Antiqua" pitchFamily="18" charset="0"/>
              </a:rPr>
              <a:t>Эриксон</a:t>
            </a:r>
            <a:r>
              <a:rPr lang="ru-RU" sz="1200" dirty="0">
                <a:latin typeface="Book Antiqua" pitchFamily="18" charset="0"/>
              </a:rPr>
              <a:t> не отрицает возникновения этой проблемы у подростков, но указывает, что существуют и другие. Подросток созревает физиологически и психически, и в добавление к новым ощущениям и желаниям, которые появляются в результате этого созревания, у него развиваются и новые взгляды на вещи, новый подход к жизни. </a:t>
            </a:r>
          </a:p>
        </p:txBody>
      </p:sp>
      <p:pic>
        <p:nvPicPr>
          <p:cNvPr id="4" name="Рисунок 3" descr="x_7baa6b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571744"/>
            <a:ext cx="535785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7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Book Antiqua" pitchFamily="18" charset="0"/>
              </a:rPr>
              <a:t>Важное место в новых особенностях психики подростка занимает его интерес к мыслям других людей, к тому, что они сами о себе думают. Подростки могут создавать себе мысленный идеал семьи, религии, общества, по сравнению с которым весьма проигрывают далеко не­совершенные, но реально существующие семьи, религии и обще­ства. Подросток способен вырабатывать или перенимать теории и мировоззрения, которые сулят примирить все противоречия и создать гармоническое целое. Короче говоря, подросток - это нетерпеливый идеалист, полагающий, что создать идеал на практике не труднее, чем вообразить его в теории. </a:t>
            </a:r>
            <a:endParaRPr lang="ru-RU" sz="1200" dirty="0"/>
          </a:p>
        </p:txBody>
      </p:sp>
      <p:pic>
        <p:nvPicPr>
          <p:cNvPr id="3" name="Рисунок 2" descr="podrost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9" y="3979838"/>
            <a:ext cx="4000528" cy="2677396"/>
          </a:xfrm>
          <a:prstGeom prst="rect">
            <a:avLst/>
          </a:prstGeom>
        </p:spPr>
      </p:pic>
      <p:pic>
        <p:nvPicPr>
          <p:cNvPr id="4" name="Рисунок 3" descr="byt_vzrosly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785925"/>
            <a:ext cx="3429024" cy="4855255"/>
          </a:xfrm>
          <a:prstGeom prst="rect">
            <a:avLst/>
          </a:prstGeom>
        </p:spPr>
      </p:pic>
      <p:pic>
        <p:nvPicPr>
          <p:cNvPr id="5" name="Рисунок 4" descr="115338ck8l8ccxlyv8tp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785926"/>
            <a:ext cx="3143272" cy="20902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143502" y="642918"/>
            <a:ext cx="3714777" cy="292895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Book Antiqua" pitchFamily="18" charset="0"/>
              </a:rPr>
              <a:t>Если из-за неудачного детства или тяжелого быта подросток не может решить задачу идентификации и определить свое «Я», то он начинает проявлять </a:t>
            </a:r>
            <a:r>
              <a:rPr lang="ru-RU" sz="1800" dirty="0" smtClean="0">
                <a:latin typeface="Book Antiqua" pitchFamily="18" charset="0"/>
              </a:rPr>
              <a:t>симптомы </a:t>
            </a:r>
            <a:r>
              <a:rPr lang="ru-RU" sz="1800" dirty="0" smtClean="0">
                <a:latin typeface="Book Antiqua" pitchFamily="18" charset="0"/>
              </a:rPr>
              <a:t>путаницы ролей и неуверенность в понимании того, </a:t>
            </a:r>
            <a:r>
              <a:rPr lang="ru-RU" sz="1800" dirty="0" smtClean="0">
                <a:latin typeface="Book Antiqua" pitchFamily="18" charset="0"/>
              </a:rPr>
              <a:t>кто </a:t>
            </a:r>
            <a:r>
              <a:rPr lang="ru-RU" sz="1800" dirty="0" smtClean="0">
                <a:latin typeface="Book Antiqua" pitchFamily="18" charset="0"/>
              </a:rPr>
              <a:t>он такой и к какой среде принадлежит</a:t>
            </a:r>
            <a:endParaRPr lang="ru-RU" sz="1800" dirty="0"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4942" y="3714752"/>
            <a:ext cx="3603156" cy="29289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Такая пута­ница нередко наблюдается у малолетних преступников. Девочки, проявляющие в подростковом возрасте </a:t>
            </a:r>
            <a:r>
              <a:rPr lang="ru-RU" dirty="0" smtClean="0"/>
              <a:t>распущенность</a:t>
            </a:r>
            <a:r>
              <a:rPr lang="ru-RU" dirty="0" smtClean="0"/>
              <a:t>, очень часто обладают фрагментарным </a:t>
            </a:r>
            <a:r>
              <a:rPr lang="ru-RU" dirty="0" smtClean="0"/>
              <a:t>представлением </a:t>
            </a:r>
            <a:r>
              <a:rPr lang="ru-RU" dirty="0" smtClean="0"/>
              <a:t>о своей личности и свои беспорядочные по­ловые связи не соотносят ни со своим интеллектуальным уровнем, ни с системой ценностей. В некоторых случаях молодежь стремится к «негативной идентификации», то есть отождествляет свое «Я» с образом, противополож­ным тому, который хотели бы видеть родители и друзья. </a:t>
            </a:r>
          </a:p>
          <a:p>
            <a:endParaRPr lang="ru-RU" dirty="0"/>
          </a:p>
        </p:txBody>
      </p:sp>
      <p:pic>
        <p:nvPicPr>
          <p:cNvPr id="5" name="Рисунок 4" descr="podrosto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212" r="22212"/>
          <a:stretch>
            <a:fillRect/>
          </a:stretch>
        </p:blipFill>
        <p:spPr>
          <a:xfrm>
            <a:off x="714348" y="1571612"/>
            <a:ext cx="4206240" cy="42062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Теория Эрика </a:t>
            </a:r>
            <a:r>
              <a:rPr lang="ru-RU" dirty="0" err="1" smtClean="0"/>
              <a:t>Эриксона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14422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Book Antiqua" pitchFamily="18" charset="0"/>
              </a:rPr>
              <a:t>Теория Эрика </a:t>
            </a:r>
            <a:r>
              <a:rPr lang="ru-RU" sz="1600" dirty="0" err="1">
                <a:latin typeface="Book Antiqua" pitchFamily="18" charset="0"/>
              </a:rPr>
              <a:t>Эриксона</a:t>
            </a:r>
            <a:r>
              <a:rPr lang="ru-RU" sz="1600" dirty="0">
                <a:latin typeface="Book Antiqua" pitchFamily="18" charset="0"/>
              </a:rPr>
              <a:t> — это эпигенетическая теория. О чем-то похожем пишет и Карл </a:t>
            </a:r>
            <a:r>
              <a:rPr lang="ru-RU" sz="1600" dirty="0" err="1">
                <a:latin typeface="Book Antiqua" pitchFamily="18" charset="0"/>
              </a:rPr>
              <a:t>Роджерс</a:t>
            </a:r>
            <a:r>
              <a:rPr lang="ru-RU" sz="1600" dirty="0">
                <a:latin typeface="Book Antiqua" pitchFamily="18" charset="0"/>
              </a:rPr>
              <a:t>, когда уподобляет развитие личности развитию яблони из семечка, но в модели Эрика </a:t>
            </a:r>
            <a:r>
              <a:rPr lang="ru-RU" sz="1600" dirty="0" err="1">
                <a:latin typeface="Book Antiqua" pitchFamily="18" charset="0"/>
              </a:rPr>
              <a:t>Эриксона</a:t>
            </a:r>
            <a:r>
              <a:rPr lang="ru-RU" sz="1600" dirty="0">
                <a:latin typeface="Book Antiqua" pitchFamily="18" charset="0"/>
              </a:rPr>
              <a:t> зафиксированы обязательные для каждой личности этапы. </a:t>
            </a:r>
          </a:p>
        </p:txBody>
      </p:sp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500306"/>
            <a:ext cx="3667125" cy="3562350"/>
          </a:xfrm>
          <a:prstGeom prst="rect">
            <a:avLst/>
          </a:prstGeom>
        </p:spPr>
      </p:pic>
      <p:pic>
        <p:nvPicPr>
          <p:cNvPr id="5" name="Рисунок 4" descr="4243884_f5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500306"/>
            <a:ext cx="2857520" cy="38026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543824" cy="10001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"Не плыви по течению. </a:t>
            </a:r>
            <a:r>
              <a:rPr lang="ru-RU" sz="2400" dirty="0" smtClean="0">
                <a:latin typeface="Book Antiqua" pitchFamily="18" charset="0"/>
              </a:rPr>
              <a:t/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Не </a:t>
            </a:r>
            <a:r>
              <a:rPr lang="ru-RU" sz="2400" dirty="0" smtClean="0">
                <a:latin typeface="Book Antiqua" pitchFamily="18" charset="0"/>
              </a:rPr>
              <a:t>плыви против течения. Плыви туда, куда тебе нужно!"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857364"/>
            <a:ext cx="728667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 развитии человека восемь стадий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 мнению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Эриксона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развитие продолжается всю жизнь, причём каждая из стадий развития отмечается специфичным для неё конфликтом, благоприятное разрешение которого приводит к переходу на новый этап: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Первый этап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— от рождения до года, конфликт между доверием и недоверием;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Второй этап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— от года до двух, конфликт между автономией и сомнением;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Третий этап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— от трёх до шести лет, конфликт между предприимчивостью и неадекватностью;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Четвёртый этап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— соответствует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фрейдовскому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«латентному периоду», конфликт между творчеством и комплексом неполноценности;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Пятый этап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— юность, идентификация личности и путаница ролей;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Шестой этап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— ранний взрослый период, конфликт между близостью и одиночеством;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Седьмой этап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— поздний взрослый период, конфликт производительности и застоя;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Восьмой этап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— конфликт цельности и безнадежности.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543824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Book Antiqua" pitchFamily="18" charset="0"/>
              </a:rPr>
              <a:t>Каждую стадию своего развития человек может пройти как благополучно, так и нет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286366425_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736"/>
            <a:ext cx="3024192" cy="3024192"/>
          </a:xfrm>
          <a:prstGeom prst="rect">
            <a:avLst/>
          </a:prstGeom>
        </p:spPr>
      </p:pic>
      <p:pic>
        <p:nvPicPr>
          <p:cNvPr id="4" name="Рисунок 3" descr="0a24b6028c10dee42ee84a36379eec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571876"/>
            <a:ext cx="3071834" cy="3071834"/>
          </a:xfrm>
          <a:prstGeom prst="rect">
            <a:avLst/>
          </a:prstGeom>
        </p:spPr>
      </p:pic>
      <p:pic>
        <p:nvPicPr>
          <p:cNvPr id="6" name="Рисунок 5" descr="72563177_4183022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571612"/>
            <a:ext cx="2784093" cy="1857388"/>
          </a:xfrm>
          <a:prstGeom prst="rect">
            <a:avLst/>
          </a:prstGeom>
        </p:spPr>
      </p:pic>
      <p:pic>
        <p:nvPicPr>
          <p:cNvPr id="7" name="Рисунок 6" descr="0b258ae1759ab04aef05a9f2138af3e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184019"/>
            <a:ext cx="1643074" cy="2459691"/>
          </a:xfrm>
          <a:prstGeom prst="rect">
            <a:avLst/>
          </a:prstGeom>
        </p:spPr>
      </p:pic>
      <p:pic>
        <p:nvPicPr>
          <p:cNvPr id="8" name="Рисунок 7" descr="picture_1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6602" y="3071810"/>
            <a:ext cx="2384401" cy="36004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42048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Book Antiqua" pitchFamily="18" charset="0"/>
              </a:rPr>
              <a:t>Переход от стадии к следующей стадии является личностным кризисом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312437731_podrostok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643050"/>
            <a:ext cx="6357982" cy="4236006"/>
          </a:xfrm>
          <a:prstGeom prst="rect">
            <a:avLst/>
          </a:prstGeom>
        </p:spPr>
      </p:pic>
      <p:pic>
        <p:nvPicPr>
          <p:cNvPr id="6" name="Рисунок 5" descr="подрост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22" y="4714884"/>
            <a:ext cx="2933012" cy="19113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94514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latin typeface="Book Antiqua" pitchFamily="18" charset="0"/>
              </a:rPr>
              <a:t>В кризисе теряется эго-идентичность, задача психотерапевта - ее вернуть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356792240_vospityvaem-roditel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2" y="1714488"/>
            <a:ext cx="4675198" cy="46751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42048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atin typeface="Book Antiqua" pitchFamily="18" charset="0"/>
              </a:rPr>
              <a:t>Как происходит процесс развития? </a:t>
            </a:r>
            <a:r>
              <a:rPr lang="ru-RU" sz="1600" dirty="0" smtClean="0">
                <a:latin typeface="Book Antiqua" pitchFamily="18" charset="0"/>
              </a:rPr>
              <a:t/>
            </a:r>
            <a:br>
              <a:rPr lang="ru-RU" sz="1600" dirty="0" smtClean="0">
                <a:latin typeface="Book Antiqua" pitchFamily="18" charset="0"/>
              </a:rPr>
            </a:br>
            <a:r>
              <a:rPr lang="ru-RU" sz="1600" dirty="0" smtClean="0">
                <a:latin typeface="Book Antiqua" pitchFamily="18" charset="0"/>
              </a:rPr>
              <a:t>Развитие </a:t>
            </a:r>
            <a:r>
              <a:rPr lang="ru-RU" sz="1600" dirty="0" smtClean="0">
                <a:latin typeface="Book Antiqua" pitchFamily="18" charset="0"/>
              </a:rPr>
              <a:t>может происходить по обязательным ступеням, может быть задано только вершиной, а может иметь несколько различных вершин. При всем разнообразии взглядов большинство исследователей используют следующие парадигмы</a:t>
            </a:r>
            <a:r>
              <a:rPr lang="ru-RU" sz="1600" dirty="0" smtClean="0">
                <a:latin typeface="Book Antiqua" pitchFamily="18" charset="0"/>
              </a:rPr>
              <a:t>:</a:t>
            </a:r>
            <a:br>
              <a:rPr lang="ru-RU" sz="1600" dirty="0" smtClean="0">
                <a:latin typeface="Book Antiqua" pitchFamily="18" charset="0"/>
              </a:rPr>
            </a:br>
            <a:r>
              <a:rPr lang="ru-RU" sz="1600" dirty="0" smtClean="0">
                <a:latin typeface="Book Antiqua" pitchFamily="18" charset="0"/>
              </a:rPr>
              <a:t>лестница, соты, корона.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Lestnic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14620"/>
            <a:ext cx="7025663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latin typeface="Book Antiqua" pitchFamily="18" charset="0"/>
              </a:rPr>
              <a:t>Пример короны: Этапы и пути развития личности по Н.И.Козлову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71612"/>
            <a:ext cx="35719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ook Antiqua" pitchFamily="18" charset="0"/>
              </a:rPr>
              <a:t>Человек не сразу становится и не в полной мере становится личностью, если </a:t>
            </a:r>
            <a:r>
              <a:rPr lang="ru-RU" sz="1600" dirty="0">
                <a:latin typeface="Book Antiqua" pitchFamily="18" charset="0"/>
                <a:hlinkClick r:id="rId3" tooltip="Статья: Личность"/>
              </a:rPr>
              <a:t>личность</a:t>
            </a:r>
            <a:r>
              <a:rPr lang="ru-RU" sz="1600" dirty="0">
                <a:latin typeface="Book Antiqua" pitchFamily="18" charset="0"/>
              </a:rPr>
              <a:t> понимать как ответственный субъект волеизъявления. Не у всех и не сразу формируется свое Я, не все в равной мере умеют и хотят жить свободно, не сразу, не у всех и в разной мере формируется ответственность. </a:t>
            </a:r>
          </a:p>
          <a:p>
            <a:r>
              <a:rPr lang="ru-RU" sz="1600" dirty="0">
                <a:latin typeface="Book Antiqua" pitchFamily="18" charset="0"/>
              </a:rPr>
              <a:t>От ребенка, как от личности, мы ожидаем немногого, от взрослого - существенно больше. На разных возрастных этапах и в разных ситуациях у нас разные мерки, чтобы отвечать на вопрос, кто и в какой степени проявил себя как личность и состоялся как личность. </a:t>
            </a:r>
          </a:p>
        </p:txBody>
      </p:sp>
      <p:pic>
        <p:nvPicPr>
          <p:cNvPr id="5" name="Рисунок 4" descr="002151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285992"/>
            <a:ext cx="3676167" cy="369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52189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66"/>
            <a:ext cx="41910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tee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143116"/>
            <a:ext cx="380823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traipsnis%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786190"/>
            <a:ext cx="3964442" cy="264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928374_1272630806_bankobo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6657975" cy="416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43284552_28967_4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786190"/>
            <a:ext cx="3714776" cy="2786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Теория развития личности Эрика </a:t>
            </a:r>
            <a:r>
              <a:rPr lang="ru-RU" dirty="0" err="1" smtClean="0"/>
              <a:t>Эриксона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2043114"/>
          </a:xfrm>
        </p:spPr>
        <p:txBody>
          <a:bodyPr>
            <a:normAutofit fontScale="40000" lnSpcReduction="20000"/>
          </a:bodyPr>
          <a:lstStyle/>
          <a:p>
            <a:r>
              <a:rPr lang="ru-RU" sz="3000" b="1" dirty="0" smtClean="0">
                <a:latin typeface="Book Antiqua" pitchFamily="18" charset="0"/>
              </a:rPr>
              <a:t>Детство</a:t>
            </a:r>
          </a:p>
          <a:p>
            <a:r>
              <a:rPr lang="ru-RU" sz="3000" b="1" dirty="0" smtClean="0">
                <a:latin typeface="Book Antiqua" pitchFamily="18" charset="0"/>
              </a:rPr>
              <a:t>1. Доверие и недоверие</a:t>
            </a:r>
            <a:r>
              <a:rPr lang="ru-RU" sz="3000" dirty="0" smtClean="0">
                <a:latin typeface="Book Antiqua" pitchFamily="18" charset="0"/>
              </a:rPr>
              <a:t> </a:t>
            </a:r>
          </a:p>
          <a:p>
            <a:r>
              <a:rPr lang="ru-RU" sz="3000" dirty="0" smtClean="0">
                <a:latin typeface="Book Antiqua" pitchFamily="18" charset="0"/>
              </a:rPr>
              <a:t>Первая стадия развития чело­века соответствует оральной фазе классического </a:t>
            </a:r>
            <a:r>
              <a:rPr lang="ru-RU" sz="3000" dirty="0" smtClean="0">
                <a:latin typeface="Book Antiqua" pitchFamily="18" charset="0"/>
              </a:rPr>
              <a:t>психоанализа </a:t>
            </a:r>
            <a:r>
              <a:rPr lang="ru-RU" sz="3000" dirty="0" smtClean="0">
                <a:latin typeface="Book Antiqua" pitchFamily="18" charset="0"/>
              </a:rPr>
              <a:t>и обычно охватывает первый год жизни. В этот период, считает </a:t>
            </a:r>
            <a:r>
              <a:rPr lang="ru-RU" sz="3000" dirty="0" err="1" smtClean="0">
                <a:latin typeface="Book Antiqua" pitchFamily="18" charset="0"/>
              </a:rPr>
              <a:t>Эриксон</a:t>
            </a:r>
            <a:r>
              <a:rPr lang="ru-RU" sz="3000" dirty="0" smtClean="0">
                <a:latin typeface="Book Antiqua" pitchFamily="18" charset="0"/>
              </a:rPr>
              <a:t>, развивается параметр </a:t>
            </a:r>
            <a:r>
              <a:rPr lang="ru-RU" sz="3000" dirty="0" smtClean="0">
                <a:latin typeface="Book Antiqua" pitchFamily="18" charset="0"/>
              </a:rPr>
              <a:t>социального </a:t>
            </a:r>
            <a:r>
              <a:rPr lang="ru-RU" sz="3000" dirty="0" smtClean="0">
                <a:latin typeface="Book Antiqua" pitchFamily="18" charset="0"/>
              </a:rPr>
              <a:t>взаимодействия, положительным полюсом которого служит доверие, а отрицательным — недоверие.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000" b="1" dirty="0" smtClean="0">
                <a:latin typeface="Book Antiqua" pitchFamily="18" charset="0"/>
              </a:rPr>
              <a:t>Достижение равновесия</a:t>
            </a:r>
          </a:p>
          <a:p>
            <a:r>
              <a:rPr lang="ru-RU" sz="3000" b="1" dirty="0" smtClean="0">
                <a:latin typeface="Book Antiqua" pitchFamily="18" charset="0"/>
              </a:rPr>
              <a:t>2. Самостоятельность и нерешительность </a:t>
            </a:r>
            <a:r>
              <a:rPr lang="ru-RU" sz="3000" dirty="0" smtClean="0">
                <a:latin typeface="Book Antiqua" pitchFamily="18" charset="0"/>
              </a:rPr>
              <a:t>(автономия и сомнения). </a:t>
            </a:r>
          </a:p>
          <a:p>
            <a:pPr algn="just"/>
            <a:r>
              <a:rPr lang="ru-RU" sz="3000" dirty="0" smtClean="0">
                <a:latin typeface="Book Antiqua" pitchFamily="18" charset="0"/>
              </a:rPr>
              <a:t>Вторая </a:t>
            </a:r>
            <a:r>
              <a:rPr lang="ru-RU" sz="3000" dirty="0" smtClean="0">
                <a:latin typeface="Book Antiqua" pitchFamily="18" charset="0"/>
              </a:rPr>
              <a:t>стадия </a:t>
            </a:r>
            <a:r>
              <a:rPr lang="ru-RU" sz="3000" dirty="0" smtClean="0">
                <a:latin typeface="Book Antiqua" pitchFamily="18" charset="0"/>
              </a:rPr>
              <a:t>охватывает второй и третий год жизни, совпадая с анальной фазой фрейдизма. В этот период, считает </a:t>
            </a:r>
            <a:r>
              <a:rPr lang="ru-RU" sz="3000" dirty="0" err="1" smtClean="0">
                <a:latin typeface="Book Antiqua" pitchFamily="18" charset="0"/>
              </a:rPr>
              <a:t>Эриксон</a:t>
            </a:r>
            <a:r>
              <a:rPr lang="ru-RU" sz="3000" dirty="0" smtClean="0">
                <a:latin typeface="Book Antiqua" pitchFamily="18" charset="0"/>
              </a:rPr>
              <a:t>, у ребенка развивается самостоятельность на основе развития его моторных и психических способностей. На этой стадии ребенок осваивает различные движения, </a:t>
            </a:r>
            <a:r>
              <a:rPr lang="ru-RU" sz="3000" dirty="0" smtClean="0">
                <a:latin typeface="Book Antiqua" pitchFamily="18" charset="0"/>
              </a:rPr>
              <a:t>учится </a:t>
            </a:r>
            <a:r>
              <a:rPr lang="ru-RU" sz="3000" dirty="0" smtClean="0">
                <a:latin typeface="Book Antiqua" pitchFamily="18" charset="0"/>
              </a:rPr>
              <a:t>не только ходить, но и лазить, открывать и закрывать, толкать и тянуть, держать, отпускать и бросать. Малыши наслаждаются и гордятся своими новыми способностями и стремятся все делать сами: разворачивать леденцы, </a:t>
            </a:r>
            <a:r>
              <a:rPr lang="ru-RU" sz="3000" dirty="0" smtClean="0">
                <a:latin typeface="Book Antiqua" pitchFamily="18" charset="0"/>
              </a:rPr>
              <a:t>доставать </a:t>
            </a:r>
            <a:r>
              <a:rPr lang="ru-RU" sz="3000" dirty="0" smtClean="0">
                <a:latin typeface="Book Antiqua" pitchFamily="18" charset="0"/>
              </a:rPr>
              <a:t>витамины из пузырька, спускать в туалете воду и т.д. Если родители предоставляют ребенку делать то, на что он способен, а не торопят его, у ребенка вырабаты­вается ощущение, что он владеет своими мышцами, </a:t>
            </a:r>
            <a:r>
              <a:rPr lang="ru-RU" sz="3000" dirty="0" smtClean="0">
                <a:latin typeface="Book Antiqua" pitchFamily="18" charset="0"/>
              </a:rPr>
              <a:t>своими </a:t>
            </a:r>
            <a:r>
              <a:rPr lang="ru-RU" sz="3000" dirty="0" smtClean="0">
                <a:latin typeface="Book Antiqua" pitchFamily="18" charset="0"/>
              </a:rPr>
              <a:t>побуждениями, самим собой и в значительной мере своей средой — то есть у него появляется </a:t>
            </a:r>
            <a:r>
              <a:rPr lang="ru-RU" sz="3000" dirty="0" smtClean="0">
                <a:latin typeface="Book Antiqua" pitchFamily="18" charset="0"/>
              </a:rPr>
              <a:t>самостоятельность</a:t>
            </a:r>
            <a:r>
              <a:rPr lang="ru-RU" sz="3000" dirty="0" smtClean="0">
                <a:latin typeface="Book Antiqua" pitchFamily="18" charset="0"/>
              </a:rPr>
              <a:t>. Благоприятное разрешение этого конфликта - воля. </a:t>
            </a:r>
          </a:p>
          <a:p>
            <a:endParaRPr lang="ru-RU" dirty="0"/>
          </a:p>
        </p:txBody>
      </p:sp>
      <p:pic>
        <p:nvPicPr>
          <p:cNvPr id="5" name="Рисунок 4" descr="92530165_3352215_x_690202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00438"/>
            <a:ext cx="300039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714356"/>
            <a:ext cx="3429000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Book Antiqua" pitchFamily="18" charset="0"/>
              </a:rPr>
              <a:t>Теория Эрика </a:t>
            </a:r>
            <a:r>
              <a:rPr lang="ru-RU" sz="1800" dirty="0" err="1" smtClean="0">
                <a:latin typeface="Book Antiqua" pitchFamily="18" charset="0"/>
              </a:rPr>
              <a:t>Эриксона</a:t>
            </a:r>
            <a:r>
              <a:rPr lang="ru-RU" sz="1800" dirty="0" smtClean="0">
                <a:latin typeface="Book Antiqua" pitchFamily="18" charset="0"/>
              </a:rPr>
              <a:t> — это эпигенетическая теория. О чем-то похожем пишет и Карл </a:t>
            </a:r>
            <a:r>
              <a:rPr lang="ru-RU" sz="1800" dirty="0" err="1" smtClean="0">
                <a:latin typeface="Book Antiqua" pitchFamily="18" charset="0"/>
              </a:rPr>
              <a:t>Роджерс</a:t>
            </a:r>
            <a:r>
              <a:rPr lang="ru-RU" sz="1800" dirty="0" smtClean="0">
                <a:latin typeface="Book Antiqua" pitchFamily="18" charset="0"/>
              </a:rPr>
              <a:t>, когда уподобляет развитие личности развитию яблони из семечка, но в модели Эрика </a:t>
            </a:r>
            <a:r>
              <a:rPr lang="ru-RU" sz="1800" dirty="0" err="1" smtClean="0">
                <a:latin typeface="Book Antiqua" pitchFamily="18" charset="0"/>
              </a:rPr>
              <a:t>Эриксона</a:t>
            </a:r>
            <a:r>
              <a:rPr lang="ru-RU" sz="1800" dirty="0" smtClean="0">
                <a:latin typeface="Book Antiqua" pitchFamily="18" charset="0"/>
              </a:rPr>
              <a:t> зафиксированы обязательные для каждой личности этапы.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071942"/>
            <a:ext cx="3429000" cy="11319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x_e826d48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" b="19"/>
          <a:stretch>
            <a:fillRect/>
          </a:stretch>
        </p:blipFill>
        <p:spPr/>
      </p:pic>
      <p:pic>
        <p:nvPicPr>
          <p:cNvPr id="6" name="Рисунок 5" descr="2074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643314"/>
            <a:ext cx="3667124" cy="27503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28604"/>
            <a:ext cx="76438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Book Antiqua" pitchFamily="18" charset="0"/>
              </a:rPr>
              <a:t>3. Предприимчивость и чувство вины </a:t>
            </a:r>
            <a:r>
              <a:rPr lang="ru-RU" sz="1600" dirty="0">
                <a:latin typeface="Book Antiqua" pitchFamily="18" charset="0"/>
              </a:rPr>
              <a:t>(в другом переводе - Предприимчивость и неадекватность). </a:t>
            </a:r>
          </a:p>
          <a:p>
            <a:pPr algn="just"/>
            <a:r>
              <a:rPr lang="ru-RU" sz="1600" dirty="0">
                <a:latin typeface="Book Antiqua" pitchFamily="18" charset="0"/>
              </a:rPr>
              <a:t>Третья стадия обычно приходится на возраст от четырех до пяти лет. Дошкольник уже приобрел множество физических навыков, он умеет и на трехколесном велосипеде ездить, и бегать, и резать ножом, и камни швырять. Он начинает сам придумывать себе занятия, а не просто отвечать на действия других детей или подражать им. Изобретатель­ность его проявляет себя и в речи, и в способности фан­тазировать. </a:t>
            </a:r>
          </a:p>
        </p:txBody>
      </p:sp>
      <p:pic>
        <p:nvPicPr>
          <p:cNvPr id="4" name="Рисунок 3" descr="47092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458" y="2786058"/>
            <a:ext cx="482206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64" y="3143248"/>
            <a:ext cx="275881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28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Book Antiqua" pitchFamily="18" charset="0"/>
              </a:rPr>
              <a:t>4. Умелость и неполноценность</a:t>
            </a:r>
            <a:r>
              <a:rPr lang="ru-RU" sz="1200" dirty="0" smtClean="0">
                <a:latin typeface="Book Antiqua" pitchFamily="18" charset="0"/>
              </a:rPr>
              <a:t> (творчество и комплекс неполноценности). </a:t>
            </a:r>
            <a:r>
              <a:rPr lang="ru-RU" sz="1200" dirty="0">
                <a:latin typeface="Book Antiqua" pitchFamily="18" charset="0"/>
              </a:rPr>
              <a:t>Четвертая стадия — возраст от шести до одиннадцати лет, годы начальной школы. Классический психоанализ называет их </a:t>
            </a:r>
            <a:r>
              <a:rPr lang="ru-RU" sz="1200" dirty="0" smtClean="0">
                <a:latin typeface="Book Antiqua" pitchFamily="18" charset="0"/>
              </a:rPr>
              <a:t>латентной </a:t>
            </a:r>
            <a:r>
              <a:rPr lang="ru-RU" sz="1200" dirty="0">
                <a:latin typeface="Book Antiqua" pitchFamily="18" charset="0"/>
              </a:rPr>
              <a:t>фазой. В этот период любовь сына к матери и </a:t>
            </a:r>
            <a:r>
              <a:rPr lang="ru-RU" sz="1200" dirty="0" smtClean="0">
                <a:latin typeface="Book Antiqua" pitchFamily="18" charset="0"/>
              </a:rPr>
              <a:t>ревность </a:t>
            </a:r>
            <a:r>
              <a:rPr lang="ru-RU" sz="1200" dirty="0">
                <a:latin typeface="Book Antiqua" pitchFamily="18" charset="0"/>
              </a:rPr>
              <a:t>к отцу (у девочек наоборот) еще находится в скры­том состоянии. В этот период у ребенка развивается </a:t>
            </a:r>
            <a:r>
              <a:rPr lang="ru-RU" sz="1200" dirty="0" smtClean="0">
                <a:latin typeface="Book Antiqua" pitchFamily="18" charset="0"/>
              </a:rPr>
              <a:t>способность </a:t>
            </a:r>
            <a:r>
              <a:rPr lang="ru-RU" sz="1200" dirty="0">
                <a:latin typeface="Book Antiqua" pitchFamily="18" charset="0"/>
              </a:rPr>
              <a:t>к дедукции, к организованным играм и регламен­тированным занятиям. Только теперь, например, дети как следует учатся играть в камешки и другие игры, где надо соблюдать очередность. </a:t>
            </a:r>
            <a:r>
              <a:rPr lang="ru-RU" sz="1200" dirty="0" err="1">
                <a:latin typeface="Book Antiqua" pitchFamily="18" charset="0"/>
              </a:rPr>
              <a:t>Эриксон</a:t>
            </a:r>
            <a:r>
              <a:rPr lang="ru-RU" sz="1200" dirty="0">
                <a:latin typeface="Book Antiqua" pitchFamily="18" charset="0"/>
              </a:rPr>
              <a:t> говорит, что психосоци­альный параметр этой стадии характеризуется умелостью с одной стороны и чувством неполноценности - с другой. </a:t>
            </a:r>
            <a:endParaRPr lang="ru-RU" sz="1200" dirty="0" smtClean="0">
              <a:latin typeface="Book Antiqua" pitchFamily="18" charset="0"/>
            </a:endParaRPr>
          </a:p>
          <a:p>
            <a:pPr algn="just"/>
            <a:endParaRPr lang="ru-RU" sz="1200" dirty="0">
              <a:latin typeface="Book Antiqua" pitchFamily="18" charset="0"/>
            </a:endParaRP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286388"/>
            <a:ext cx="73581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Book Antiqua" pitchFamily="18" charset="0"/>
              </a:rPr>
              <a:t>В этот период у ребенка обостряется интерес к тому, как вещи устроены, как их можно освоить, приспособить к чему-нибудь. Благоприятное разрешение этого конфликта - уверенность. </a:t>
            </a:r>
          </a:p>
          <a:p>
            <a:pPr algn="just"/>
            <a:endParaRPr lang="ru-RU" dirty="0">
              <a:latin typeface="Book Antiqua" pitchFamily="18" charset="0"/>
            </a:endParaRPr>
          </a:p>
        </p:txBody>
      </p:sp>
      <p:pic>
        <p:nvPicPr>
          <p:cNvPr id="4" name="Рисунок 3" descr="40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071678"/>
            <a:ext cx="5072098" cy="317006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95</TotalTime>
  <Words>3740</Words>
  <Application>Microsoft Office PowerPoint</Application>
  <PresentationFormat>Экран (4:3)</PresentationFormat>
  <Paragraphs>138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Этапы формирования личности и жизненные кризисы.   Теория личности  Э. Эриксона. </vt:lpstr>
      <vt:lpstr>Как происходит процесс развития?  Развитие может происходить по обязательным ступеням, может быть задано только вершиной, а может иметь несколько различных вершин. При всем разнообразии взглядов большинство исследователей используют следующие парадигмы: лестница, соты, корона.  </vt:lpstr>
      <vt:lpstr>Пример короны: Этапы и пути развития личности по Н.И.Козлову</vt:lpstr>
      <vt:lpstr>Слайд 4</vt:lpstr>
      <vt:lpstr>Слайд 5</vt:lpstr>
      <vt:lpstr>Теория развития личности Эрика Эриксона</vt:lpstr>
      <vt:lpstr>Теория Эрика Эриксона — это эпигенетическая теория. О чем-то похожем пишет и Карл Роджерс, когда уподобляет развитие личности развитию яблони из семечка, но в модели Эрика Эриксона зафиксированы обязательные для каждой личности этапы.  </vt:lpstr>
      <vt:lpstr>Слайд 8</vt:lpstr>
      <vt:lpstr>Слайд 9</vt:lpstr>
      <vt:lpstr>Кризис подросткового возраста</vt:lpstr>
      <vt:lpstr>Слайд 11</vt:lpstr>
      <vt:lpstr>Если из-за неудачного детства или тяжелого быта подросток не может решить задачу идентификации и определить свое «Я», то он начинает проявлять симптомы путаницы ролей и неуверенность в понимании того, кто он такой и к какой среде принадлежит</vt:lpstr>
      <vt:lpstr>Теория Эрика Эриксона </vt:lpstr>
      <vt:lpstr>"Не плыви по течению.  Не плыви против течения. Плыви туда, куда тебе нужно!"</vt:lpstr>
      <vt:lpstr>Каждую стадию своего развития человек может пройти как благополучно, так и нет </vt:lpstr>
      <vt:lpstr>Переход от стадии к следующей стадии является личностным кризисом </vt:lpstr>
      <vt:lpstr>В кризисе теряется эго-идентичность, задача психотерапевта - ее вернуть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формирования личности и жизненные кризисы.   Теория личности Э. Эриксона. </dc:title>
  <dc:creator>Admin</dc:creator>
  <cp:lastModifiedBy>Admin</cp:lastModifiedBy>
  <cp:revision>83</cp:revision>
  <dcterms:created xsi:type="dcterms:W3CDTF">2013-08-23T09:57:06Z</dcterms:created>
  <dcterms:modified xsi:type="dcterms:W3CDTF">2013-08-23T11:32:09Z</dcterms:modified>
</cp:coreProperties>
</file>