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80" r:id="rId2"/>
    <p:sldId id="257" r:id="rId3"/>
    <p:sldId id="276" r:id="rId4"/>
    <p:sldId id="277" r:id="rId5"/>
    <p:sldId id="278" r:id="rId6"/>
    <p:sldId id="279" r:id="rId7"/>
    <p:sldId id="264" r:id="rId8"/>
    <p:sldId id="270" r:id="rId9"/>
    <p:sldId id="282" r:id="rId10"/>
    <p:sldId id="281" r:id="rId11"/>
    <p:sldId id="283" r:id="rId12"/>
    <p:sldId id="285" r:id="rId13"/>
    <p:sldId id="274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CA451-2F8E-43BE-BAEF-C7B972BBCD5C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4B95D-E5AB-4694-A79A-33F39EFCDC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6E533-7C71-479B-883D-72F4A9247E2C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4B9A6-2C44-4383-9814-83A71DD1AF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ru-RU"/>
              <a:t>Исаева Ольга Юрьевна, педагог-психолог МОУ БСОШ №1</a:t>
            </a: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demiart.ru/forum/uploads/post-5450-118148038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1.liveinternet.ru/images/attach/c/2/74/48/74048985_3649429_74058566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prodetey.ru/sites/default/files/images/474a89bae47d5ba49087ec05489ea4f8/main-10e493f72173c69976ca34a5085b4b06.jp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img_url=azbyka.ru/deti/images/stories/agressor.jpg&amp;iorient=&amp;icolor=&amp;p=1&amp;site=&amp;text=%D0%B0%D0%B3%D1%80%D0%B5%D1%81%D1%81%D0%B8%D1%8F&amp;wp=&amp;pos=54&amp;isize=&amp;type=&amp;recent=&amp;rpt=simage&amp;itype=&amp;nojs=1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images.yandex.ru/yandsearch?img_url=grazuma.ru/images/a010810-2.jpg&amp;iorient=&amp;icolor=&amp;site=&amp;text=%D0%B0%D0%B3%D1%80%D0%B5%D1%81%D1%81%D0%B8%D1%8F&amp;wp=&amp;pos=4&amp;isize=&amp;type=&amp;recent=&amp;rpt=simage&amp;itype=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img_url=i.telegraph.co.uk/multimedia/archive/01350/angry_people_1350468c.jpg&amp;iorient=&amp;icolor=&amp;p=1&amp;site=&amp;text=%D0%B0%D0%B3%D1%80%D0%B5%D1%81%D1%81%D0%B8%D1%8F&amp;wp=&amp;pos=36&amp;isize=&amp;type=&amp;recent=&amp;rpt=simage&amp;itype=&amp;nojs=1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images.yandex.ru/yandsearch?img_url=kog-batschool.edu.tomsk.ru/files/Image/U.JPG&amp;iorient=&amp;icolor=&amp;site=&amp;text=%D0%B0%D0%B3%D1%80%D0%B5%D1%81%D1%81%D0%B8%D1%8F&amp;wp=&amp;pos=17&amp;isize=&amp;type=&amp;recent=&amp;rpt=simage&amp;itype=&amp;nojs=1" TargetMode="External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images.yandex.ru/yandsearch?img_url=www.tru-dieti.ru/uploads/posts/2010-02-18/img-000969.jpg&amp;iorient=&amp;icolor=&amp;p=1&amp;site=&amp;text=%D0%B0%D0%B3%D1%80%D0%B5%D1%81%D1%81%D0%B8%D1%8F&amp;wp=&amp;pos=44&amp;isize=&amp;type=&amp;recent=&amp;rpt=simage&amp;itype=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img_url=www.power-kids.eu/index_htm_files/0.jpg&amp;iorient=&amp;icolor=&amp;p=3&amp;site=&amp;text=%D0%B0%D0%B3%D1%80%D0%B5%D1%81%D1%81%D0%B8%D1%8F&amp;wp=&amp;pos=94&amp;isize=&amp;type=&amp;recent=&amp;rpt=simage&amp;itype=&amp;nojs=1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img_url=cs11255.userapi.com/u21450866/-5/x_6dc4cabe.jpg&amp;iorient=&amp;icolor=&amp;p=2&amp;site=&amp;text=%D0%B0%D0%B3%D1%80%D0%B5%D1%81%D1%81%D0%B8%D1%8F&amp;wp=&amp;pos=60&amp;isize=&amp;type=&amp;recent=&amp;rpt=simage&amp;itype=&amp;nojs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images.yandex.ru/yandsearch?img_url=img1.liveinternet.ru/images/attach/c/4/78/539/78539313_large_1317150995_plotka_440_b.jpg&amp;iorient=&amp;icolor=&amp;site=&amp;text=%D1%81%D0%BF%D0%BB%D0%B5%D1%82%D0%BD%D0%B8&amp;wp=&amp;pos=4&amp;isize=&amp;type=&amp;recent=&amp;rpt=simage&amp;itype=&amp;noj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img_url=s61.radikal.ru/i171/1001/07/0aaf3384732c.jpg&amp;iorient=&amp;icolor=&amp;site=&amp;text=%D1%81%D0%BF%D0%BB%D0%B5%D1%82%D0%BD%D0%B8&amp;wp=&amp;pos=27&amp;isize=&amp;type=&amp;recent=&amp;rpt=simage&amp;itype=&amp;nojs=1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images.yandex.ru/yandsearch?img_url=www.wara2.ru/uploads/posts/2011-10/1318094333_117-76.jpg&amp;iorient=&amp;icolor=&amp;site=&amp;text=%D1%81%D0%BF%D0%BB%D0%B5%D1%82%D0%BD%D0%B8&amp;wp=&amp;pos=6&amp;isize=&amp;type=&amp;recent=&amp;rpt=simage&amp;itype=&amp;nojs=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6"/>
          <p:cNvPicPr>
            <a:picLocks noChangeAspect="1" noChangeArrowheads="1"/>
          </p:cNvPicPr>
          <p:nvPr/>
        </p:nvPicPr>
        <p:blipFill>
          <a:blip r:embed="rId3" cstate="print">
            <a:lum bright="20000" contrast="24000"/>
          </a:blip>
          <a:srcRect l="2312" b="1096"/>
          <a:stretch>
            <a:fillRect/>
          </a:stretch>
        </p:blipFill>
        <p:spPr bwMode="auto">
          <a:xfrm>
            <a:off x="467544" y="228600"/>
            <a:ext cx="7200800" cy="55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219200" y="5733256"/>
            <a:ext cx="6015038" cy="11247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Impact"/>
              </a:rPr>
              <a:t> 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Impact"/>
              </a:rPr>
              <a:t>агрессия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172400" cy="7200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Как вести себя с агрессивными людьми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172400" cy="580526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Не бойся агрессора, держись уверенно;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Постарайся сохранять спокойствие, говори медленно, четко и твердо;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Не груби в ответ и не дерись;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Твердо и уверенно скажи, что тебе не нравится такое обращение;</a:t>
            </a:r>
          </a:p>
          <a:p>
            <a:pPr>
              <a:buNone/>
            </a:pPr>
            <a:r>
              <a:rPr lang="ru-RU" dirty="0" smtClean="0"/>
              <a:t>«Я возмущен твоим поведением»</a:t>
            </a:r>
          </a:p>
          <a:p>
            <a:pPr>
              <a:buNone/>
            </a:pPr>
            <a:r>
              <a:rPr lang="ru-RU" dirty="0" smtClean="0"/>
              <a:t>«Отойди от меня, я не хочу с тобой разговаривать»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Пошути в ответ;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Спокойно уйди (не убегай);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Обратись за помощью к друзьям или старшим;</a:t>
            </a: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172400" cy="57606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 снять напряжение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8100392" cy="576064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Счет до 10 (2-3р) каждый раз медленнее;</a:t>
            </a: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Умывания  или растирания рук;</a:t>
            </a: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Эспандер, шарики, мячики;</a:t>
            </a: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Попить вод</a:t>
            </a: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Пойти к психологу;</a:t>
            </a: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Подумать о возможных последствиях и постараться не допустить, чтобы они стали реальными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100392" cy="95491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Чем сильнее человек, тем реже он будет нуждаться в применении силы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7650" name="Picture 2" descr="http://im2-tub-ru.yandex.net/i?id=172160254-38-72&amp;n=2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2736304" cy="2664296"/>
          </a:xfrm>
          <a:prstGeom prst="rect">
            <a:avLst/>
          </a:prstGeom>
          <a:noFill/>
        </p:spPr>
      </p:pic>
      <p:pic>
        <p:nvPicPr>
          <p:cNvPr id="27652" name="Picture 4" descr="http://im2-tub-ru.yandex.net/i?id=291646061-5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268760"/>
            <a:ext cx="3273152" cy="2292846"/>
          </a:xfrm>
          <a:prstGeom prst="rect">
            <a:avLst/>
          </a:prstGeom>
          <a:noFill/>
        </p:spPr>
      </p:pic>
      <p:pic>
        <p:nvPicPr>
          <p:cNvPr id="27654" name="Picture 6" descr="http://im0-tub-ru.yandex.net/i?id=543449342-3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149080"/>
            <a:ext cx="352839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rgbClr val="7030A0"/>
                </a:solidFill>
              </a:rPr>
              <a:t>Когда в душе царит любовь, человек подобен </a:t>
            </a:r>
            <a:br>
              <a:rPr lang="ru-RU" i="1" dirty="0" smtClean="0">
                <a:solidFill>
                  <a:srgbClr val="7030A0"/>
                </a:solidFill>
              </a:rPr>
            </a:br>
            <a:r>
              <a:rPr lang="ru-RU" i="1" dirty="0" smtClean="0">
                <a:solidFill>
                  <a:srgbClr val="7030A0"/>
                </a:solidFill>
              </a:rPr>
              <a:t>цветущему саду.</a:t>
            </a:r>
            <a:br>
              <a:rPr lang="ru-RU" i="1" dirty="0" smtClean="0">
                <a:solidFill>
                  <a:srgbClr val="7030A0"/>
                </a:solidFill>
              </a:rPr>
            </a:br>
            <a:r>
              <a:rPr lang="ru-RU" sz="3200" i="1" dirty="0" smtClean="0">
                <a:solidFill>
                  <a:srgbClr val="7030A0"/>
                </a:solidFill>
              </a:rPr>
              <a:t>Будда (568-488 гг. до н.э.)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Picture 6" descr="j02849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28729" y="3143248"/>
            <a:ext cx="5643602" cy="341774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143875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i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Агрессия </a:t>
            </a: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это реакция на срыв какой-то деятельности, планов, на ограничения, запреты или неожиданные трудности </a:t>
            </a:r>
            <a:r>
              <a:rPr lang="ru-RU" sz="31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i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Агрессивность</a:t>
            </a:r>
            <a:r>
              <a:rPr lang="ru-RU" sz="31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это склонность к причинению другим морального или физического ущерба.</a:t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6162" t="22577" r="67773" b="66319"/>
          <a:stretch>
            <a:fillRect/>
          </a:stretch>
        </p:blipFill>
        <p:spPr bwMode="auto">
          <a:xfrm>
            <a:off x="6012160" y="2060848"/>
            <a:ext cx="1700218" cy="178595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15994" t="50244" r="68610" b="38604"/>
          <a:stretch>
            <a:fillRect/>
          </a:stretch>
        </p:blipFill>
        <p:spPr bwMode="auto">
          <a:xfrm>
            <a:off x="323528" y="5072050"/>
            <a:ext cx="1714512" cy="178595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Физическая агрессия 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(физические действия против кого-либо)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4338" name="Picture 2" descr="http://demiart.ru/forum/uploads/post-5450-118148038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268760"/>
            <a:ext cx="3563888" cy="2585864"/>
          </a:xfrm>
          <a:prstGeom prst="rect">
            <a:avLst/>
          </a:prstGeom>
          <a:noFill/>
        </p:spPr>
      </p:pic>
      <p:pic>
        <p:nvPicPr>
          <p:cNvPr id="14340" name="Picture 4" descr="http://www.prodetey.ru/sites/default/files/images/474a89bae47d5ba49087ec05489ea4f8/main-10e493f72173c69976ca34a5085b4b0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1412776"/>
            <a:ext cx="3384376" cy="3381375"/>
          </a:xfrm>
          <a:prstGeom prst="rect">
            <a:avLst/>
          </a:prstGeom>
          <a:noFill/>
        </p:spPr>
      </p:pic>
      <p:pic>
        <p:nvPicPr>
          <p:cNvPr id="14342" name="Picture 6" descr="http://img1.liveinternet.ru/images/attach/c/2/74/48/74048985_3649429_74058566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760" y="3789040"/>
            <a:ext cx="2514600" cy="3068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1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Раздражение 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(грубость, вспыльчивость)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9698" name="Picture 2" descr="http://im3-tub-ru.yandex.net/i?id=444512426-4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124744"/>
            <a:ext cx="2195736" cy="2448272"/>
          </a:xfrm>
          <a:prstGeom prst="rect">
            <a:avLst/>
          </a:prstGeom>
          <a:noFill/>
        </p:spPr>
      </p:pic>
      <p:pic>
        <p:nvPicPr>
          <p:cNvPr id="29700" name="Picture 4" descr="http://im6-tub-ru.yandex.net/i?id=376414472-5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933056"/>
            <a:ext cx="2808312" cy="2376264"/>
          </a:xfrm>
          <a:prstGeom prst="rect">
            <a:avLst/>
          </a:prstGeom>
          <a:noFill/>
        </p:spPr>
      </p:pic>
      <p:pic>
        <p:nvPicPr>
          <p:cNvPr id="29702" name="Picture 6" descr="http://im5-tub-ru.yandex.net/i?id=374743386-18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1196752"/>
            <a:ext cx="2780531" cy="2448272"/>
          </a:xfrm>
          <a:prstGeom prst="rect">
            <a:avLst/>
          </a:prstGeom>
          <a:noFill/>
        </p:spPr>
      </p:pic>
      <p:pic>
        <p:nvPicPr>
          <p:cNvPr id="29704" name="Picture 8" descr="http://im5-tub-ru.yandex.net/i?id=512369015-09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88024" y="4005064"/>
            <a:ext cx="1800200" cy="2292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17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Вербальная агрессия 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(угрозы, крики, ругань)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22" name="Picture 2" descr="http://im6-tub-ru.yandex.net/i?id=390236921-0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12776"/>
            <a:ext cx="3168352" cy="2160240"/>
          </a:xfrm>
          <a:prstGeom prst="rect">
            <a:avLst/>
          </a:prstGeom>
          <a:noFill/>
        </p:spPr>
      </p:pic>
      <p:pic>
        <p:nvPicPr>
          <p:cNvPr id="30726" name="Picture 6" descr="http://im3-tub-ru.yandex.net/i?id=107230310-5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789040"/>
            <a:ext cx="3491880" cy="2880320"/>
          </a:xfrm>
          <a:prstGeom prst="rect">
            <a:avLst/>
          </a:prstGeom>
          <a:noFill/>
        </p:spPr>
      </p:pic>
      <p:pic>
        <p:nvPicPr>
          <p:cNvPr id="30728" name="Picture 8" descr="http://im2-tub-ru.yandex.net/i?id=469780728-21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1412776"/>
            <a:ext cx="3312368" cy="2160240"/>
          </a:xfrm>
          <a:prstGeom prst="rect">
            <a:avLst/>
          </a:prstGeom>
          <a:noFill/>
        </p:spPr>
      </p:pic>
      <p:pic>
        <p:nvPicPr>
          <p:cNvPr id="10242" name="Picture 2" descr="http://im2-tub-ru.yandex.net/i?id=195650672-29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3968" y="4221088"/>
            <a:ext cx="3240360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3"/>
            <a:ext cx="810039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Косвенная  агрессия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(сплетни, злобные шутки)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</p:txBody>
      </p:sp>
      <p:pic>
        <p:nvPicPr>
          <p:cNvPr id="31748" name="Picture 4" descr="http://im7-tub-ru.yandex.net/i?id=282925836-2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2952328" cy="3096344"/>
          </a:xfrm>
          <a:prstGeom prst="rect">
            <a:avLst/>
          </a:prstGeom>
          <a:noFill/>
        </p:spPr>
      </p:pic>
      <p:pic>
        <p:nvPicPr>
          <p:cNvPr id="31750" name="Picture 6" descr="http://im2-tub-ru.yandex.net/i?id=82650187-1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1052736"/>
            <a:ext cx="2808312" cy="3096344"/>
          </a:xfrm>
          <a:prstGeom prst="rect">
            <a:avLst/>
          </a:prstGeom>
          <a:noFill/>
        </p:spPr>
      </p:pic>
      <p:pic>
        <p:nvPicPr>
          <p:cNvPr id="31752" name="Picture 8" descr="http://im6-tub-ru.yandex.net/i?id=130203410-50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6" y="4221088"/>
            <a:ext cx="3888432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764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Причины агрессивного поведения 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072462" cy="60932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Усталость.</a:t>
            </a:r>
            <a:r>
              <a:rPr lang="ru-RU" sz="59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ru-RU" sz="59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Влияние компьютерных игр.</a:t>
            </a:r>
          </a:p>
          <a:p>
            <a:pPr>
              <a:lnSpc>
                <a:spcPct val="80000"/>
              </a:lnSpc>
            </a:pPr>
            <a:endParaRPr lang="ru-RU" sz="59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Негативное  </a:t>
            </a:r>
            <a:r>
              <a:rPr lang="ru-RU" sz="59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Самовосприятие</a:t>
            </a: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59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ru-RU" sz="59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Страх (т.е"защитная агрессия").</a:t>
            </a:r>
            <a:r>
              <a:rPr lang="ru-RU" sz="59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ru-RU" sz="59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Реакция на запрет взрослых.</a:t>
            </a:r>
          </a:p>
          <a:p>
            <a:pPr>
              <a:lnSpc>
                <a:spcPct val="80000"/>
              </a:lnSpc>
            </a:pPr>
            <a:endParaRPr lang="ru-RU" sz="59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Требование внимания.</a:t>
            </a:r>
            <a:r>
              <a:rPr lang="ru-RU" sz="59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ru-RU" sz="59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Так называемое «требование границ».</a:t>
            </a:r>
            <a:r>
              <a:rPr lang="ru-RU" sz="59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ru-RU" sz="59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Социальное </a:t>
            </a:r>
            <a:r>
              <a:rPr lang="ru-RU" sz="59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научение</a:t>
            </a:r>
            <a:r>
              <a:rPr lang="ru-RU" sz="59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ru-RU" sz="59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5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Проявление жажды власти.</a:t>
            </a:r>
            <a:r>
              <a:rPr lang="ru-RU" sz="59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5900" b="1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i="1" dirty="0" smtClean="0">
              <a:solidFill>
                <a:srgbClr val="7030A0"/>
              </a:solidFill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Агрессивное поведение самих родителей как обычная модель поведения.</a:t>
            </a: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Нарушение межличностных отношений. </a:t>
            </a: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Неудовлетворение базовых потребностей ребенка (в любви, понимании, общении, безопасности, уважении, физическом и психологическом комфорте и т.д.).</a:t>
            </a:r>
          </a:p>
          <a:p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764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агрессивный человек = слабый человек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im3-tub-ru.yandex.net/i?id=43837558-66-72&amp;n=2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3201789" cy="3240360"/>
          </a:xfrm>
          <a:prstGeom prst="rect">
            <a:avLst/>
          </a:prstGeom>
          <a:noFill/>
        </p:spPr>
      </p:pic>
      <p:pic>
        <p:nvPicPr>
          <p:cNvPr id="1028" name="Picture 4" descr="http://im3-tub-ru.yandex.net/i?id=512476593-2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980728"/>
            <a:ext cx="2376264" cy="3168352"/>
          </a:xfrm>
          <a:prstGeom prst="rect">
            <a:avLst/>
          </a:prstGeom>
          <a:noFill/>
        </p:spPr>
      </p:pic>
      <p:pic>
        <p:nvPicPr>
          <p:cNvPr id="1030" name="Picture 6" descr="http://im6-tub-ru.yandex.net/i?id=577403222-1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933056"/>
            <a:ext cx="2952328" cy="2924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</TotalTime>
  <Words>284</Words>
  <Application>Microsoft Office PowerPoint</Application>
  <PresentationFormat>Экран (4:3)</PresentationFormat>
  <Paragraphs>71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Слайд 1</vt:lpstr>
      <vt:lpstr>Агрессия - это реакция на срыв какой-то деятельности, планов, на ограничения, запреты или неожиданные трудности     Агрессивность – это склонность к причинению другим морального или физического ущерба.    </vt:lpstr>
      <vt:lpstr>Слайд 3</vt:lpstr>
      <vt:lpstr>Слайд 4</vt:lpstr>
      <vt:lpstr>Слайд 5</vt:lpstr>
      <vt:lpstr>Слайд 6</vt:lpstr>
      <vt:lpstr> Причины агрессивного поведения </vt:lpstr>
      <vt:lpstr>Слайд 8</vt:lpstr>
      <vt:lpstr> агрессивный человек = слабый человек</vt:lpstr>
      <vt:lpstr>Как вести себя с агрессивными людьми</vt:lpstr>
      <vt:lpstr>Как снять напряжение</vt:lpstr>
      <vt:lpstr>Чем сильнее человек, тем реже он будет нуждаться в применении силы</vt:lpstr>
      <vt:lpstr>Когда в душе царит любовь, человек подобен  цветущему саду. Будда (568-488 гг. до н.э.)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Агрессивное поведение детей</dc:title>
  <cp:lastModifiedBy>Пользователь</cp:lastModifiedBy>
  <cp:revision>166</cp:revision>
  <dcterms:modified xsi:type="dcterms:W3CDTF">2012-11-06T07:52:38Z</dcterms:modified>
</cp:coreProperties>
</file>