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5"/>
  </p:notesMasterIdLst>
  <p:sldIdLst>
    <p:sldId id="256" r:id="rId3"/>
    <p:sldId id="261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18D2-7026-4A03-A34B-9A5ACECF1E2E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BB015-4C74-4564-A4C2-FC2D74A02EE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4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D6F-AEEB-46B6-B931-09A45E1D96D4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4A49-9AAE-4BCD-A998-EADD92D9F93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1600200"/>
            <a:ext cx="74009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AF2B5D6F-AEEB-46B6-B931-09A45E1D96D4}" type="datetimeFigureOut">
              <a:rPr lang="ru-RU" smtClean="0"/>
              <a:pPr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E8114A49-9AAE-4BCD-A998-EADD92D9F9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975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Сочинение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–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рассуждение.</a:t>
            </a:r>
            <a:br>
              <a:rPr lang="ru-RU" sz="80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</a:br>
            <a:r>
              <a:rPr lang="ru-RU" sz="73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(готовимся к части </a:t>
            </a:r>
            <a:r>
              <a:rPr lang="en-US" sz="7300" i="1" dirty="0" smtClean="0">
                <a:solidFill>
                  <a:schemeClr val="tx2">
                    <a:lumMod val="75000"/>
                  </a:schemeClr>
                </a:solidFill>
                <a:effectLst/>
                <a:latin typeface="Gabriola" pitchFamily="82" charset="0"/>
                <a:ea typeface="Calibri"/>
              </a:rPr>
              <a:t>C </a:t>
            </a:r>
            <a:r>
              <a:rPr lang="en-US" sz="73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)</a:t>
            </a: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  <a:effectLst/>
                <a:latin typeface="Rosamunda Two" pitchFamily="66" charset="0"/>
                <a:ea typeface="Calibri"/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Rosamunda Two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2060848"/>
            <a:ext cx="6400800" cy="1800200"/>
          </a:xfrm>
        </p:spPr>
        <p:txBody>
          <a:bodyPr>
            <a:noAutofit/>
          </a:bodyPr>
          <a:lstStyle/>
          <a:p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samunda Two" pitchFamily="66" charset="0"/>
              <a:cs typeface="Times New Roman" pitchFamily="18" charset="0"/>
            </a:endParaRP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  <a:cs typeface="Times New Roman" pitchFamily="18" charset="0"/>
              </a:rPr>
              <a:t>Урок русского языка </a:t>
            </a:r>
          </a:p>
          <a:p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  <a:cs typeface="Times New Roman" pitchFamily="18" charset="0"/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  <a:cs typeface="Times New Roman" pitchFamily="18" charset="0"/>
              </a:rPr>
              <a:t> в 11 классе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samunda Two" pitchFamily="66" charset="0"/>
              <a:cs typeface="Times New Roman" pitchFamily="18" charset="0"/>
            </a:endParaRPr>
          </a:p>
        </p:txBody>
      </p:sp>
      <p:sp>
        <p:nvSpPr>
          <p:cNvPr id="4" name="AutoShape 2" descr="data:image/jpeg;base64,/9j/4AAQSkZJRgABAQAAAQABAAD/2wCEAAkGBxQSERUUEhQUFBQXFRgUFBUXFRQXGhcZGBoXFxcWGBkYHCggHB4lHBcXITIjJSkrLi8uFx8zODMsNygtLisBCgoKDg0OGxAQGywkICQsLCwsLDQsLCwsLCwsLCwsLCw0LCwsLywsLCwsLCwsLCwsLCwsLCwsLCwsLCwsLCwsLP/AABEIAOAA4QMBIgACEQEDEQH/xAAcAAACAwEBAQEAAAAAAAAAAAAABQEEBgMCBwj/xABLEAACAQMCAggCBgYIBAMJAAABAgMABBESIQUxBhMiQVFhcYEykRRCUmKhsSMzU3KCkgcVJKKywdHhQ3OT8FTC0xYlNERjg6Oz0v/EABkBAQADAQEAAAAAAAAAAAAAAAABAgMEBf/EACsRAAICAgIBAwMDBQEAAAAAAAABAhEDIRIxBBNBYSJRkXGBsRQyQqHwBf/aAAwDAQACEQMRAD8A+40VFFATRUUUBNFRRQE0VFFATRUUUBNFRRQE1Q4hwxZNwTHJjsyIcMPDPcw8jkVeooBN0f4s0jSwTYE8BAkxsHVhlJFHcCO7uNOqyBbTx0Bfr2JL+0gCmtdUsE0VFFQCaKiigJoqKKAmioooCaKiigJoqKKAmioqaAKKipoAooooAooooAooqKAmilN70ktoiQZQzjnHHmR/TQmTU/1ySRptrls9+hEH/wCR1NANaKXNxGQf/LTH0MH/AKtcD0gRf1sVxF4loWKj1ZNQHzpQHFQxxueVV7S/ilGY5Ef91gfyqhxJGucwqSsJ2mkBILA/8OMjx5M3cNhvyAUdEk+k3Vxf/UfEFvnvjQjLjwDMPwrX1ytoFjRURQqKAqqBgADkBXK/4jFAuqaRI18XYL8s86AtUUnh471p/QQzSD7ZXqk9jJgn2BrqXuj9SBPV5HP4KtAM6KVST3SDPVQyDvCSMrewZcf3hU9HuPRXkRkhJ2Yo6sMMjDmpHv3bUA0oryzgDJOAOZ8KQ8Q6VwoOwdZOynfSx8EwC0h/cB9RVZSUeyUrH9eesG+425+VZSSa4lUvO/0aLbAJCMfUAkp/Ex81qnwS7M8/VQqY4gCZu2rE4I322GrkCOYLHwxjLO74xWy3DVm1t51dQynKnkd9/MeVda8ooAAAwBsBXqugoFFRU0AUUUUAUUUUAUUUUAUUUUAVhILpuJ3U0LyGG3t30NAjFZJyCQS7bME25DnnnW7pRxbo3bXLB5Y/0i/DIpZHHlqQg4qQXrCwjgQJDGkaD6qqAPwqzSJOjmn4Lm7UeHXav8ak1YTgg+tNcv6zOP8ABigGbMBz2qo/EVzpQNI33BsPVjhR8816i4fGpBCAkci3aP8AM2TVlmAGTsBuSe6oAruODJOdU8ceQdtPxepkADewx70u45PFZLq+lSRZ+CI4m1HwVHy3yIFeLjpDJdM0XDgG0nTJdOP0UZ8E/aN5Dbzq1wPorFA/WyEz3J+KeTdvRAdkHpU2BNay8VvAPgs4c7vpxM6+IRtQQ48ad2nA4IG19S80uN5nIlkJ9XO3tgU9opYFz8ZRcao5xnu6iVv8CmvD8YP/AA7e4c93YEY9zKVxXS/4vHEwT45W+GJd2/eP2V+8dqVWF/NdR7OEG7PKn1QSdEaFvracEsRtkcs7ZSyxRNFTjdxdOumaeCwjbI7LdbOw8FOwU/uhjUcECWsJSygKR51PPcMYwTgAuQ3bbYeCiq99xW3t3AiUzTuMKwBkkffuJOphnvJC+fdXheFSyt1l+oZRgpbmRRGO8F/tsPDAHrXLLPOXwjRQRJeW9P6Ny0Q3a5lQCEY/YQ/8Tke05IHnTS3FvadpcySMO1O3bZsdzMOQ8FGB5VXnvMDuCqOS3EmAPIKuPastxK6eYhYRkfESshf+cMox/vXO8t6h+TZYq/uL3FuNNcA6ckAYKqxKsX2VO7OTyyK2fRjgwtYQpwZG7UrAc2xjA8lGAPSs90I6NFXNzMMfsEKqpAxjrCByJ3wO4Env23Fdvj4eCsxyTvSJooorpMgooooAooooAqKmigCiiigCooqtxK+SCJpZTpRRkn8gB3knagLNcbi6SMZd1QeLMF/Os1YfSb9RI7tbWzbxpGcSyL3M7/VB8F3pxZ8Bt4jlYlLfbbtufVnyalqgeG6R2+cK5kPhGjyf4AaluMkjKW9w/wDAE/8A2MK633F4ICFd1Dn4Y17Tt+6i9o/KuHWXMw7K/Rk+0+l5T6KDpX3J9KaBWv8ApG8IBe2kBPwp1kJdj4KisSfypZxHh13enFxH1dtsfoyTAM//ADnA5fdXbzNaTh3CY4SWUFpG+OVzqdvIseQ+6MAdwq/SwJrRpYkCR2iIijCqsyAAeQ013+nTDnbP7SQn82FMjSiW/eU6YNlzhpiM+0YOzfvHb1rPJljBXIlKywvFF05dJIySQEYAscd4Ck7edcFu5JGwBoA7uZ/iPIegz610tOHqmScsTuWY5J9SaU8a47o7MZ0j4dYXUS32I0G7v5DYcyRXn5M2TJ1pfb3NEkjrPFFCroo/SyhiRHjWcg5cseWM/E2w/Cs+XeWMRW4AhjGkPhjCmNuyoGZ2+8eyTyHfV/hnAZJ97gGKE4PUZDPKftXLj4v3B2RWinvIoQFyFxsEUZPoFXeqRXFE3b0IuG8LSFW6uGaR23knlfq2f1OdQXyxivS3AByqQL5gPIfmAK7X9zNMMRwOqj60jpGD7bt+FK5OGXMh/RvCPISKd/MharP1J9GsEl2c7zjsIz1i6hnSSOujOeXJQRzpjwPgVvOBLpnAVhhXfssV7+z8Q37/AA5VX4H0OYSa7grpAwIwQwY5zknSNvKtqoxXb4+HiraMsk/ZE0UVNdZiFBoooCKmiigCiiigCioooCaKiigJqjxnhcd1C0MoyjeBwQRyIPcRV2igMxY9F54FEcN9Msa7KjRwvpHgCVq5/wCz5b9ddXUnkHWIH/oqp/GndFTYKXDuEwwZ6mNUJ3YgdpvNmO59zXV72NZViLqJGUsqE7sFxqIHlkVYrO9K+FdcY26tpAuRhWCsmcESKcg5GCNvGs5ycVaVkpWzRVDNjeshFcXEWR9IwuNhcQuxXy1gqT6kmuU8jOxc3Furd+A7g4HMRu5UH0rB+VGtd/oy3psfXDG4YoMiEbMeRkPeo+54nv5cueb43xeL6elpLNLAgUBBFqTrJG+HU6jsqOQAO5Jzyprw4Stp13Lvk7BYRGu3PPZzj3pjFOJT2AGUHeXAwSO5PHHiNh61gppyc3slprRQvb6SOJIQDNcFN89lQOXWSuNlHpucHFLeAXlr1yl5HlnkyiTNHIsLEblICRox4Y545k0943wozW8sUb9U0ikF8ZOTgb+O23vXDgfDZlgRLyRZ3R9SsEAGB8AO3Mc9vKiUacpdkfB3uLdnJym3gZJCP5RgVSmiSIAMWhB7oI1U/M6mPtVy844sZK9XKxBxsjb+YJGCPespxbj2n9qSe5o2O57iB2R8qxbaqtm8Yt96Q2+j8MY5kkV2B366Vyc+Yc1ch6M2Eg1RRx7/AFomx8ih2rIcI6NT3Z1N+hiLEkldLMOfZHM+pwPWt/wjgMNsB1adoLp1k5YjmcnzO+1d+OHJbijKTrpnRODwgAaAcAgEk53JJ7Wc8yfnUf1Qg+BpY/3ZXx8mJH4UwqjLxJdRSMGVxsQvJT95j2V9OflXQtaRmczZTj4LgnykjRvxTSar3PEZYf1pt2Hk5jY+itkH513NjLJ+tkKr+ziJUfxSfEfbTVy1s0jGERV8SBufMnmT61NkCgdKFAJa3uxjG4gZxv4Fcg0w4TxaO5UtHq2OGDIyEHwIYCr1FNAmiooqATRUUUBNFFFAFRU0UBFTUUUAUvPHLcTGEzIJRjKFsHfljPPn3UwrMdPLFHt9RVS6sCuQMt4r5jGT7VTJLirLRVuhxxe3leM/R5BHJsVJGVOO4jwPjS3gPHfpCukg6uVMq6jII5gkeYIP+4IpNwHjkkbosjl4XKoM6cwswOhSR8Skqy5O4IHjTDhUOb25kwAC0YGPHq1Dg+eUH4VzSy/Tzj+5Zwp0y7wsMGaJ2LmPADk7urDKk+fMHxIzWa4bxme3ubuyVS6xFXgeRuxFGy6m6yQ76VztzO2O6nV1xcB3jt9JmC5ldsBIE3w0h7yANl+eOdLLCCOVOUn0Y9ogrmW9bnrkxuI/AHAPkuxyxxStr3IbFsXSi0d2SW91Jn9K4D5mb9mgRcJCPLdvHG51EPS6wCjTcRhQMAAMMDuGMbUBpgMQWsUQ+rrH/lQYHzrg8l4Pimhj33/s0mP5tRA9TV+MKqgF504tlGY+tn37XVRO2kYJLEkAY5Dn302l4moVWOFJAbQzBWGe492RVRbW6kUjrYWVhglc4IPPG2K5S9G5nI13cmn7IVfz/wBqzlhyS1FUXXFdsVcU6TksQmoBfiw4+ZYEYAHnXbgsV5NpYNoiOGLOA+odwRXyf4th4U74d0Yt4Tq0a2+1J2jv345D2FOQMcq3xeNx3JkSyLqKBRVTiXE44ANZJZtkRRqdz4Ko5/lVLiPF26wwWyiSfHaJ+CEHk0hHf4KNz5V24VwhYiZHYyzsO3K3P91R9VfuiuyjIhbeWbeU9Un7JD2j+/IPyXHqaYwwqgCqAoHIAYFe81We/iGxkTPhqBPyG9QC1UVUe9+xHI58l0j5uQKpS8YYZGhdY5orNIw54ysanHdzNTQHFTSKW6vHUdVFHGSfimPIeOlCSdvMc+6rXDIrkMTcSxOCNlSMpg+Oosc/KoegMqmvOanNRaBNFRRUgmiiigCiiigCooooDzI4UEkgAbknkKxHGONfSGOhToj3TAJLF0dQ+ByGXXGfM1641xBrp2RMiFMjIOOsZQ5JP3QY8Dx1Z8Kb2HD0tlZu8nny2AAA9gv515vlZ7XH2OjHDjtlU8FQW6hzpOYnc7bFH1/mT86pcQvTLritD1Q19Zc3LY0xAgZC55yFcbd3fXDiV5LcOyRuI40GZp/qwrz79jIRyHdzPcKs8GsluIlEYeOzT9UCO3O3Prn1DPPcZG538KxxLXKXX2E3s8WvDYVi1SgQWanUI3yGnbulnzuc7YT5+AaN0gycRJlftMyLn0UkH54q1BweJXZyhdmOcysZCuwGE1k6RtnA7ya7XLKik6Pkoz7Vq80e2rM+LZVh41+0BTzZSF/nUso9yKVcX48QMgnY7aCSB97WmQR5Ec683N44OuJwcDdGUDV564zjPqMVFtx+yk7N1HGj+LopB/iA/OpioZenXwXUXDbViRbu7eTEbaNRB/RgdYw8SFGPdlrY2fCrhiGlnkUfYVsn3bGPwq/wiS2ZT9GMJUYB6vTt4A6f86Y11Y8CS2zOU79jnDCEGBn1JJPzNY/i/S5JZTbW0hBBxJKiNIw7isSqDlvvHYedO+P2U9wRCjdVAw/TSqf0hH7NB9XI5t4cq68O4bbWMWI1SJBzYkAn95jua6U0ihT4XFJFHot7fQvMvO4DMTzZgupifUirqWlw36ycL5RRqv8AefUa8ycWZv1ETP8Aff8ARx+uWGo+w96VXd5FnF3eJz/VRuI19CFJdvc48qznmjH9fyTRfuPoqNplcyvz0MzysfPqxn8q9QzyEYhgSFe5pMA+ojTf5laoW3GraPswpIf+VbTYPuEAPzrv/XTn4LO5PqIU/wAUma55eVJ9L8k0Xv6u1/rpHk+6DoT+VdyPJiauQxqg0oqqPBQAPwpSOKXB5Wb485oR+RNef62nHOyl9pID/wCYVb1ZP3FDzVU1m5emMEZ0zrLAf/qJkfNCRTvh99HOgeKRZF8VIPt5Gi5PsgsE16WoC16xWkIu7ZAUVNFagKKKKAKKKhjgZOw76AM15k5HHhWS4jxVp8t162toNklZtLTn7S4IIQdxBBPPlXCGeZNDwXIuIj2FwdQ1jJ0PnLYYAgNqyDjmKzlOv0LqNjLo5ZiOBNWCQqg7Z3AIyCRnJDYpRxS+ku5zb25A0/rZCMrEvLPgW54HiM8hv34zxAvEi2o0yzk4U80OcSMwHLScjzJ86XraZ/8Ad1sSFGGv7jO+DziDd7sOfgK82MFKTb6XRq20vk7cO4el0BFGNNhC3Mne6lB7Tse9A2efxHyG+vC4GOQG3/eKXvbkRhEdIo12CoTnSNgMruO7lS421sDvrjbukL3URP8AG+x96Sxubuyieuh1eTFRlQGHeMsD+ANY/iHFhnTHJMOfZLpIvuHBPpTq6sJmCmKQyJjY9kv7MCoI8wfas7ccJv5GAcaRnSHZ48eWAzE5PhVY4J30axlFKxDdcQeeRYmzIzHCpGg1Hc7ADAyPE7VuuA9CI1j/ALSOsJwerJyq88aj9Y7+nl30w6MdGUtBrYiSYjDSFVGB9lQOQ/E/KnjTjurtXp4l9RjKbbPFhYRQLpiRY18FAFceK8Zhtk1zSLGviTz8gOZPpXt5M1n76wt4ZGnMavO5IQyFmwcZwuc6FAGTgchWMvNTfGJVbYv4j0ymlH9kiEaH4bi4YRKe7KK257t8e1RZcCuJsSS3iF/txIJCPHS7nC/wqKzqdOOruwkYMrvIFld1BO3ZEcY+qud8d2e+m8XGPot9cIVKwvJERt2UeRdTb521N7ZzVp83G09l3Fro0C9GID+t62c+M00j/hnSPlTSzs4oh+ijSPyVFX8hXVWyAR86nHvXnvJP3ZnYFjRXoL3VnrzXeyvboSltHhbiVT2pGO5gQjkACNR88VaGGUmD1ddJx1hitY2u5R8WjAjT9+Q7D0qP6nvLn/4q56pTzhthp28GlbtH2xWg4fw2OBBHEioijAVRirgFejiwNL7fyTYis+h9nGQRbozD6zjrGJ8SXzTa1so4s9XGiajltKhcnxOOdWKK61GioUUVFSCaKKKAKKKKAiuc2cDAyM7+nf3b+HvXWozQCx7YswZYohsBqcAtgcgABsPf2pRx+NYHjmVQHJ6t0TYSZBaMnHeHUb9wJrTlQNyT89qyXGr0BzcOC6grFaxLzlkJyD4HJxg+C5rlzRSjX3Lw7FS9bHI4iAa+uSWXbC28Xe7Z5AZJA7yfHNMrThDwwiCGBGGSzvOQxlc/FIQpOc+deLCaC31iW7jW8lbM8mNYBGyxZOyqucYyO/xq7xfosboBmmCyBcJNErI2OYGz7jO9ZejPospbtlB+CynOqGDGM4ESf5xmkV5wm4OVxKoJ/VmJiqH7SNG+MYzsR7VefhfGYeys6zIDsS6q2PMsvhTbhUV1nM2r+O5Lf3I0Vfmark4Y1t/wX5v4MlZ9B7thjrhDH49tT6hBjf5Vs+CcAhtQpXVNKBvNKzM2fEAnC+1cukXF2gaGKMK0076I9bYVcbszeQ8K+cdJelsrO8Idsq5UsGKLhTjsgHO/marCWXLXHSf5Mbcj7DLcfaIA8zXFLtD9dP5h/rX5/ju9JOrD6lwS+GIOc5BOR5VcgvNShTDbYH1jCASPUMN6l/8AmtvcrYr5PvXWVi+lHFMPcvkYgiSJR365SHc/JUX3rG9Hb+51MtsZ9vsanjxncgNlQcAjwq45NzIYtJRpiwYEu7yMoBUtltAYHGcY27qrDxPSk92aY4bsz3QqyM9/FnfS4kY/unV+Nb/h8BvGvmbGiZzHFnfV1Q0DB8M5I96QxW/9VQuJCv0uUaFAyeqU7ajgZ8/arPRTozPcyqY3nitQukyN2NY54RTzySTk+Nb5ISyS1+xqqhG7Nl0S4/H9FiWd8SKTFITuoYEgAvyyRjvrXLEDivn8H9H1wFEBuY/oyvqGI/0h3J7W+M7nevokEQRVUclAUegGBVo+Mm7kjCfHXEX8fujBbTSqMsqMVH3uS/iRXTgfDxb28cQ+qo1HvZju7HzLEn3rrxSzE0LxtyZceh5g+xANc4uJxg6JHRZQO0pOnOBuV1Y1L5iumMFHozL1Vb/iUUIzLIiA8tRAJ9BzPtSOLjcl5IVtOxbqSJLojZiPqQA7N35c7Dzq0JbO2bJdDKeZJ62Zvzc+gqwIj6X2ZcJ1wUscLqV0BPgCwAp7SDifDRfiHWGSFJOtZHXS7lf1Y55Vckk53OANt6fgUAUUVNARRRU0AUUUUAVFTWZ6WceWEdXl98CQoMtg5IjT77AH90b+GSV6B24jMJ9WWC2seetbOOtK80z+zXB1eJ25ZzX6PWbXEovJVKrp02kR20RnnKR3O4x6Lt3mlXD7eS+uCNa/1cix4iTGlmADCMnG+CO1g45Dxrd8hWXH6uT/AGBxubRJEZHUFWBBBGxzzpD0KZksY1bfS0ip+4rsF/AU7mcnI5elVIYgiKi7KoAHoK4PJ8zjah2T7HRpCedcc16NVb28SFdcjBFHMn8B5mvHblN72yCj0h4El4ihiUdDqjkXZkbxHl4isJaQTTq7CK1nVHaIiZCjFlOC2UOByrY2fSBrostrG23ORxpUZ5Y1bk9+MVQl6LXUQkdJU1PJ1h1KWyTtjSowB54r1fHx5FCn2urL4sqhKpXRlZ7SOMjVw63B+7xAqvupYGuilucNhw/I3yZ+vx56dX+VVrzg140jFrYZLEkqw0nfnjmOX41P0X6M/WSpGJN1y0jvjy0ooAz5mu7jmlHX/f7N7wX2WZ769nuYrR7hYll0ki3TRgEkEDvONzW7uv6Prd7aKHU6tESyzAjWWbBYk9+cVkuHyl2WeDqWnj3VTtpGCCMNvg55551ouH9PmUAXVuynvaPcD1U7j5104/Gnxtoxnlg5fR18jTgHQi3tWZ+1M7fXlOo+daG6nWKNnb4UUscDOyjJwPaosrtJUDxsGU8iK7MoIwRkHYjxpVFG2zGdG7+54lqmMht7YMVjjjx1j4563Occ/q49e8uz0Ytz8Su58XmmY/i1VbDgUllqFmVaJmL9RKSAhPPq5FBIHkQavyS3ZHZjgQ43LSu4B8gqDPzFSQV7qygtY2frpLdBuWMzFRjuAlLL8hms3NHNxgjUvU8ODZ1MoE0+nByAR2EJ7xin0PRVHlE145upV+AMAIo/+XGNvc5NaIClgRW/RexKqUgiZcdn6y+wzimtpYxRDEcaRj7qqv5ClvE2+iuJl2hZsXC9w1YCzDwwfi8Qc91OgaMBRRRUAKmoqaAKKKKAKKK8uwAJJwBuSe7zoBV0n46lnA0rnf4Y173c8lH5k9wBr5HwmKe/uBGXJaTU0jZ+FCQZGUe4AHoOVMeNGbjV7/ZgTBF2EdshFzjU5I5k42A3wByrf9Guj8VghC5eVgNbnvwOQHJVznb86l5I44ttgdWFmkMaxxjCqMAf5nzoeU71waUt3+y/516jhY9wHr/oK83Jmlk1iTBDvXLnVtbbxOa7LGB3Vh/QZJu5OgLXjOCRk18yv5DeXBeQlIVJCFs7BR2iqd7H/vlX12VNQI3GdsjYj0NfC+kcDxTaO2piYrrwMFidQbOdyRjwr0PD8LHid3si6Zs+jFzHJMbeIyCMAyAu2MgYBUKOeeeSc086R8W6t4oY5FRmJMpxqKRKpZiPAkDavky8WwQZIw2CDsdjvuCP9xXduNQlSCgRi+oO2vUBy0bEjA5V6HowRKih/cdJmdsquhB+rXIz+85I7RPM1wuONNJH1cqJpzk6FA1ciC3icjnSRr+LGdYx3YD/AP8ANB4jEOcg/vf6VqoY0OES/BxFbfKwrseZdSSfAEg+dMrbpIjEKwCnHPJx8jnPzrH3/E4yTgk435YHhnlk1E0+hc7jI5EgE53xWiyJdFHij2b3h/FWtJhKgHUMypMqnPPlIBjYj/avqANfAuB8TkmkjhCRu0rKq5GojH1s9wA3PpX31BsK5c8oydomN+5NFFFYFgooooDhfW4kjdG3DKVPoRikfQC9MtmobOqJmhbPPs8s+xFPL24Ecbu3JFLH0AzSfoPZmO0UuMPIWmb/AO4cjPnp01b/ABA/qaipqoCiiigCiiigCsx0qZ7lhYwnT1ia7iQHBjizjA+8+GA9DWnqvNa51FD1btjLqqljjkDqBzzNAV7KwWGNIoFCRqABt3f6+dWPooPPJ8uQ/CqMr3EIzgXCjmAAkg8SB8LenZq1w7iMc66oznBwwIIZT3qyncGs3hTfKWwWUjAGAAPQV6orK8d4laTskRvWiYNt1UmO13amAI28z31rGN6BqqKxvSHi8lhBh7gSs4IiLJhxjmxK5VsZHMCsPadK5YZ1k66adRuytIQrEjlpxsAfyrSOJyVoH2gOM4yM+FY/pt0U+kgyR/HtqAx2tPIjzHLzFZrhXEJLu5MlvbAXG5aZ5pWRBggDTyGdxg5p90N4bcQMQHtnUvqmZZGdsb4VV5Lioljrd7RDVo+T3ti6ZydjldQOdwcEZ7iD3GqOjcZBOnv7+X519e6e8GijjkuI8xliOtAUNG2dizqeR8SuCfOsTxvgTxDW6QshxpaKUpqzywGz3CoXk4npui0ITfSsyTyOBsMjV7+nzrnAjE9rvzjPOmr2hDfqJGydj1ox67VUuMo2CFVhuQxLHfx0/lUucPuWeOaVtNFdWO7Y1Ed5GQPA+FRPKZGHNuQHeST9nvq8sZlDfpl0rhmUK6j2BG57sV9B6BcIt1hjuFiPWOD2nbVjBIyuwAz6VzeR5MccbWyJJpWyx/Rx0T+jf2mYETMpVE/Zqcbn7xx7Cvo0VxSSCQ5yfSr1vIc8v9q8ZeXkeS2yljcGivEXKvde5CXJWSFFFL728YkxwaWk21E/DGD9ZvE+C8z5DerApccU3Li1X4Dh7lvBAciP1cj5A08UYGBy7qrcPslhXAJYk6ndt2djzZj/AN4AAq1UgKKKKgBU1FTQBRUUUAUUUUAUo4rwti4ntyEnUY3+GVfsSY/A8xTioqU6Avsb1LmNgQVbdJY22ZCRuD7cj3jesKOBcP6xkgjubho2wyIewCO5nbAG/nW14pw1iwmgYJMoxvnTIv2JAPwPMVz4ZxiMt1cifRpjuY3wNR8Ucdl/bfyq8XXRIsuuJP1iwTwMFdcJ1UbSdUTspMhGnPoDjxrIXvRkRmIyLPG8lz1WWZZTgg/pBoUb5wfavrVQRRZK6FmW4o9nbQ9Rcy4Z1AkZRpkfH1m6sZ335896vdGuBWsC9bbKcSKO0SxJXmPi5Uzn4dE7BnijZhyZkUke5FWQMbCquVqiBLxuwmlKLG8axZ/Sqyay4z8IzsBjNJbzoTbkER9ZED9VWyv8rhgPatrXllB7q45+O3/a6LKTXR84H9H4GwuZRjl2Y9vwrk/9HUTNqeZ3bvJWP08K+ktbqe6vP0RPCsPS8ldNEvLN6bMNZdDIIzkKW5bELgkctgAK7cdvWtgiw2zy5GBpU6VA209kHett1C+FSIx4VVeJklK8jTKO2/qM3wwySSEGB4k0K2piMlmAJTT5ZOT4imlxJHboZJnVFHeTz8vM+QphLIqjLEKBzJIAHuaVXV1DcDSIvpIzkdgaM+Ot8KfYmt8Xg44u2KQwsb2OZA8Tq6HkVORU3N2iY1Hc8lG7H0UbmqK2szDTlLeMDAWLDN/MVCr7KfWrtrYpH8K7nmxyWb95jufeu2kgeQHkG+Ywe4Ea/c8l9s+oqxHGFGB7+Z8T4mvdFQCKKKKAKKKKAKmoqaAKKKKAiiiigCiiigCuF3aJKpWRVdT3MAa70UAkbhs8Rzby5Qf8GbLL6LJ8a++RXpeLyL+utplx3x4mX209r+7Tmipv7gSxdKrUnBl6sjukV4v8YFXU4vAw7M8J9JEP+dWnQHmAfUVyeyjPOND6qp/ypoHlOIxMcCWMnwDqf869m8jHN0Hf8S/61WPA7b/w8P8A0k/0o/qO2/8ADw/9JP8ASmgepOM26854R6yJ/rXheOQn4GMn/LSR/wDCCKsxWMa/DGi+iKPyFWAKaBSS9dgdMLjw1lUB/En8K5CK5f4njiXwjBdv53AA/lplRQFGPhUQbUQXbmGkJcj01bL7AVeooqAFFFFATUUUUBNRRRQBRRRQBRRRQBRRU0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231" y="2759932"/>
            <a:ext cx="3528392" cy="351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21" b="89732" l="5778" r="89778">
                        <a14:foregroundMark x1="11556" y1="72768" x2="11556" y2="72768"/>
                        <a14:foregroundMark x1="5778" y1="80357" x2="5778" y2="80357"/>
                        <a14:foregroundMark x1="84444" y1="10714" x2="84444" y2="10714"/>
                        <a14:foregroundMark x1="54222" y1="44196" x2="54222" y2="44196"/>
                        <a14:backgroundMark x1="54667" y1="87946" x2="66222" y2="58929"/>
                        <a14:backgroundMark x1="72000" y1="55357" x2="72000" y2="55357"/>
                        <a14:backgroundMark x1="61778" y1="58036" x2="85778" y2="50000"/>
                        <a14:backgroundMark x1="54222" y1="53125" x2="45778" y2="83929"/>
                        <a14:backgroundMark x1="30667" y1="73214" x2="36889" y2="66964"/>
                        <a14:backgroundMark x1="55556" y1="41964" x2="55556" y2="41964"/>
                        <a14:backgroundMark x1="51556" y1="42857" x2="51556" y2="42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-178670"/>
            <a:ext cx="3601686" cy="358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C 0.00174 0.00671 0.00608 0.01597 0.00903 0.02222 C 0.01268 0.03773 0.01615 0.03079 0.01163 0.05625 C 0.01146 0.05764 0.00243 0.06991 0.00139 0.07176 C -0.00573 0.08403 -0.00034 0.08056 -0.00764 0.08356 C -0.01736 0.09236 -0.02812 0.09514 -0.03975 0.09745 C -0.0526 0.09676 -0.06528 0.09653 -0.07812 0.0956 C -0.08559 0.09491 -0.08368 0.09468 -0.08073 0.08889 C -0.07864 0.07986 -0.07378 0.08102 -0.06788 0.07847 C -0.06528 0.07731 -0.06024 0.07523 -0.06024 0.07523 C -0.05903 0.07407 -0.05781 0.07268 -0.05642 0.07176 C -0.05399 0.07037 -0.04861 0.06829 -0.04861 0.06829 C -0.04045 0.06991 -0.03333 0.07361 -0.02552 0.07685 C -0.00885 0.09213 0.01563 0.09213 0.03472 0.0956 C 0.04601 0.09977 0.05799 0.09884 0.06927 0.09398 C 0.07396 0.08773 0.07847 0.08287 0.08472 0.08032 C 0.0842 0.07801 0.08455 0.07523 0.08334 0.07338 C 0.0816 0.0706 0.0783 0.07106 0.0757 0.06991 C 0.06754 0.0662 0.05851 0.06667 0.05 0.06481 C 0.025 0.06713 0.03559 0.06643 0.01927 0.07338 C 0.01667 0.07569 0.01424 0.07801 0.01163 0.08032 C 0.01042 0.08148 0.00781 0.08356 0.00781 0.08356 C 0.00695 0.08542 0.00625 0.0875 0.00521 0.08889 C 0.00417 0.09028 0.00226 0.09051 0.00139 0.09213 C 0.00052 0.09352 0.0007 0.09583 -3.61111E-6 0.09745 C -0.00139 0.10093 -0.0033 0.10417 -0.00503 0.10764 C -0.00659 0.11065 -0.01024 0.10995 -0.01284 0.11111 C -0.01562 0.11227 -0.01788 0.11481 -0.02048 0.1162 C -0.025 0.125 -0.03159 0.1287 -0.03837 0.13333 C -0.046 0.13843 -0.05347 0.1412 -0.06146 0.14514 C -0.06267 0.14583 -0.06406 0.1463 -0.06528 0.14699 C -0.06666 0.14792 -0.06771 0.14954 -0.06909 0.15023 C -0.07604 0.15417 -0.0835 0.15556 -0.09097 0.15718 C -0.09566 0.15671 -0.10104 0.1588 -0.10503 0.15556 C -0.10694 0.15417 -0.10503 0.14954 -0.10382 0.14699 C -0.10173 0.14259 -0.09618 0.14444 -0.09219 0.14352 C -0.08298 0.13518 -0.07239 0.13449 -0.06146 0.13333 C -0.04653 0.12893 -0.03524 0.12755 -0.01909 0.12639 C -0.01007 0.12685 -0.00121 0.12708 0.00781 0.12801 C 0.0158 0.12893 0.02413 0.13495 0.03212 0.13657 C 0.05538 0.14143 0.07813 0.14954 0.10139 0.1537 C 0.11875 0.16204 0.13959 0.16574 0.15781 0.16736 C 0.17344 0.16227 0.17136 0.16343 0.12691 0.16736 C 0.11702 0.16829 0.1092 0.18518 0.1 0.18958 C 0.09584 0.19167 0.08854 0.19815 0.08854 0.19815 C 0.08507 0.20509 0.07969 0.21065 0.07448 0.21528 C 0.07136 0.2213 0.06615 0.22824 0.06163 0.23241 C 0.06077 0.23403 0.06025 0.23634 0.05903 0.2375 C 0.05799 0.23866 0.05382 0.23935 0.05521 0.23912 C 0.06441 0.23681 0.07431 0.23565 0.08334 0.23241 C 0.09045 0.22986 0.09549 0.22523 0.10261 0.22222 C 0.10868 0.21968 0.11545 0.22106 0.12188 0.22037 C 0.13143 0.21736 0.14011 0.21643 0.15 0.21528 C 0.14462 0.21759 0.13837 0.21875 0.13334 0.22222 C 0.12813 0.22569 0.12361 0.23009 0.11806 0.23241 C 0.10729 0.24213 0.12101 0.23056 0.11025 0.2375 C 0.10591 0.24028 0.10209 0.24514 0.09757 0.24768 C 0.09497 0.24907 0.08976 0.25116 0.08976 0.25116 C 0.08264 0.25764 0.07483 0.26088 0.06667 0.26481 C 0.06545 0.26551 0.06406 0.2662 0.06285 0.26667 C 0.06025 0.26782 0.05261 0.27106 0.05521 0.26991 C 0.05643 0.26944 0.05781 0.26875 0.05903 0.26829 C 0.07031 0.2581 0.08316 0.25556 0.09618 0.25116 C 0.09931 0.25 0.10087 0.24907 0.10382 0.24768 C 0.10643 0.24653 0.11163 0.24444 0.11163 0.24444 C 0.12622 0.24537 0.13872 0.2456 0.15261 0.24954 C 0.15643 0.25301 0.16025 0.25463 0.16424 0.2581 C 0.16285 0.25856 0.16163 0.25949 0.16025 0.25972 C 0.15556 0.26065 0.15087 0.25995 0.14618 0.26134 C 0.14288 0.26227 0.14028 0.26551 0.13716 0.26667 C 0.13177 0.2713 0.12413 0.28102 0.11806 0.28356 C 0.11476 0.29028 0.11372 0.29745 0.11025 0.30417 C 0.10851 0.31134 0.10643 0.31343 0.10903 0.31968 C 0.11059 0.32338 0.11424 0.32986 0.11424 0.32986 C 0.11459 0.33148 0.11459 0.3338 0.11545 0.33495 C 0.11632 0.33611 0.11806 0.33588 0.11927 0.33657 C 0.12309 0.33912 0.12726 0.34213 0.13091 0.34514 C 0.14132 0.34398 0.14514 0.34537 0.15261 0.33843 C 0.15347 0.33495 0.15434 0.33148 0.15521 0.32801 C 0.15556 0.32639 0.15643 0.32292 0.15643 0.32292 C 0.15608 0.31829 0.15834 0.31111 0.15521 0.30926 C 0.14913 0.30556 0.13993 0.30995 0.13334 0.31273 C 0.12639 0.31898 0.12049 0.32616 0.11424 0.33333 C 0.104 0.34537 0.11042 0.3419 0.10261 0.34514 C 0.09931 0.35139 0.0941 0.35486 0.08854 0.35718 C 0.08472 0.36065 0.08091 0.36227 0.07691 0.36574 C 0.06337 0.36319 0.06667 0.36319 0.06025 0.35023 C 0.06146 0.34259 0.0632 0.33634 0.06927 0.33333 C 0.07257 0.33171 0.07952 0.32986 0.07952 0.32986 C 0.08716 0.33032 0.09497 0.33056 0.10261 0.33148 C 0.10712 0.33194 0.11545 0.33657 0.11545 0.33657 C 0.12466 0.34491 0.12084 0.34051 0.12691 0.34861 C 0.12743 0.35023 0.12761 0.35208 0.1283 0.3537 C 0.129 0.35556 0.13021 0.35694 0.13091 0.3588 C 0.13195 0.36204 0.13334 0.36921 0.13334 0.36921 C 0.13229 0.38264 0.13143 0.39699 0.1257 0.40856 C 0.12361 0.4169 0.12066 0.42245 0.11545 0.42731 C 0.11372 0.43079 0.11285 0.43518 0.11025 0.4375 C 0.10764 0.43981 0.10261 0.44444 0.10261 0.44444 C 0.10052 0.45301 0.09219 0.45856 0.08594 0.46134 C 0.07726 0.46921 0.06406 0.4713 0.05382 0.47338 C 0.04219 0.47893 0.029 0.48032 0.01667 0.48194 C 0.01077 0.48449 0.00486 0.48565 -0.00121 0.48704 C -0.01128 0.4919 -0.02135 0.49421 -0.03194 0.4956 C -0.04687 0.49514 -0.06198 0.49514 -0.07691 0.49398 C -0.08107 0.49375 -0.08993 0.48981 -0.09357 0.48704 C -0.09618 0.48495 -0.10121 0.48032 -0.10121 0.48032 C -0.10208 0.4787 -0.1026 0.47662 -0.10382 0.47523 C -0.10607 0.47245 -0.11146 0.46829 -0.11146 0.46829 C -0.11528 0.46065 -0.12274 0.45579 -0.12951 0.45301 C -0.13819 0.44514 -0.1342 0.44722 -0.14097 0.44444 C -0.14548 0.43796 -0.15087 0.4338 -0.15642 0.42893 C -0.15903 0.42662 -0.16528 0.42546 -0.16528 0.42546 " pathEditMode="relative" ptsTypes="ffffffffffffffffffffffffffffffffffffffffffffffffffffffffffffffffffffffffffffffffffffffffffffffffffffffffffffffffA">
                                      <p:cBhvr>
                                        <p:cTn id="4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Определите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тему текста, основную мысль, тип и стиль речи, способ связи слов в предложении.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cogir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2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01014" cy="194421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Ekaterina Velikaya One" pitchFamily="66" charset="0"/>
              </a:rPr>
              <a:t>Алгоритм</a:t>
            </a:r>
            <a:r>
              <a:rPr lang="ru-RU" sz="4800" dirty="0" smtClean="0">
                <a:effectLst/>
                <a:latin typeface="Ekaterina Velikaya One" pitchFamily="66" charset="0"/>
              </a:rPr>
              <a:t> </a:t>
            </a:r>
            <a:r>
              <a:rPr lang="ru-RU" sz="4400" dirty="0" smtClean="0">
                <a:latin typeface="Ekaterina Velikaya One" pitchFamily="66" charset="0"/>
              </a:rPr>
              <a:t>написания сочинения-рассуждения</a:t>
            </a:r>
            <a:endParaRPr lang="ru-RU" sz="4400" dirty="0"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912" cy="5373216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Формулировка одной из проблем исходного текста;</a:t>
            </a:r>
          </a:p>
          <a:p>
            <a:pPr>
              <a:buBlip>
                <a:blip r:embed="rId2"/>
              </a:buBlip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Комментарий по выбранной проблеме;</a:t>
            </a:r>
          </a:p>
          <a:p>
            <a:pPr>
              <a:buBlip>
                <a:blip r:embed="rId2"/>
              </a:buBlip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Формулировка позиции автора;</a:t>
            </a:r>
          </a:p>
          <a:p>
            <a:pPr>
              <a:buBlip>
                <a:blip r:embed="rId2"/>
              </a:buBlip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Аргументы за или против авторской позиции(один из литературных источников, второй основан на жизненном опыте);</a:t>
            </a:r>
          </a:p>
          <a:p>
            <a:pPr>
              <a:buBlip>
                <a:blip r:embed="rId2"/>
              </a:buBlip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Заключение.</a:t>
            </a:r>
          </a:p>
          <a:p>
            <a:pPr>
              <a:buBlip>
                <a:blip r:embed="rId2"/>
              </a:buBlip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644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712968" cy="31543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Chocogirl" pitchFamily="82" charset="0"/>
              </a:rPr>
              <a:t>Задание: Построить предложение с глагольным управлением и записать в тетрадях(работа по группам)</a:t>
            </a:r>
            <a:endParaRPr lang="ru-RU" sz="4800" dirty="0">
              <a:latin typeface="Chocogir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901014" cy="34423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hocogirl" pitchFamily="82" charset="0"/>
              </a:rPr>
              <a:t>Определите лексическое значение слова «комментировать»</a:t>
            </a:r>
            <a:endParaRPr lang="ru-RU" dirty="0">
              <a:latin typeface="Chocogirl" pitchFamily="82" charset="0"/>
            </a:endParaRPr>
          </a:p>
        </p:txBody>
      </p:sp>
      <p:pic>
        <p:nvPicPr>
          <p:cNvPr id="1026" name="Picture 2" descr="http://static2.ozone.ru/multimedia/books_covers/10008256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33056"/>
            <a:ext cx="1905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1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4654">
            <a:off x="4879003" y="1661993"/>
            <a:ext cx="3889375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ятно 2 20"/>
          <p:cNvSpPr/>
          <p:nvPr/>
        </p:nvSpPr>
        <p:spPr>
          <a:xfrm rot="1220306">
            <a:off x="552005" y="1727691"/>
            <a:ext cx="3873240" cy="2250488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Rosamunda Two" pitchFamily="66" charset="0"/>
              </a:rPr>
              <a:t>Виды комментария</a:t>
            </a:r>
            <a:endParaRPr lang="ru-RU" dirty="0">
              <a:latin typeface="Rosamunda Two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278" y="2492895"/>
            <a:ext cx="317869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katerina Velikaya One" pitchFamily="66" charset="0"/>
              </a:rPr>
              <a:t>текстуальный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katerina Velikaya One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23728" y="1340768"/>
            <a:ext cx="52565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699793" y="1340768"/>
            <a:ext cx="1944215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44008" y="1340768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19168" y="2390545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katerina Velikaya One" pitchFamily="66" charset="0"/>
              </a:rPr>
              <a:t>концепционный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katerina Velikaya One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3939146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Текстуальный комментарий представляет собой объяснение текста, следование за автором в раскрытии проблемы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90839" y="3939146"/>
            <a:ext cx="4245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 концепционном комментарии в центре внимания интерпретация проблемы текста, ее актуальность, столкновение различных мнений по данному вопросу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33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  <p:bldP spid="3" grpId="0" build="p"/>
      <p:bldP spid="19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772816"/>
            <a:ext cx="84898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Социальные, религиозные, моральные,</a:t>
            </a:r>
          </a:p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этические, нравственные, философские,</a:t>
            </a:r>
          </a:p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экологические, национальные, </a:t>
            </a:r>
          </a:p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психологические.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cogir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4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Какими могут быть эти проблемы с точки зрения актуальности?</a:t>
            </a:r>
            <a:endParaRPr lang="ru-RU" sz="5400" b="1" dirty="0"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cogir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901014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Chocogirl" pitchFamily="82" charset="0"/>
              </a:rPr>
              <a:t>Что такое позиция?</a:t>
            </a:r>
            <a:endParaRPr lang="ru-RU" sz="7200" dirty="0">
              <a:latin typeface="Chocogirl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140968"/>
            <a:ext cx="8568952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             Это отношение автора к проблеме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cogir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7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361"/>
            <a:ext cx="7901014" cy="1728192"/>
          </a:xfrm>
        </p:spPr>
        <p:txBody>
          <a:bodyPr>
            <a:normAutofit/>
          </a:bodyPr>
          <a:lstStyle/>
          <a:p>
            <a:r>
              <a:rPr lang="ru-RU" sz="5400" dirty="0" smtClean="0">
                <a:effectLst/>
                <a:latin typeface="Ekaterina Velikaya One" pitchFamily="66" charset="0"/>
              </a:rPr>
              <a:t>Речевые клише</a:t>
            </a:r>
            <a:endParaRPr lang="ru-RU" sz="5400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40060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i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выражение уверенности или предположения: по моему убеждению, на мой взгляд, автор убедительно доказывает, что…; нет сомнений, что; я считаю, что… </a:t>
            </a:r>
            <a:endParaRPr lang="ru-RU" sz="2000" i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i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выражение эмоциональной оценки: к своему удивлению, к сожалению, радует то, что…; нельзя остаться равнодушным, интересно то, что…</a:t>
            </a:r>
            <a:endParaRPr lang="ru-RU" sz="2000" i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i="1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выражение согласия (несогласия) с мнением автора: разделяю точку зрения автора, не могу не согласиться с автором, к сожалению, вынужден буду возразить; по моему, автор упустил из виду то, что…; на мой взгляд, проблема заключается в другом…   </a:t>
            </a:r>
            <a:endParaRPr lang="ru-RU" sz="2000" i="1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89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hocogirl" pitchFamily="82" charset="0"/>
              </a:rPr>
              <a:t>Основные варианты вступления</a:t>
            </a:r>
            <a:endParaRPr lang="ru-RU" dirty="0">
              <a:latin typeface="Chocogirl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1168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Проблемный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вопрос 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Общие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об обсуждаемой проблеме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Ссылка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 авторитетное мнение по вопросу, близкому к обсуждаемой проблеме 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Цитата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из текста или другого источника, связанная с рассматриваемой проблемой. 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Обращение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 читателю с целью вызвать в его памяти определённые жизненные ситуации, связанные с проблемой текста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Создание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определённого эмоционального настроя; 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Описание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чувств, мыслей, впечатлений, которые возникли после чтения текста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кратких сведений об авторе, о его творчестве</a:t>
            </a:r>
          </a:p>
          <a:p>
            <a:pPr>
              <a:buBlip>
                <a:blip r:embed="rId2"/>
              </a:buBlip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двух — трех риторических вопросов, подводящих к теме или главной  мысли </a:t>
            </a:r>
          </a:p>
        </p:txBody>
      </p:sp>
    </p:spTree>
    <p:extLst>
      <p:ext uri="{BB962C8B-B14F-4D97-AF65-F5344CB8AC3E}">
        <p14:creationId xmlns:p14="http://schemas.microsoft.com/office/powerpoint/2010/main" val="379872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75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75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75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750"/>
                            </p:stCondLst>
                            <p:childTnLst>
                              <p:par>
                                <p:cTn id="9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750"/>
                            </p:stCondLst>
                            <p:childTnLst>
                              <p:par>
                                <p:cTn id="10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124"/>
            <a:ext cx="7901014" cy="2160240"/>
          </a:xfrm>
        </p:spPr>
        <p:txBody>
          <a:bodyPr>
            <a:normAutofit/>
          </a:bodyPr>
          <a:lstStyle/>
          <a:p>
            <a:r>
              <a:rPr lang="ru-RU" sz="5400" dirty="0" smtClean="0">
                <a:effectLst/>
                <a:latin typeface="Ekaterina Velikaya One" pitchFamily="66" charset="0"/>
              </a:rPr>
              <a:t>Цели урока:</a:t>
            </a:r>
            <a:endParaRPr lang="ru-RU" sz="5400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00808"/>
            <a:ext cx="7400948" cy="4353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katerina Velikaya One" pitchFamily="66" charset="0"/>
              </a:rPr>
              <a:t>1.продолжить обучение написанию сочинения-рассуждения;</a:t>
            </a:r>
          </a:p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katerina Velikaya One" pitchFamily="66" charset="0"/>
              </a:rPr>
              <a:t>2.систематизировать знания и умения учащихся по созданию сочинений;</a:t>
            </a:r>
          </a:p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katerina Velikaya One" pitchFamily="66" charset="0"/>
              </a:rPr>
              <a:t>3.формировать у учащихся коммуникативную компетенцию.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katerina Velikaya On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7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66"/>
            <a:ext cx="7901014" cy="1858218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  <a:latin typeface="Ekaterina Velikaya One" pitchFamily="66" charset="0"/>
              </a:rPr>
              <a:t>Работа над заключением</a:t>
            </a:r>
            <a:endParaRPr lang="ru-RU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857403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обобщить информацию, сказанное;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подвести итоги размышления;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дать оценку сказанному;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дать ответ на вопрос, если он поставлен во вступлении;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Font typeface="Wingdings"/>
              <a:buChar char="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вновь привлечь внимание к проблеме, подчеркнув ее актуальность;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призвать читателя к выполнению тех или иных задач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71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901014" cy="1872208"/>
          </a:xfrm>
        </p:spPr>
        <p:txBody>
          <a:bodyPr/>
          <a:lstStyle/>
          <a:p>
            <a:r>
              <a:rPr lang="ru-RU" dirty="0" smtClean="0">
                <a:effectLst/>
                <a:latin typeface="Ekaterina Velikaya One" pitchFamily="66" charset="0"/>
              </a:rPr>
              <a:t>Рефлексия</a:t>
            </a:r>
            <a:endParaRPr lang="ru-RU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704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smtClean="0">
                <a:latin typeface="Book Antiqua" pitchFamily="18" charset="0"/>
              </a:rPr>
              <a:t>Продолжите предложения:</a:t>
            </a:r>
          </a:p>
          <a:p>
            <a:pPr lvl="0">
              <a:buFont typeface="Wingdings"/>
              <a:buChar char=""/>
            </a:pP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Я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получил конкретные рекомендации…</a:t>
            </a:r>
          </a:p>
          <a:p>
            <a:pPr lvl="0">
              <a:buFont typeface="Wingdings"/>
              <a:buChar char=""/>
            </a:pP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Мне </a:t>
            </a: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эта работа была необходима…</a:t>
            </a:r>
            <a:endParaRPr lang="ru-RU" b="1" i="1" dirty="0">
              <a:solidFill>
                <a:srgbClr val="000000"/>
              </a:solidFill>
              <a:latin typeface="Book Antiqua" pitchFamily="18" charset="0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b="1" i="1" dirty="0" smtClean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Для </a:t>
            </a:r>
            <a:r>
              <a:rPr lang="ru-RU" b="1" i="1" dirty="0">
                <a:solidFill>
                  <a:srgbClr val="000000"/>
                </a:solidFill>
                <a:latin typeface="Book Antiqua" pitchFamily="18" charset="0"/>
                <a:ea typeface="Times New Roman"/>
              </a:rPr>
              <a:t>меня было недостаточно…</a:t>
            </a:r>
          </a:p>
          <a:p>
            <a:pPr marL="0" indent="0">
              <a:buNone/>
            </a:pPr>
            <a:endParaRPr lang="ru-RU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901014" cy="1642194"/>
          </a:xfrm>
        </p:spPr>
        <p:txBody>
          <a:bodyPr/>
          <a:lstStyle/>
          <a:p>
            <a:r>
              <a:rPr lang="ru-RU" dirty="0" smtClean="0">
                <a:effectLst/>
                <a:latin typeface="Ekaterina Velikaya One" pitchFamily="66" charset="0"/>
              </a:rPr>
              <a:t>Домашнее задание</a:t>
            </a:r>
            <a:endParaRPr lang="ru-RU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latin typeface="Ekaterina Velikaya One" pitchFamily="66" charset="0"/>
              </a:rPr>
              <a:t>Закончить сочинение-рассуждение</a:t>
            </a:r>
            <a:endParaRPr lang="ru-RU" sz="4800" b="1" dirty="0">
              <a:latin typeface="Ekaterina Velikaya On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8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>
                <a:latin typeface="Chocogirl" pitchFamily="82" charset="0"/>
              </a:rPr>
              <a:t>Дьёрдь Пойа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Ekaterina Velikaya One" pitchFamily="66" charset="0"/>
              </a:rPr>
              <a:t>«…</a:t>
            </a:r>
            <a:r>
              <a:rPr lang="ru-RU" sz="4000" b="1" dirty="0">
                <a:latin typeface="Ekaterina Velikaya One" pitchFamily="66" charset="0"/>
              </a:rPr>
              <a:t>если хотите  научиться плавать, то смело входите в воду, если хотите  научиться решать задачи, то решайте их…»</a:t>
            </a:r>
          </a:p>
        </p:txBody>
      </p:sp>
      <p:pic>
        <p:nvPicPr>
          <p:cNvPr id="1026" name="Picture 2" descr="http://upload.wikimedia.org/wikipedia/commons/thumb/5/5a/George_P%C3%B3lya_ca_1973.jpg/150px-George_P%C3%B3lya_ca_19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7817">
            <a:off x="6428204" y="3909836"/>
            <a:ext cx="2426409" cy="25396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00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6000" dirty="0">
                <a:latin typeface="Rosamunda Two" pitchFamily="66" charset="0"/>
                <a:cs typeface="DilleniaUPC" pitchFamily="18" charset="-34"/>
              </a:rPr>
              <a:t>«</a:t>
            </a:r>
            <a:r>
              <a:rPr lang="ru-RU" sz="4400" dirty="0">
                <a:latin typeface="Rosamunda Two" pitchFamily="66" charset="0"/>
                <a:cs typeface="DilleniaUPC" pitchFamily="18" charset="-34"/>
              </a:rPr>
              <a:t>…</a:t>
            </a:r>
            <a:r>
              <a:rPr lang="ru-RU" sz="6000" dirty="0">
                <a:latin typeface="Rosamunda Two" pitchFamily="66" charset="0"/>
                <a:cs typeface="DilleniaUPC" pitchFamily="18" charset="-34"/>
              </a:rPr>
              <a:t> если хотите научиться писать сочинения, то</a:t>
            </a:r>
            <a:r>
              <a:rPr lang="ru-RU" sz="4800" dirty="0" smtClean="0">
                <a:latin typeface="Rosamunda Two" pitchFamily="66" charset="0"/>
                <a:cs typeface="DilleniaUPC" pitchFamily="18" charset="-34"/>
              </a:rPr>
              <a:t>…</a:t>
            </a:r>
            <a:endParaRPr lang="ru-RU" sz="6000" dirty="0">
              <a:latin typeface="Rosamunda Two" pitchFamily="66" charset="0"/>
              <a:cs typeface="Dilleni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57682" y="3068960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Rosamunda Two" pitchFamily="66" charset="0"/>
              </a:rPr>
              <a:t>…</a:t>
            </a:r>
            <a:r>
              <a:rPr lang="ru-RU" sz="6000" b="1" dirty="0" smtClean="0">
                <a:solidFill>
                  <a:srgbClr val="C00000"/>
                </a:solidFill>
                <a:latin typeface="Rosamunda Two" pitchFamily="66" charset="0"/>
              </a:rPr>
              <a:t>пишите их</a:t>
            </a:r>
            <a:r>
              <a:rPr lang="ru-RU" sz="6000" dirty="0" smtClean="0">
                <a:solidFill>
                  <a:srgbClr val="C00000"/>
                </a:solidFill>
                <a:latin typeface="Rosamunda Two" pitchFamily="66" charset="0"/>
              </a:rPr>
              <a:t>».</a:t>
            </a:r>
            <a:endParaRPr lang="ru-RU" sz="6000" dirty="0">
              <a:solidFill>
                <a:srgbClr val="C00000"/>
              </a:solidFill>
              <a:latin typeface="Rosamunda Two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0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hocogirl" pitchFamily="82" charset="0"/>
              </a:rPr>
              <a:t>Основная цель</a:t>
            </a:r>
            <a:endParaRPr lang="ru-RU" dirty="0">
              <a:latin typeface="Chocogirl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cogirl" pitchFamily="82" charset="0"/>
              </a:rPr>
              <a:t>Написать сочинение-рассуждение на основе текста В. Солоухина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ocogirl" pitchFamily="82" charset="0"/>
            </a:endParaRPr>
          </a:p>
        </p:txBody>
      </p:sp>
      <p:pic>
        <p:nvPicPr>
          <p:cNvPr id="1026" name="Picture 2" descr="C:\Users\Наталья\Desktop\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2095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талья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149080"/>
            <a:ext cx="1524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талья\Desktop\1788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68960"/>
            <a:ext cx="19050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Наталья\Desktop\vladimir-soloukhin-grigorovy-ostrova-zametki-o-zimnem-uzhenii-ryb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49080"/>
            <a:ext cx="15811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Наталья\Desktop\solouhin-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77517"/>
            <a:ext cx="1524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5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01014" cy="26095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effectLst/>
                <a:latin typeface="Ekaterina Velikaya One" pitchFamily="66" charset="0"/>
              </a:rPr>
              <a:t>Солоухин</a:t>
            </a:r>
            <a:r>
              <a:rPr lang="ru-RU" sz="5400" dirty="0" smtClean="0">
                <a:latin typeface="Ekaterina Velikaya One" pitchFamily="66" charset="0"/>
              </a:rPr>
              <a:t>  </a:t>
            </a:r>
            <a:r>
              <a:rPr lang="ru-RU" sz="5400" dirty="0" smtClean="0">
                <a:effectLst/>
                <a:latin typeface="Ekaterina Velikaya One" pitchFamily="66" charset="0"/>
              </a:rPr>
              <a:t>Владимир</a:t>
            </a:r>
            <a:r>
              <a:rPr lang="ru-RU" sz="5400" dirty="0" smtClean="0">
                <a:latin typeface="Ekaterina Velikaya One" pitchFamily="66" charset="0"/>
              </a:rPr>
              <a:t> </a:t>
            </a:r>
            <a:r>
              <a:rPr lang="ru-RU" sz="5400" dirty="0" smtClean="0">
                <a:effectLst/>
                <a:latin typeface="Ekaterina Velikaya One" pitchFamily="66" charset="0"/>
              </a:rPr>
              <a:t>Алексеевич</a:t>
            </a:r>
            <a:endParaRPr lang="ru-RU" sz="5400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2060848"/>
            <a:ext cx="6048672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samunda Two" pitchFamily="66" charset="0"/>
              </a:rPr>
              <a:t>Владимир Алексеевич Солоухин-русский советский писатель и поэт, видный представитель «деревенской прозы»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samunda Two" pitchFamily="66" charset="0"/>
            </a:endParaRPr>
          </a:p>
        </p:txBody>
      </p:sp>
      <p:pic>
        <p:nvPicPr>
          <p:cNvPr id="5122" name="Picture 2" descr="Солоухин, Владимир Алексееви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284984"/>
            <a:ext cx="2676380" cy="28925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3753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901014" cy="141277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Ekaterina Velikaya One" pitchFamily="66" charset="0"/>
              </a:rPr>
              <a:t>Особенности публицистического стиля речи</a:t>
            </a:r>
            <a:endParaRPr lang="ru-RU" sz="4000" dirty="0">
              <a:latin typeface="Ekaterina Velikaya One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832107"/>
              </p:ext>
            </p:extLst>
          </p:nvPr>
        </p:nvGraphicFramePr>
        <p:xfrm>
          <a:off x="179512" y="1484784"/>
          <a:ext cx="8856984" cy="460851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98052"/>
                <a:gridCol w="4158932"/>
              </a:tblGrid>
              <a:tr h="8374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группа: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Отличительные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особенности публицистического стиля речи</a:t>
                      </a:r>
                      <a:endParaRPr lang="ru-RU" sz="11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группа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K Arbat" pitchFamily="18" charset="0"/>
                        </a:rPr>
                        <a:t>: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K Arbat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Языковые особенности публицистического стиля речи</a:t>
                      </a:r>
                      <a:endParaRPr lang="ru-RU" sz="11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101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-актуальность темы;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-общедоступность;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-образность речи;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-своевременность;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-обращение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 широкой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аудитории;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-экспрессивность;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-обсуждение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насущных общественных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вопросов;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-эмоциональность;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-четкость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логичность.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FK Arbat" pitchFamily="18" charset="0"/>
                        </a:rPr>
                        <a:t/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FK Arbat" pitchFamily="18" charset="0"/>
                        </a:rPr>
                      </a:br>
                      <a:endParaRPr lang="ru-RU" sz="1050" i="1" dirty="0">
                        <a:solidFill>
                          <a:schemeClr val="tx1"/>
                        </a:solidFill>
                        <a:effectLst/>
                        <a:latin typeface="FK Arbat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</a:rPr>
                        <a:t>-широкое 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использование общественно-политической </a:t>
                      </a:r>
                      <a:r>
                        <a:rPr lang="ru-RU" sz="1600" b="1" dirty="0" smtClean="0">
                          <a:effectLst/>
                          <a:latin typeface="+mn-lt"/>
                        </a:rPr>
                        <a:t>лексики;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600" b="1" dirty="0">
                          <a:effectLst/>
                          <a:latin typeface="+mn-lt"/>
                        </a:rPr>
                      </a:br>
                      <a:r>
                        <a:rPr lang="ru-RU" sz="1600" b="1" dirty="0" smtClean="0">
                          <a:effectLst/>
                          <a:latin typeface="+mn-lt"/>
                        </a:rPr>
                        <a:t>-побудительные предложения;</a:t>
                      </a:r>
                      <a:endParaRPr lang="ru-RU" sz="11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</a:rPr>
                        <a:t>-устойчивые 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обороты и </a:t>
                      </a:r>
                      <a:r>
                        <a:rPr lang="ru-RU" sz="1600" b="1" dirty="0" smtClean="0">
                          <a:effectLst/>
                          <a:latin typeface="+mn-lt"/>
                        </a:rPr>
                        <a:t>выражения;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600" b="1" dirty="0">
                          <a:effectLst/>
                          <a:latin typeface="+mn-lt"/>
                        </a:rPr>
                      </a:br>
                      <a:r>
                        <a:rPr lang="ru-RU" sz="1600" b="1" dirty="0" smtClean="0">
                          <a:effectLst/>
                          <a:latin typeface="+mn-lt"/>
                        </a:rPr>
                        <a:t>-неологизмы;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</a:rPr>
                        <a:t>-каламбур;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600" b="1" dirty="0">
                          <a:effectLst/>
                          <a:latin typeface="+mn-lt"/>
                        </a:rPr>
                      </a:br>
                      <a:r>
                        <a:rPr lang="ru-RU" sz="1600" b="1" dirty="0" smtClean="0">
                          <a:effectLst/>
                          <a:latin typeface="+mn-lt"/>
                        </a:rPr>
                        <a:t>-сленги; 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600" b="1" dirty="0">
                          <a:effectLst/>
                          <a:latin typeface="+mn-lt"/>
                        </a:rPr>
                      </a:br>
                      <a:r>
                        <a:rPr lang="ru-RU" sz="1600" b="1" dirty="0" smtClean="0">
                          <a:effectLst/>
                          <a:latin typeface="+mn-lt"/>
                        </a:rPr>
                        <a:t>-призывный пафос;</a:t>
                      </a:r>
                      <a:endParaRPr lang="ru-RU" sz="11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</a:rPr>
                        <a:t>-совмещение 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книжного и разговорного </a:t>
                      </a:r>
                      <a:r>
                        <a:rPr lang="ru-RU" sz="1600" b="1" dirty="0" smtClean="0">
                          <a:effectLst/>
                          <a:latin typeface="+mn-lt"/>
                        </a:rPr>
                        <a:t>стиля;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/>
                      </a:r>
                      <a:br>
                        <a:rPr lang="ru-RU" sz="1600" b="1" dirty="0">
                          <a:effectLst/>
                          <a:latin typeface="+mn-lt"/>
                        </a:rPr>
                      </a:br>
                      <a:r>
                        <a:rPr lang="ru-RU" sz="1600" b="1" dirty="0" smtClean="0">
                          <a:effectLst/>
                          <a:latin typeface="+mn-lt"/>
                        </a:rPr>
                        <a:t>-наличие </a:t>
                      </a:r>
                      <a:r>
                        <a:rPr lang="ru-RU" sz="1600" b="1" dirty="0">
                          <a:effectLst/>
                          <a:latin typeface="+mn-lt"/>
                        </a:rPr>
                        <a:t>риторических </a:t>
                      </a:r>
                      <a:r>
                        <a:rPr lang="ru-RU" sz="1600" b="1" dirty="0" smtClean="0">
                          <a:effectLst/>
                          <a:latin typeface="+mn-lt"/>
                        </a:rPr>
                        <a:t>приемов.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100" b="0" i="1" dirty="0">
                        <a:effectLst/>
                        <a:latin typeface="FK Arbat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8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7901014" cy="1934072"/>
          </a:xfrm>
        </p:spPr>
        <p:txBody>
          <a:bodyPr>
            <a:normAutofit/>
          </a:bodyPr>
          <a:lstStyle/>
          <a:p>
            <a:r>
              <a:rPr lang="ru-RU" sz="4400" dirty="0" smtClean="0">
                <a:effectLst/>
                <a:latin typeface="Ekaterina Velikaya One" pitchFamily="66" charset="0"/>
              </a:rPr>
              <a:t>Исходный текст</a:t>
            </a:r>
            <a:endParaRPr lang="ru-RU" sz="4400" dirty="0">
              <a:effectLst/>
              <a:latin typeface="Ekaterina Velikaya One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400" dirty="0" smtClean="0">
                <a:latin typeface="Arial Black" pitchFamily="34" charset="0"/>
                <a:ea typeface="Calibri"/>
                <a:cs typeface="Times New Roman" pitchFamily="18" charset="0"/>
              </a:rPr>
              <a:t>      </a:t>
            </a:r>
            <a:r>
              <a:rPr lang="ru-RU" sz="8000" b="1" dirty="0" smtClean="0">
                <a:latin typeface="Book Antiqua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8000" b="1" dirty="0">
                <a:latin typeface="Book Antiqua" pitchFamily="18" charset="0"/>
                <a:ea typeface="Calibri"/>
                <a:cs typeface="Times New Roman" pitchFamily="18" charset="0"/>
              </a:rPr>
              <a:t>1) </a:t>
            </a:r>
            <a:r>
              <a:rPr lang="ru-RU" sz="8000" b="1" i="1" dirty="0">
                <a:latin typeface="Book Antiqua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8000" b="1" i="1" dirty="0">
                <a:latin typeface="Book Antiqua" pitchFamily="18" charset="0"/>
                <a:ea typeface="Times New Roman"/>
                <a:cs typeface="Times New Roman" pitchFamily="18" charset="0"/>
              </a:rPr>
              <a:t>емля — </a:t>
            </a:r>
            <a:r>
              <a:rPr lang="ru-RU" sz="8000" b="1" i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космическое </a:t>
            </a:r>
            <a:r>
              <a:rPr lang="ru-RU" sz="8000" b="1" i="1" dirty="0">
                <a:latin typeface="Book Antiqua" pitchFamily="18" charset="0"/>
                <a:ea typeface="Times New Roman"/>
                <a:cs typeface="Times New Roman" pitchFamily="18" charset="0"/>
              </a:rPr>
              <a:t>тело, а мы — космонавты, совершающие очень длительный полёт вокруг Солнца, вместе с Солнцем по бесконечной Вселенной. (2)Система жизнеобеспечения на нашем прекрасном корабле устроена  столь остроумно, что она постоянно </a:t>
            </a:r>
            <a:r>
              <a:rPr lang="ru-RU" sz="8000" b="1" i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самообновляется </a:t>
            </a:r>
            <a:r>
              <a:rPr lang="ru-RU" sz="8000" b="1" i="1" dirty="0">
                <a:latin typeface="Book Antiqua" pitchFamily="18" charset="0"/>
                <a:ea typeface="Times New Roman"/>
                <a:cs typeface="Times New Roman" pitchFamily="18" charset="0"/>
              </a:rPr>
              <a:t>и таким образом обеспе­чивает возможность путешествовать миллиардам пассажиров в течение мил­лионов лет</a:t>
            </a:r>
            <a:r>
              <a:rPr lang="ru-RU" sz="8000" b="1" i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.</a:t>
            </a:r>
            <a:endParaRPr lang="ru-RU" sz="8000" b="1" i="1" dirty="0" smtClean="0">
              <a:latin typeface="Book Antiqua" pitchFamily="18" charset="0"/>
              <a:ea typeface="Calibri"/>
              <a:cs typeface="Times New Roman" pitchFamily="18" charset="0"/>
            </a:endParaRPr>
          </a:p>
          <a:p>
            <a:pPr marL="0" marR="10795" indent="0" algn="just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8000" b="1" i="1" dirty="0" smtClean="0">
                <a:latin typeface="Book Antiqua" pitchFamily="18" charset="0"/>
                <a:ea typeface="Calibri"/>
                <a:cs typeface="Times New Roman" pitchFamily="18" charset="0"/>
              </a:rPr>
              <a:t>            </a:t>
            </a:r>
            <a:r>
              <a:rPr lang="ru-RU" sz="8000" b="1" i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З) Трудно представить себе космонавтов, летящих на корабле через косми­ческое пространство, сознательно разрушающих сложную и тонкую систему  жизнеобеспечения, рассчитанную на длительный полёт. (4)Но вот постепенно</a:t>
            </a:r>
            <a:r>
              <a:rPr lang="ru-RU" sz="8000" b="1" i="1" dirty="0" smtClean="0">
                <a:latin typeface="Book Antiqua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8000" b="1" i="1" dirty="0" smtClean="0">
                <a:latin typeface="Book Antiqua" pitchFamily="18" charset="0"/>
                <a:ea typeface="Times New Roman"/>
                <a:cs typeface="Times New Roman" pitchFamily="18" charset="0"/>
              </a:rPr>
              <a:t>последовательно, с изумляющей безответственностью мы эту систему жизне­обеспечения выводим из строя, отравляя реки, сводя леса, портя Мировой оке­ан. (5)Если на маленьком космическом корабле космонавты начнут суетливо пе­ререзать проводочки, развинчивать винтики, просверливать дырочки в обшив­ке, то это придется квалифицировать как самоубийство. (6)Но принципиальной разницы у маленького корабля с большим нет. (7)Вопрос только размеров и времени.	</a:t>
            </a:r>
          </a:p>
          <a:p>
            <a:pPr marL="0" marR="10795" indent="0" algn="just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8000" b="1" i="1" dirty="0" smtClean="0">
                <a:latin typeface="Book Antiqua" pitchFamily="18" charset="0"/>
                <a:ea typeface="Calibri"/>
                <a:cs typeface="Times New Roman" pitchFamily="18" charset="0"/>
              </a:rPr>
              <a:t> </a:t>
            </a:r>
            <a:endParaRPr lang="ru-RU" sz="8000" b="1" i="1" dirty="0">
              <a:latin typeface="Book Antiqua" pitchFamily="18" charset="0"/>
              <a:ea typeface="Calibri"/>
              <a:cs typeface="Times New Roman" pitchFamily="18" charset="0"/>
            </a:endParaRPr>
          </a:p>
          <a:p>
            <a:pPr marL="0" marR="10414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7200" i="1" dirty="0" smtClean="0">
                <a:latin typeface="Book Antiqua" pitchFamily="18" charset="0"/>
                <a:ea typeface="Calibri"/>
                <a:cs typeface="Times New Roman" pitchFamily="18" charset="0"/>
              </a:rPr>
              <a:t> </a:t>
            </a:r>
            <a:endParaRPr lang="ru-RU" sz="6400" i="1" dirty="0">
              <a:latin typeface="Book Antiqua" pitchFamily="18" charset="0"/>
              <a:ea typeface="Calibri"/>
              <a:cs typeface="Times New Roman" pitchFamily="18" charset="0"/>
            </a:endParaRPr>
          </a:p>
          <a:p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01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525344"/>
          </a:xfrm>
        </p:spPr>
        <p:txBody>
          <a:bodyPr>
            <a:normAutofit fontScale="25000" lnSpcReduction="20000"/>
          </a:bodyPr>
          <a:lstStyle/>
          <a:p>
            <a:pPr marL="0" marR="10795" lvl="0" indent="0" algn="just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Calibri"/>
                <a:cs typeface="Times New Roman" pitchFamily="18" charset="0"/>
              </a:rPr>
              <a:t>          (</a:t>
            </a:r>
            <a:r>
              <a:rPr lang="ru-RU" sz="7200" b="1" i="1" dirty="0">
                <a:solidFill>
                  <a:prstClr val="black"/>
                </a:solidFill>
                <a:latin typeface="Book Antiqua" pitchFamily="18" charset="0"/>
                <a:ea typeface="Calibri"/>
                <a:cs typeface="Times New Roman" pitchFamily="18" charset="0"/>
              </a:rPr>
              <a:t>8)</a:t>
            </a:r>
            <a:r>
              <a:rPr lang="ru-RU" sz="7200" b="1" i="1" dirty="0">
                <a:solidFill>
                  <a:prstClr val="black"/>
                </a:solidFill>
                <a:latin typeface="Book Antiqua" pitchFamily="18" charset="0"/>
                <a:ea typeface="Times New Roman"/>
                <a:cs typeface="Times New Roman" pitchFamily="18" charset="0"/>
              </a:rPr>
              <a:t>Человечество, по-моему, — это своеобразная болезнь планеты. (9) Заве­лись, размножаются, кишат микроскопические, в планетарном, а тем более во вселенском, масштабе существа.  (10) Скапливаются они в одном месте, и тут же появляются на теле земли глубокие язвы и разные наросты. (11) Стоит только привнести капельку зловредной (с точки зрения земли и природы) культуры в зелёную шубу Леса (бригада лесорубов, один барак, два трактора) — и вот уж распространяется от этого места характерное, симптоматическое, болезнен­ное пятно. (12)Снуют, размножаются, делают своё дело, выедая недра, исто­щая плодородие почвы, отравляя ядовитыми отправлениями своими реки и океаны, саму атмосферу </a:t>
            </a: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Times New Roman"/>
                <a:cs typeface="Times New Roman" pitchFamily="18" charset="0"/>
              </a:rPr>
              <a:t>Земли.</a:t>
            </a:r>
            <a:endParaRPr lang="ru-RU" sz="7200" b="1" i="1" dirty="0">
              <a:solidFill>
                <a:prstClr val="black"/>
              </a:solidFill>
              <a:latin typeface="Book Antiqua" pitchFamily="18" charset="0"/>
              <a:ea typeface="Times New Roman"/>
              <a:cs typeface="Times New Roman" pitchFamily="18" charset="0"/>
            </a:endParaRPr>
          </a:p>
          <a:p>
            <a:pPr marL="0" marR="10795" lvl="0" indent="0" algn="just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Calibri"/>
                <a:cs typeface="Times New Roman" pitchFamily="18" charset="0"/>
              </a:rPr>
              <a:t>                    (13)</a:t>
            </a: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Times New Roman"/>
                <a:cs typeface="Times New Roman" pitchFamily="18" charset="0"/>
              </a:rPr>
              <a:t>К сожалению, столь же ранимыми, как и биосфера, столь же беззащит­ными перед напором так называемого технического прогресса оказываются та­кие понятия, как тишина, возможность уединения и интимного общения челове­ка с природой, с красотой нашей земли. (14)С одной стороны, человек, задер­ганный бесчеловечным ритмом современной жизни, скученностью, огромным потоком искусственной информации, отучается от духовного общения с внеш­ним миром, с другой стороны, сам этот внешний мир приведен в такое состояние, что уже подчас не приглашает человека к духовному с ним общению.</a:t>
            </a:r>
            <a:endParaRPr lang="ru-RU" sz="7200" b="1" i="1" dirty="0" smtClean="0">
              <a:solidFill>
                <a:prstClr val="black"/>
              </a:solidFill>
              <a:latin typeface="Book Antiqua" pitchFamily="18" charset="0"/>
              <a:ea typeface="Calibri"/>
              <a:cs typeface="Times New Roman" pitchFamily="18" charset="0"/>
            </a:endParaRPr>
          </a:p>
          <a:p>
            <a:pPr marR="104140" lvl="0" indent="0" algn="just">
              <a:lnSpc>
                <a:spcPct val="120000"/>
              </a:lnSpc>
              <a:buNone/>
            </a:pPr>
            <a:r>
              <a:rPr lang="ru-RU" sz="7200" b="1" i="1" dirty="0">
                <a:solidFill>
                  <a:prstClr val="black"/>
                </a:solidFill>
                <a:latin typeface="Book Antiqua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Calibri"/>
                <a:cs typeface="Times New Roman" pitchFamily="18" charset="0"/>
              </a:rPr>
              <a:t>       15)</a:t>
            </a:r>
            <a:r>
              <a:rPr lang="ru-RU" sz="7200" b="1" i="1" dirty="0" smtClean="0">
                <a:solidFill>
                  <a:prstClr val="black"/>
                </a:solidFill>
                <a:latin typeface="Book Antiqua" pitchFamily="18" charset="0"/>
                <a:ea typeface="Times New Roman"/>
                <a:cs typeface="Times New Roman" pitchFamily="18" charset="0"/>
              </a:rPr>
              <a:t>Неизвестно</a:t>
            </a:r>
            <a:r>
              <a:rPr lang="ru-RU" sz="7200" b="1" i="1" dirty="0">
                <a:solidFill>
                  <a:prstClr val="black"/>
                </a:solidFill>
                <a:latin typeface="Book Antiqua" pitchFamily="18" charset="0"/>
                <a:ea typeface="Times New Roman"/>
                <a:cs typeface="Times New Roman" pitchFamily="18" charset="0"/>
              </a:rPr>
              <a:t>, чем кончится для планеты эта оригинальная болезнь, на­зываемая человечеством. (16)Успеет ли Земля выработать какое-нибудь проти­воядие?</a:t>
            </a:r>
            <a:endParaRPr lang="ru-RU" sz="7200" b="1" i="1" dirty="0">
              <a:solidFill>
                <a:prstClr val="black"/>
              </a:solidFill>
              <a:latin typeface="Book Antiqua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</a:pPr>
            <a:endParaRPr lang="ru-RU" sz="5600" dirty="0">
              <a:solidFill>
                <a:prstClr val="black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0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S030005980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24BDAE3-7B6F-42F9-A29F-FB528BFE8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TS030005980</Template>
  <TotalTime>734</TotalTime>
  <Words>948</Words>
  <Application>Microsoft Office PowerPoint</Application>
  <PresentationFormat>Экран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TS030005980</vt:lpstr>
      <vt:lpstr>Сочинение – рассуждение. (готовимся к части C ) </vt:lpstr>
      <vt:lpstr>Цели урока:</vt:lpstr>
      <vt:lpstr>Дьёрдь Пойа</vt:lpstr>
      <vt:lpstr>Презентация PowerPoint</vt:lpstr>
      <vt:lpstr>Основная цель</vt:lpstr>
      <vt:lpstr>Солоухин  Владимир Алексеевич</vt:lpstr>
      <vt:lpstr>Особенности публицистического стиля речи</vt:lpstr>
      <vt:lpstr>Исходный текст</vt:lpstr>
      <vt:lpstr>Презентация PowerPoint</vt:lpstr>
      <vt:lpstr>Презентация PowerPoint</vt:lpstr>
      <vt:lpstr>Алгоритм написания сочинения-рассуждения</vt:lpstr>
      <vt:lpstr>Задание: Построить предложение с глагольным управлением и записать в тетрадях(работа по группам)</vt:lpstr>
      <vt:lpstr>Определите лексическое значение слова «комментировать»</vt:lpstr>
      <vt:lpstr>Виды комментария</vt:lpstr>
      <vt:lpstr>Презентация PowerPoint</vt:lpstr>
      <vt:lpstr>Презентация PowerPoint</vt:lpstr>
      <vt:lpstr>Что такое позиция?</vt:lpstr>
      <vt:lpstr>Речевые клише</vt:lpstr>
      <vt:lpstr>Основные варианты вступления</vt:lpstr>
      <vt:lpstr>Работа над заключением</vt:lpstr>
      <vt:lpstr>Рефлексия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– рассуждение</dc:title>
  <dc:creator>Наталья</dc:creator>
  <cp:lastModifiedBy>Наталья</cp:lastModifiedBy>
  <cp:revision>43</cp:revision>
  <dcterms:created xsi:type="dcterms:W3CDTF">2013-10-26T12:52:12Z</dcterms:created>
  <dcterms:modified xsi:type="dcterms:W3CDTF">2013-11-04T14:30:38Z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TC300059809990</vt:lpwstr>
  </property>
</Properties>
</file>