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306" r:id="rId2"/>
    <p:sldId id="307" r:id="rId3"/>
    <p:sldId id="261" r:id="rId4"/>
    <p:sldId id="292" r:id="rId5"/>
    <p:sldId id="290" r:id="rId6"/>
    <p:sldId id="297" r:id="rId7"/>
    <p:sldId id="294" r:id="rId8"/>
    <p:sldId id="298" r:id="rId9"/>
    <p:sldId id="302" r:id="rId10"/>
    <p:sldId id="299" r:id="rId11"/>
    <p:sldId id="295" r:id="rId12"/>
    <p:sldId id="300" r:id="rId13"/>
    <p:sldId id="274" r:id="rId14"/>
    <p:sldId id="275" r:id="rId15"/>
    <p:sldId id="277" r:id="rId16"/>
    <p:sldId id="278" r:id="rId17"/>
    <p:sldId id="280" r:id="rId18"/>
    <p:sldId id="303" r:id="rId19"/>
    <p:sldId id="282" r:id="rId20"/>
    <p:sldId id="289" r:id="rId21"/>
    <p:sldId id="284" r:id="rId22"/>
    <p:sldId id="304" r:id="rId23"/>
    <p:sldId id="305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3DE438-DA82-404A-B865-C96EDC8D11A1}" type="datetimeFigureOut">
              <a:rPr lang="ru-RU" smtClean="0"/>
              <a:t>05.03.2014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2EA599-406B-4AE1-BE0B-72DF9CC901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37784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2EA599-406B-4AE1-BE0B-72DF9CC901DA}" type="slidenum">
              <a:rPr lang="ru-RU" smtClean="0"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50269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2A7C8-6CE2-4845-B3FD-8D22E65613AF}" type="datetimeFigureOut">
              <a:rPr lang="ru-RU" smtClean="0"/>
              <a:t>05.03.2014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DD4B2-3E63-408C-AC55-0ED3B9656C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3239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2A7C8-6CE2-4845-B3FD-8D22E65613AF}" type="datetimeFigureOut">
              <a:rPr lang="ru-RU" smtClean="0"/>
              <a:t>05.03.2014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DD4B2-3E63-408C-AC55-0ED3B9656C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0682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2A7C8-6CE2-4845-B3FD-8D22E65613AF}" type="datetimeFigureOut">
              <a:rPr lang="ru-RU" smtClean="0"/>
              <a:t>05.03.2014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DD4B2-3E63-408C-AC55-0ED3B9656C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0951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2A7C8-6CE2-4845-B3FD-8D22E65613AF}" type="datetimeFigureOut">
              <a:rPr lang="ru-RU" smtClean="0"/>
              <a:t>05.03.2014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DD4B2-3E63-408C-AC55-0ED3B9656C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6802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2A7C8-6CE2-4845-B3FD-8D22E65613AF}" type="datetimeFigureOut">
              <a:rPr lang="ru-RU" smtClean="0"/>
              <a:t>05.03.2014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DD4B2-3E63-408C-AC55-0ED3B9656C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3134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2A7C8-6CE2-4845-B3FD-8D22E65613AF}" type="datetimeFigureOut">
              <a:rPr lang="ru-RU" smtClean="0"/>
              <a:t>05.03.2014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DD4B2-3E63-408C-AC55-0ED3B9656C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4985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2A7C8-6CE2-4845-B3FD-8D22E65613AF}" type="datetimeFigureOut">
              <a:rPr lang="ru-RU" smtClean="0"/>
              <a:t>05.03.2014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DD4B2-3E63-408C-AC55-0ED3B9656C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9758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2A7C8-6CE2-4845-B3FD-8D22E65613AF}" type="datetimeFigureOut">
              <a:rPr lang="ru-RU" smtClean="0"/>
              <a:t>05.03.2014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DD4B2-3E63-408C-AC55-0ED3B9656C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7361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2A7C8-6CE2-4845-B3FD-8D22E65613AF}" type="datetimeFigureOut">
              <a:rPr lang="ru-RU" smtClean="0"/>
              <a:t>05.03.2014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DD4B2-3E63-408C-AC55-0ED3B9656C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9926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2A7C8-6CE2-4845-B3FD-8D22E65613AF}" type="datetimeFigureOut">
              <a:rPr lang="ru-RU" smtClean="0"/>
              <a:t>05.03.2014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DD4B2-3E63-408C-AC55-0ED3B9656C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4631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2A7C8-6CE2-4845-B3FD-8D22E65613AF}" type="datetimeFigureOut">
              <a:rPr lang="ru-RU" smtClean="0"/>
              <a:t>05.03.2014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6DD4B2-3E63-408C-AC55-0ED3B9656C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5728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62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E2A7C8-6CE2-4845-B3FD-8D22E65613AF}" type="datetimeFigureOut">
              <a:rPr lang="ru-RU" smtClean="0"/>
              <a:t>05.03.2014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6DD4B2-3E63-408C-AC55-0ED3B9656C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7440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5400" dirty="0" smtClean="0"/>
              <a:t>МБОУ «Красноярская СОШ</a:t>
            </a:r>
            <a:r>
              <a:rPr lang="ru-RU" dirty="0" smtClean="0"/>
              <a:t>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6600" dirty="0" smtClean="0"/>
              <a:t>        Игнатова</a:t>
            </a:r>
          </a:p>
          <a:p>
            <a:pPr marL="0" indent="0">
              <a:buNone/>
            </a:pPr>
            <a:r>
              <a:rPr lang="ru-RU" sz="6600" dirty="0" smtClean="0"/>
              <a:t> Галина Федоровна</a:t>
            </a:r>
            <a:endParaRPr lang="ru-RU" sz="6600" dirty="0"/>
          </a:p>
        </p:txBody>
      </p:sp>
    </p:spTree>
    <p:extLst>
      <p:ext uri="{BB962C8B-B14F-4D97-AF65-F5344CB8AC3E}">
        <p14:creationId xmlns:p14="http://schemas.microsoft.com/office/powerpoint/2010/main" val="31704691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 </a:t>
            </a:r>
            <a:r>
              <a:rPr lang="ru-RU" sz="6600" dirty="0"/>
              <a:t>Алгоритм</a:t>
            </a:r>
            <a:r>
              <a:rPr lang="ru-RU" dirty="0"/>
              <a:t>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ru-RU" dirty="0"/>
              <a:t>Смотрю: употребляется ли оно без НЕ</a:t>
            </a:r>
          </a:p>
          <a:p>
            <a:pPr marL="0" indent="0">
              <a:buNone/>
            </a:pPr>
            <a:r>
              <a:rPr lang="ru-RU" dirty="0" smtClean="0"/>
              <a:t>           (</a:t>
            </a:r>
            <a:r>
              <a:rPr lang="ru-RU" dirty="0"/>
              <a:t>не употребляется – слитно)</a:t>
            </a:r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pPr lvl="0"/>
            <a:r>
              <a:rPr lang="ru-RU" dirty="0"/>
              <a:t>Определяю: полное оно или краткое.</a:t>
            </a:r>
          </a:p>
          <a:p>
            <a:pPr marL="0" indent="0">
              <a:buNone/>
            </a:pPr>
            <a:r>
              <a:rPr lang="ru-RU" dirty="0" smtClean="0"/>
              <a:t>           ( </a:t>
            </a:r>
            <a:r>
              <a:rPr lang="ru-RU" dirty="0"/>
              <a:t>краткое – пишу раздельно)</a:t>
            </a:r>
          </a:p>
          <a:p>
            <a:r>
              <a:rPr lang="ru-RU" dirty="0"/>
              <a:t>Полное</a:t>
            </a:r>
          </a:p>
          <a:p>
            <a:pPr lvl="0"/>
            <a:r>
              <a:rPr lang="ru-RU" dirty="0"/>
              <a:t>Смотрю: есть ли противопоставление или зависимое слово?</a:t>
            </a:r>
          </a:p>
          <a:p>
            <a:pPr marL="0" indent="0">
              <a:buNone/>
            </a:pPr>
            <a:r>
              <a:rPr lang="ru-RU" dirty="0" smtClean="0"/>
              <a:t>              Есть </a:t>
            </a:r>
            <a:r>
              <a:rPr lang="ru-RU" dirty="0"/>
              <a:t>– пишу  раздельно.</a:t>
            </a:r>
          </a:p>
          <a:p>
            <a:pPr marL="0" indent="0">
              <a:buNone/>
            </a:pPr>
            <a:r>
              <a:rPr lang="ru-RU" dirty="0" smtClean="0"/>
              <a:t>               </a:t>
            </a:r>
            <a:r>
              <a:rPr lang="ru-RU" dirty="0"/>
              <a:t>Нет – пишу  слитно</a:t>
            </a:r>
            <a:r>
              <a:rPr lang="ru-RU" dirty="0" smtClean="0"/>
              <a:t>.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030779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9883501"/>
              </p:ext>
            </p:extLst>
          </p:nvPr>
        </p:nvGraphicFramePr>
        <p:xfrm>
          <a:off x="107504" y="1412776"/>
          <a:ext cx="8568952" cy="49685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25714"/>
                <a:gridCol w="4343238"/>
              </a:tblGrid>
              <a:tr h="124213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342900" algn="l"/>
                        </a:tabLst>
                      </a:pPr>
                      <a:r>
                        <a:rPr lang="ru-RU" sz="1400">
                          <a:effectLst/>
                        </a:rPr>
                        <a:t>слитно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342900" algn="l"/>
                        </a:tabLst>
                      </a:pPr>
                      <a:r>
                        <a:rPr lang="ru-RU" sz="1400">
                          <a:effectLst/>
                        </a:rPr>
                        <a:t>раздельно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24213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342900" algn="l"/>
                        </a:tabLst>
                      </a:pPr>
                      <a:r>
                        <a:rPr lang="ru-RU" sz="1400">
                          <a:effectLst/>
                        </a:rPr>
                        <a:t>1.Не употребляется без НЕ.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342900" algn="l"/>
                        </a:tabLst>
                      </a:pPr>
                      <a:r>
                        <a:rPr lang="ru-RU" sz="1400">
                          <a:effectLst/>
                        </a:rPr>
                        <a:t>1. Без НЕ не употребляется.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24213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342900" algn="l"/>
                        </a:tabLst>
                      </a:pPr>
                      <a:r>
                        <a:rPr lang="ru-RU" sz="1400">
                          <a:effectLst/>
                        </a:rPr>
                        <a:t>2.Нет противопоставления с союзом 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342900" algn="l"/>
                        </a:tabLst>
                      </a:pPr>
                      <a:r>
                        <a:rPr lang="ru-RU" sz="1400">
                          <a:effectLst/>
                        </a:rPr>
                        <a:t>2.Есть противопоставления с союзом 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24213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342900" algn="l"/>
                        </a:tabLst>
                      </a:pPr>
                      <a:r>
                        <a:rPr lang="ru-RU" sz="1400">
                          <a:effectLst/>
                        </a:rPr>
                        <a:t>3.Нет зависимого слова.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tabLst>
                          <a:tab pos="342900" algn="l"/>
                        </a:tabLst>
                      </a:pPr>
                      <a:r>
                        <a:rPr lang="ru-RU" sz="1400" dirty="0">
                          <a:effectLst/>
                        </a:rPr>
                        <a:t>3.Есть зависимое слово.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48249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Слова-сигналы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/>
              <a:t> НЕ- слитно                                                     Не- раздельно</a:t>
            </a:r>
          </a:p>
          <a:p>
            <a:r>
              <a:rPr lang="ru-RU" dirty="0"/>
              <a:t>  очень                                                                 отнюдь не</a:t>
            </a:r>
          </a:p>
          <a:p>
            <a:r>
              <a:rPr lang="ru-RU" dirty="0"/>
              <a:t> слишком                                                              никак не</a:t>
            </a:r>
          </a:p>
          <a:p>
            <a:r>
              <a:rPr lang="ru-RU" dirty="0"/>
              <a:t> весьма                                                                 далеко не</a:t>
            </a:r>
          </a:p>
          <a:p>
            <a:r>
              <a:rPr lang="ru-RU" dirty="0"/>
              <a:t>совершенно                                                         ничуть не</a:t>
            </a:r>
          </a:p>
          <a:p>
            <a:r>
              <a:rPr lang="ru-RU" dirty="0"/>
              <a:t>абсолютно                                                            нисколько не</a:t>
            </a:r>
          </a:p>
          <a:p>
            <a:r>
              <a:rPr lang="ru-RU" dirty="0"/>
              <a:t> </a:t>
            </a:r>
          </a:p>
          <a:p>
            <a:pPr marL="0" indent="0">
              <a:buNone/>
            </a:pPr>
            <a:r>
              <a:rPr lang="ru-RU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2335031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Самостоятельная работа с самопроверкой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Спишите, раскрывая скобки. Подчеркнуть словосочетания «причастие с НЕ+ зависимое слова». Графическое обозначение причастных оборотов. </a:t>
            </a:r>
            <a:r>
              <a:rPr lang="ru-RU" b="1" dirty="0"/>
              <a:t>Повторите задание еще раз, спланируйте свои действия.  Объясни  другу.</a:t>
            </a:r>
          </a:p>
          <a:p>
            <a:pPr marL="0" indent="0">
              <a:buNone/>
            </a:pPr>
            <a:r>
              <a:rPr lang="ru-RU" dirty="0"/>
              <a:t>На бруснике блестела </a:t>
            </a:r>
            <a:r>
              <a:rPr lang="ru-RU" dirty="0" smtClean="0"/>
              <a:t>(не)высохшая </a:t>
            </a:r>
            <a:r>
              <a:rPr lang="ru-RU" dirty="0"/>
              <a:t>трава. </a:t>
            </a:r>
            <a:r>
              <a:rPr lang="ru-RU" dirty="0" smtClean="0"/>
              <a:t>Река (не) </a:t>
            </a:r>
            <a:r>
              <a:rPr lang="ru-RU" dirty="0"/>
              <a:t>замерзавшая целую </a:t>
            </a:r>
            <a:r>
              <a:rPr lang="ru-RU" dirty="0" smtClean="0"/>
              <a:t>зиму  </a:t>
            </a:r>
            <a:r>
              <a:rPr lang="ru-RU" dirty="0"/>
              <a:t>безмолвно струит свои мутные  воды. Комната </a:t>
            </a:r>
            <a:r>
              <a:rPr lang="ru-RU" dirty="0" smtClean="0"/>
              <a:t>(не) </a:t>
            </a:r>
            <a:r>
              <a:rPr lang="ru-RU" dirty="0"/>
              <a:t>проветрена.</a:t>
            </a:r>
          </a:p>
          <a:p>
            <a:pPr marL="0" indent="0">
              <a:buNone/>
            </a:pPr>
            <a:r>
              <a:rPr lang="ru-RU" dirty="0" smtClean="0"/>
              <a:t>Собака (не) </a:t>
            </a:r>
            <a:r>
              <a:rPr lang="ru-RU" dirty="0"/>
              <a:t>видевшая </a:t>
            </a:r>
            <a:r>
              <a:rPr lang="ru-RU" dirty="0" smtClean="0"/>
              <a:t>тигра  (не) </a:t>
            </a:r>
            <a:r>
              <a:rPr lang="ru-RU" dirty="0"/>
              <a:t>боится его. Шорох </a:t>
            </a:r>
            <a:r>
              <a:rPr lang="ru-RU" dirty="0" smtClean="0"/>
              <a:t>ветвей ничем  (не) заглушаемый раздавался </a:t>
            </a:r>
            <a:r>
              <a:rPr lang="ru-RU" dirty="0"/>
              <a:t>близко.(5 минут)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547326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Проверь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На бруснике блестела невысохшая трава. Река, не замерзавшая целую зиму, безмолвно струит свои мутные  воды. Комната не проветрена.</a:t>
            </a:r>
          </a:p>
          <a:p>
            <a:pPr marL="0" indent="0">
              <a:buNone/>
            </a:pPr>
            <a:r>
              <a:rPr lang="ru-RU" dirty="0" smtClean="0"/>
              <a:t>Собака, не видевшая тигра, не боится его. Шорох ветвей, ничем  не заглушаемый, раздавался близко.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86711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Повторите задание еще раз, спланируйте свои действия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b="1" dirty="0"/>
              <a:t>1 задание</a:t>
            </a:r>
            <a:r>
              <a:rPr lang="ru-RU" dirty="0"/>
              <a:t> – в данных  выражениях раскрыть скобки. Объясни слитно-раздельное написание НЕ.  (взаимоконтроль).</a:t>
            </a:r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r>
              <a:rPr lang="ru-RU" dirty="0"/>
              <a:t>Трава (не) скошена,(не) обыкновенное путешествие, никогда (не) знавшие страха, далеко (не) решенный вопрос,(не) скошенные луга, еще (не) решенная задача;(не) сделанная, а лишь начатая работа.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448707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Проверь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3600" dirty="0" smtClean="0"/>
              <a:t>Трава не скошена, необыкновенное путешествие, никогда не знавшие страха, далеко не решенный вопрос, не- скошенные луга, еще не решенная задача; не сделанная, а лишь начатая работа.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32024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/>
              <a:t>2 задание</a:t>
            </a:r>
            <a:r>
              <a:rPr lang="ru-RU" dirty="0"/>
              <a:t> – моделирование предложений, выражений (докажи утверждение: НЕ в причастиях  может быть приставкой или частью основы и поэтому пишется слитно,  НЕ – частица и пишется раздельно). (обмен мнениями)</a:t>
            </a:r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r>
              <a:rPr lang="ru-RU" dirty="0" smtClean="0"/>
              <a:t>(Не) прекращающийся </a:t>
            </a:r>
            <a:r>
              <a:rPr lang="ru-RU" dirty="0"/>
              <a:t>шум ливня. </a:t>
            </a:r>
            <a:r>
              <a:rPr lang="ru-RU" dirty="0" smtClean="0"/>
              <a:t>-</a:t>
            </a:r>
          </a:p>
          <a:p>
            <a:r>
              <a:rPr lang="ru-RU" dirty="0" smtClean="0"/>
              <a:t>(Не)просохшая </a:t>
            </a:r>
            <a:r>
              <a:rPr lang="ru-RU" dirty="0"/>
              <a:t>земля. – </a:t>
            </a:r>
          </a:p>
          <a:p>
            <a:r>
              <a:rPr lang="ru-RU" dirty="0"/>
              <a:t>Еще (</a:t>
            </a:r>
            <a:r>
              <a:rPr lang="ru-RU" dirty="0" smtClean="0"/>
              <a:t>не) </a:t>
            </a:r>
            <a:r>
              <a:rPr lang="ru-RU" dirty="0"/>
              <a:t>решенная задача</a:t>
            </a:r>
            <a:r>
              <a:rPr lang="ru-RU" dirty="0" smtClean="0"/>
              <a:t>.-</a:t>
            </a:r>
            <a:endParaRPr lang="ru-RU" dirty="0"/>
          </a:p>
          <a:p>
            <a:r>
              <a:rPr lang="ru-RU" dirty="0" smtClean="0"/>
              <a:t>(Не)отправленное  </a:t>
            </a:r>
            <a:r>
              <a:rPr lang="ru-RU" dirty="0"/>
              <a:t>письмо</a:t>
            </a:r>
            <a:r>
              <a:rPr lang="ru-RU" dirty="0" smtClean="0"/>
              <a:t>.-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71268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Проверь себя и помоги другу.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Непрекращающийся шум ливня. – Не прекращающийся весь день шум ливня.</a:t>
            </a:r>
          </a:p>
          <a:p>
            <a:r>
              <a:rPr lang="ru-RU" dirty="0"/>
              <a:t>Непросохшая земля. – Не просохшая после дождя земля.</a:t>
            </a:r>
          </a:p>
          <a:p>
            <a:r>
              <a:rPr lang="ru-RU" dirty="0"/>
              <a:t>Еще не решенная задача.-  Нерешенная задача.</a:t>
            </a:r>
          </a:p>
          <a:p>
            <a:r>
              <a:rPr lang="ru-RU" dirty="0"/>
              <a:t>Неотправленное  письмо.-Письмо не </a:t>
            </a:r>
            <a:r>
              <a:rPr lang="ru-RU" dirty="0" smtClean="0"/>
              <a:t>отправлено.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8201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err="1" smtClean="0"/>
              <a:t>Самозачет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dirty="0"/>
              <a:t>Повторите задание еще раз, спланируйте свои </a:t>
            </a:r>
            <a:r>
              <a:rPr lang="ru-RU" b="1" dirty="0" smtClean="0"/>
              <a:t>действия.</a:t>
            </a:r>
          </a:p>
          <a:p>
            <a:pPr marL="0" indent="0">
              <a:buNone/>
            </a:pPr>
            <a:r>
              <a:rPr lang="ru-RU" b="1" dirty="0"/>
              <a:t>Слитно</a:t>
            </a:r>
            <a:r>
              <a:rPr lang="ru-RU" dirty="0"/>
              <a:t>:   А – не употребляется без не</a:t>
            </a:r>
          </a:p>
          <a:p>
            <a:pPr marL="0" indent="0">
              <a:buNone/>
            </a:pPr>
            <a:r>
              <a:rPr lang="ru-RU" dirty="0"/>
              <a:t>                Б – отсутствие пояснительных слов</a:t>
            </a:r>
          </a:p>
          <a:p>
            <a:pPr marL="0" indent="0">
              <a:buNone/>
            </a:pPr>
            <a:r>
              <a:rPr lang="ru-RU" dirty="0"/>
              <a:t>                </a:t>
            </a:r>
          </a:p>
          <a:p>
            <a:pPr marL="0" indent="0">
              <a:buNone/>
            </a:pPr>
            <a:r>
              <a:rPr lang="ru-RU" b="1" dirty="0"/>
              <a:t>Раздельно</a:t>
            </a:r>
            <a:r>
              <a:rPr lang="ru-RU" dirty="0"/>
              <a:t>: В - есть противопоставления с союзом А</a:t>
            </a:r>
          </a:p>
          <a:p>
            <a:pPr marL="0" indent="0">
              <a:buNone/>
            </a:pPr>
            <a:r>
              <a:rPr lang="ru-RU" dirty="0"/>
              <a:t>                   Г - есть зависимое слово, есть слова сигналы</a:t>
            </a:r>
          </a:p>
          <a:p>
            <a:pPr marL="0" indent="0">
              <a:buNone/>
            </a:pPr>
            <a:r>
              <a:rPr lang="ru-RU" dirty="0"/>
              <a:t>                   Д – краткое причастие</a:t>
            </a:r>
          </a:p>
        </p:txBody>
      </p:sp>
    </p:spTree>
    <p:extLst>
      <p:ext uri="{BB962C8B-B14F-4D97-AF65-F5344CB8AC3E}">
        <p14:creationId xmlns:p14="http://schemas.microsoft.com/office/powerpoint/2010/main" val="17349447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600" dirty="0" smtClean="0"/>
              <a:t>7 класс</a:t>
            </a:r>
            <a:endParaRPr lang="ru-RU" sz="6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6600" dirty="0" smtClean="0"/>
              <a:t>Урок русского языка.     </a:t>
            </a:r>
            <a:endParaRPr lang="ru-RU" dirty="0"/>
          </a:p>
        </p:txBody>
      </p:sp>
      <p:pic>
        <p:nvPicPr>
          <p:cNvPr id="1026" name="Picture 2" descr="C:\Users\Владимир\Downloads\imgpreview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010053"/>
            <a:ext cx="3600400" cy="33946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61891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7200" dirty="0" smtClean="0"/>
              <a:t>Проверь</a:t>
            </a:r>
            <a:endParaRPr lang="ru-RU" sz="7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7200" dirty="0" smtClean="0"/>
              <a:t>     А,Г,Г,Г,Д,В,Г,Б,Б</a:t>
            </a:r>
            <a:r>
              <a:rPr lang="ru-RU" sz="7200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33252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Оцени свою работу.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/>
              <a:t>Какие цели ставили в начале урока? Что нового узнали?</a:t>
            </a:r>
          </a:p>
          <a:p>
            <a:pPr lvl="0"/>
            <a:r>
              <a:rPr lang="ru-RU" dirty="0"/>
              <a:t>Каким способом?</a:t>
            </a:r>
          </a:p>
          <a:p>
            <a:pPr lvl="0"/>
            <a:r>
              <a:rPr lang="ru-RU" dirty="0"/>
              <a:t>Где будете использовать?</a:t>
            </a:r>
          </a:p>
          <a:p>
            <a:pPr lvl="0"/>
            <a:r>
              <a:rPr lang="ru-RU" dirty="0"/>
              <a:t>Какие затруднения? </a:t>
            </a:r>
          </a:p>
          <a:p>
            <a:pPr lvl="0"/>
            <a:r>
              <a:rPr lang="ru-RU" dirty="0"/>
              <a:t> Твои результаты?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50104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5400" dirty="0"/>
              <a:t>Домашнее задание на выбор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sz="8500" dirty="0"/>
              <a:t>Стр. 63, упр.№94 (тетрадь) составить схему. </a:t>
            </a:r>
          </a:p>
          <a:p>
            <a:r>
              <a:rPr lang="ru-RU" sz="8500" dirty="0" smtClean="0"/>
              <a:t>Упражнение №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7156948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Спасибо за урок!</a:t>
            </a:r>
            <a:endParaRPr lang="ru-RU" dirty="0"/>
          </a:p>
        </p:txBody>
      </p:sp>
      <p:pic>
        <p:nvPicPr>
          <p:cNvPr id="2050" name="Picture 2" descr="C:\Users\user\Pictures\37160891295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3273" y="1600200"/>
            <a:ext cx="5657453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571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Словарный диктант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smtClean="0"/>
              <a:t>                           </a:t>
            </a:r>
            <a:endParaRPr lang="ru-RU" dirty="0"/>
          </a:p>
          <a:p>
            <a:pPr marL="0" indent="0">
              <a:buNone/>
            </a:pPr>
            <a:r>
              <a:rPr lang="ru-RU" sz="3600" dirty="0" smtClean="0"/>
              <a:t>        Не </a:t>
            </a:r>
            <a:r>
              <a:rPr lang="ru-RU" sz="3600" dirty="0"/>
              <a:t>холодный, а теплый; невысокая калитка,  колонна не освещена, не трогал акварель; нелепая  походка, невежда; дождь, не прекращавшийся в течение часа, небольшой павильон (взаимопроверка).</a:t>
            </a:r>
          </a:p>
          <a:p>
            <a:pPr marL="0" indent="0">
              <a:buNone/>
            </a:pPr>
            <a:endParaRPr lang="ru-RU" sz="36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4794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6000" b="1" dirty="0" smtClean="0"/>
              <a:t>Тема: «Слитное и раздельное написание НЕ с      причастиями»</a:t>
            </a: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4105173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Будем учиться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/>
              <a:t>различать частицу НЕ, приставку НЕ-, НЕ  часть корня; </a:t>
            </a:r>
          </a:p>
          <a:p>
            <a:pPr lvl="0"/>
            <a:r>
              <a:rPr lang="ru-RU" dirty="0"/>
              <a:t> объяснять условия выбора орфограмм;</a:t>
            </a:r>
          </a:p>
          <a:p>
            <a:pPr lvl="0"/>
            <a:r>
              <a:rPr lang="ru-RU" dirty="0"/>
              <a:t>составлять алгоритм и использовать его в рассуждении</a:t>
            </a:r>
            <a:r>
              <a:rPr lang="ru-RU" dirty="0" smtClean="0"/>
              <a:t>;</a:t>
            </a:r>
          </a:p>
          <a:p>
            <a:pPr lvl="0"/>
            <a:r>
              <a:rPr lang="ru-RU" dirty="0"/>
              <a:t>п</a:t>
            </a:r>
            <a:r>
              <a:rPr lang="ru-RU" dirty="0" smtClean="0"/>
              <a:t>ланировать свою деятельность;</a:t>
            </a:r>
            <a:endParaRPr lang="ru-RU" dirty="0"/>
          </a:p>
          <a:p>
            <a:pPr lvl="0"/>
            <a:r>
              <a:rPr lang="ru-RU" dirty="0"/>
              <a:t>исправлять свои ошибки</a:t>
            </a:r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808565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5400" dirty="0" err="1" smtClean="0"/>
              <a:t>Запута</a:t>
            </a:r>
            <a:r>
              <a:rPr lang="ru-RU" sz="5400" dirty="0" smtClean="0"/>
              <a:t>…</a:t>
            </a:r>
            <a:r>
              <a:rPr lang="ru-RU" sz="5400" dirty="0" err="1" smtClean="0"/>
              <a:t>ые</a:t>
            </a:r>
            <a:r>
              <a:rPr lang="ru-RU" sz="5400" dirty="0" smtClean="0"/>
              <a:t> </a:t>
            </a:r>
            <a:r>
              <a:rPr lang="ru-RU" sz="5400" dirty="0"/>
              <a:t>следы, </a:t>
            </a:r>
            <a:r>
              <a:rPr lang="ru-RU" sz="5400" dirty="0" err="1" smtClean="0"/>
              <a:t>пута</a:t>
            </a:r>
            <a:r>
              <a:rPr lang="ru-RU" sz="5400" dirty="0" smtClean="0"/>
              <a:t>..</a:t>
            </a:r>
            <a:r>
              <a:rPr lang="ru-RU" sz="5400" dirty="0" err="1" smtClean="0"/>
              <a:t>ый</a:t>
            </a:r>
            <a:r>
              <a:rPr lang="ru-RU" sz="5400" dirty="0" smtClean="0"/>
              <a:t> </a:t>
            </a:r>
            <a:r>
              <a:rPr lang="ru-RU" sz="5400" dirty="0"/>
              <a:t>ответ, </a:t>
            </a:r>
            <a:r>
              <a:rPr lang="ru-RU" sz="5400" dirty="0" smtClean="0"/>
              <a:t>суше..</a:t>
            </a:r>
            <a:r>
              <a:rPr lang="ru-RU" sz="5400" dirty="0" err="1" smtClean="0"/>
              <a:t>ые</a:t>
            </a:r>
            <a:r>
              <a:rPr lang="ru-RU" sz="5400" dirty="0" smtClean="0"/>
              <a:t> </a:t>
            </a:r>
            <a:r>
              <a:rPr lang="ru-RU" sz="5400" dirty="0"/>
              <a:t>на солнце грибы, </a:t>
            </a:r>
            <a:r>
              <a:rPr lang="ru-RU" sz="5400" dirty="0" smtClean="0"/>
              <a:t>суше..</a:t>
            </a:r>
            <a:r>
              <a:rPr lang="ru-RU" sz="5400" dirty="0" err="1" smtClean="0"/>
              <a:t>ые</a:t>
            </a:r>
            <a:r>
              <a:rPr lang="ru-RU" sz="5400" dirty="0" smtClean="0"/>
              <a:t> </a:t>
            </a:r>
            <a:r>
              <a:rPr lang="ru-RU" sz="5400" dirty="0"/>
              <a:t>грибы. </a:t>
            </a:r>
          </a:p>
        </p:txBody>
      </p:sp>
    </p:spTree>
    <p:extLst>
      <p:ext uri="{BB962C8B-B14F-4D97-AF65-F5344CB8AC3E}">
        <p14:creationId xmlns:p14="http://schemas.microsoft.com/office/powerpoint/2010/main" val="17985798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5400" dirty="0"/>
              <a:t>Запутанные следы, путаный ответ, сушенные на солнце грибы, сушеные грибы. </a:t>
            </a:r>
          </a:p>
        </p:txBody>
      </p:sp>
    </p:spTree>
    <p:extLst>
      <p:ext uri="{BB962C8B-B14F-4D97-AF65-F5344CB8AC3E}">
        <p14:creationId xmlns:p14="http://schemas.microsoft.com/office/powerpoint/2010/main" val="27346207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5400" dirty="0"/>
              <a:t>НЕ – приставка, часть корня, пиши слитно</a:t>
            </a:r>
          </a:p>
          <a:p>
            <a:r>
              <a:rPr lang="ru-RU" sz="5400" dirty="0" smtClean="0"/>
              <a:t> </a:t>
            </a:r>
            <a:r>
              <a:rPr lang="ru-RU" sz="5400" dirty="0"/>
              <a:t>НЕ – отрицательная частица, пиши раздельно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351313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/>
              <a:t>Проанализируйте примеры, сформулируйте условия, когда НЕ с причастиями пишется слитно, а когда раздельно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/>
              <a:t>Повторите задание еще раз, спланируйте свои действия</a:t>
            </a:r>
            <a:r>
              <a:rPr lang="ru-RU" dirty="0"/>
              <a:t>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  </a:t>
            </a:r>
            <a:r>
              <a:rPr lang="ru-RU" dirty="0"/>
              <a:t>Работа в тетрадях на печатной основе (Г.А. Богданова) упр. № 92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b="1" dirty="0"/>
              <a:t>Гипотезы</a:t>
            </a:r>
            <a:r>
              <a:rPr lang="ru-RU" dirty="0"/>
              <a:t>: НЕ в причастиях  может быть приставкой или частью основы и поэтому пишется слитно,  НЕ – частица и пишется раздельно.</a:t>
            </a:r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73937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666</Words>
  <Application>Microsoft Office PowerPoint</Application>
  <PresentationFormat>Экран (4:3)</PresentationFormat>
  <Paragraphs>103</Paragraphs>
  <Slides>23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Тема Office</vt:lpstr>
      <vt:lpstr>МБОУ «Красноярская СОШ»</vt:lpstr>
      <vt:lpstr>7 класс</vt:lpstr>
      <vt:lpstr>Словарный диктант</vt:lpstr>
      <vt:lpstr>Презентация PowerPoint</vt:lpstr>
      <vt:lpstr>Будем учиться </vt:lpstr>
      <vt:lpstr>Презентация PowerPoint</vt:lpstr>
      <vt:lpstr>Презентация PowerPoint</vt:lpstr>
      <vt:lpstr>Презентация PowerPoint</vt:lpstr>
      <vt:lpstr>Проанализируйте примеры, сформулируйте условия, когда НЕ с причастиями пишется слитно, а когда раздельно</vt:lpstr>
      <vt:lpstr> Алгоритм.</vt:lpstr>
      <vt:lpstr>Презентация PowerPoint</vt:lpstr>
      <vt:lpstr>Слова-сигналы</vt:lpstr>
      <vt:lpstr>Самостоятельная работа с самопроверкой</vt:lpstr>
      <vt:lpstr>Проверь</vt:lpstr>
      <vt:lpstr>Повторите задание еще раз, спланируйте свои действия </vt:lpstr>
      <vt:lpstr>Проверь</vt:lpstr>
      <vt:lpstr>Презентация PowerPoint</vt:lpstr>
      <vt:lpstr>Проверь себя и помоги другу.</vt:lpstr>
      <vt:lpstr>Самозачет </vt:lpstr>
      <vt:lpstr>Проверь</vt:lpstr>
      <vt:lpstr>Оцени свою работу.</vt:lpstr>
      <vt:lpstr>Домашнее задание на выбор</vt:lpstr>
      <vt:lpstr>Спасибо за урок!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 »Слитное и раздельное написание НЕ с      причастиями».</dc:title>
  <dc:creator>Владимир</dc:creator>
  <cp:lastModifiedBy>Моя радость</cp:lastModifiedBy>
  <cp:revision>12</cp:revision>
  <dcterms:created xsi:type="dcterms:W3CDTF">2014-01-16T13:25:23Z</dcterms:created>
  <dcterms:modified xsi:type="dcterms:W3CDTF">2014-03-05T12:19:25Z</dcterms:modified>
</cp:coreProperties>
</file>