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handoutMasterIdLst>
    <p:handoutMasterId r:id="rId22"/>
  </p:handoutMasterIdLst>
  <p:sldIdLst>
    <p:sldId id="268" r:id="rId3"/>
    <p:sldId id="256" r:id="rId4"/>
    <p:sldId id="258" r:id="rId5"/>
    <p:sldId id="257" r:id="rId6"/>
    <p:sldId id="260" r:id="rId7"/>
    <p:sldId id="259" r:id="rId8"/>
    <p:sldId id="261" r:id="rId9"/>
    <p:sldId id="262" r:id="rId10"/>
    <p:sldId id="267" r:id="rId11"/>
    <p:sldId id="263" r:id="rId12"/>
    <p:sldId id="264" r:id="rId13"/>
    <p:sldId id="265" r:id="rId14"/>
    <p:sldId id="274" r:id="rId15"/>
    <p:sldId id="266" r:id="rId16"/>
    <p:sldId id="270" r:id="rId17"/>
    <p:sldId id="271" r:id="rId18"/>
    <p:sldId id="273" r:id="rId19"/>
    <p:sldId id="272" r:id="rId20"/>
    <p:sldId id="269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utf-8"/>
  <p:clrMru>
    <a:srgbClr val="FF0000"/>
    <a:srgbClr val="33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0"/>
    <p:restoredTop sz="9460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21D66C-2918-4635-BF9C-FA4D55D4974C}" type="datetimeFigureOut">
              <a:rPr lang="ru-RU" smtClean="0"/>
              <a:t>09.03.2012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1F8CD-80BF-4D1C-BB14-0111DE32744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F9C79B9-5E0A-428F-9A54-1097B4BC7D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50DBB-9716-4714-9D04-C9CEAAB3D4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93D01-7C81-4C6F-9311-B8C7367AB7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9C79B9-5E0A-428F-9A54-1097B4BC7D5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982BB2-C421-4FB8-AB76-DC56F0A6CA2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54A927-42A9-440C-AE79-144CA0C7A6E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38677-69F4-44B0-AEE7-8F0EDE90795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3FA0A8-C5EC-4ACB-A6EB-EC8D27285EE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A742BCD-9FC2-440B-A554-471AD3C61D4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711E73-66F5-49FA-85BC-8C75E3C11D6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pPr>
              <a:defRPr/>
            </a:pPr>
            <a:fld id="{59AD0B2B-583C-41C3-88F1-EBC83947B46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82BB2-C421-4FB8-AB76-DC56F0A6CA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D6901E-1DA9-4CD0-A8D3-C16E490D235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50DBB-9716-4714-9D04-C9CEAAB3D43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293D01-7C81-4C6F-9311-B8C7367AB7C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4A927-42A9-440C-AE79-144CA0C7A6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38677-69F4-44B0-AEE7-8F0EDE90795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FA0A8-C5EC-4ACB-A6EB-EC8D27285E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42BCD-9FC2-440B-A554-471AD3C61D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11E73-66F5-49FA-85BC-8C75E3C11D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D0B2B-583C-41C3-88F1-EBC83947B4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6901E-1DA9-4CD0-A8D3-C16E490D23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FB6445C-148A-4E4D-93BC-B495E571AD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2FB6445C-148A-4E4D-93BC-B495E571AD5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wm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сихологи\Вязьмина О.В\Семинары\Семинар 12.03.12\203748724a0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356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58204" cy="939784"/>
          </a:xfrm>
        </p:spPr>
        <p:txBody>
          <a:bodyPr>
            <a:normAutofit/>
          </a:bodyPr>
          <a:lstStyle/>
          <a:p>
            <a:r>
              <a:rPr lang="ru-RU" sz="26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ФЗ «О защите детей от информации, причиняющей вред их здоровью и развитию»</a:t>
            </a:r>
            <a:endParaRPr lang="ru-RU" sz="2600" dirty="0"/>
          </a:p>
        </p:txBody>
      </p:sp>
      <p:pic>
        <p:nvPicPr>
          <p:cNvPr id="20482" name="Picture 2" descr="D:\Психологи\Вязьмина О.В\Семинары\Семинар 12.03.12\69769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142984"/>
            <a:ext cx="3739085" cy="5429288"/>
          </a:xfrm>
          <a:prstGeom prst="rect">
            <a:avLst/>
          </a:prstGeom>
          <a:noFill/>
        </p:spPr>
      </p:pic>
      <p:pic>
        <p:nvPicPr>
          <p:cNvPr id="20483" name="Picture 3" descr="D:\Психологи\Вязьмина О.В\Семинары\Семинар 12.03.12\69769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84"/>
            <a:ext cx="3643338" cy="545810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4857784" cy="4625989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Эффективен ли этот закон?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Будет ли он работать?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Кто является потребителем информационной продукции для детей?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Как будет соблюдаться данный закон родителями?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Кто будет нести ответственность за несоблюдение данного закона?</a:t>
            </a: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600"/>
              </a:spcAft>
            </a:pPr>
            <a:endParaRPr lang="ru-RU" sz="2400" dirty="0" smtClean="0">
              <a:solidFill>
                <a:schemeClr val="accent1">
                  <a:lumMod val="90000"/>
                  <a:lumOff val="10000"/>
                </a:schemeClr>
              </a:solidFill>
              <a:latin typeface="Bookman Old Style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ru-RU" sz="2400" dirty="0" smtClean="0">
              <a:solidFill>
                <a:schemeClr val="accent1">
                  <a:lumMod val="90000"/>
                  <a:lumOff val="10000"/>
                </a:schemeClr>
              </a:solidFill>
              <a:latin typeface="Bookman Old Style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ru-RU" sz="2400" dirty="0" smtClean="0">
              <a:solidFill>
                <a:schemeClr val="accent1">
                  <a:lumMod val="90000"/>
                  <a:lumOff val="10000"/>
                </a:schemeClr>
              </a:solidFill>
              <a:latin typeface="Bookman Old Style" pitchFamily="18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buNone/>
            </a:pPr>
            <a:endParaRPr lang="ru-RU" sz="2400" dirty="0" smtClean="0">
              <a:solidFill>
                <a:schemeClr val="accent1">
                  <a:lumMod val="90000"/>
                  <a:lumOff val="1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2844" y="285728"/>
            <a:ext cx="8258204" cy="939784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Century Schoolbook" pitchFamily="18" charset="0"/>
                <a:ea typeface="+mj-ea"/>
                <a:cs typeface="+mj-cs"/>
              </a:rPr>
              <a:t>ФЗ «О защите детей от информации, причиняющей вред их здоровью и развитию»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1506" name="Picture 2" descr="D:\Психологи\Вязьмина О.В\Семинары\Семинар 12.03.12\Инф. безопасность\1443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357298"/>
            <a:ext cx="3524258" cy="484937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D:\Психологи\Вязьмина О.В\Семинары\Семинар 12.03.12\Инф. безопасность\1276807720_multikidet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786058"/>
            <a:ext cx="1924050" cy="24765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42852"/>
            <a:ext cx="5786478" cy="65403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Обзор мультфильмов</a:t>
            </a:r>
            <a:endParaRPr lang="ru-RU" sz="3200" b="1" dirty="0">
              <a:solidFill>
                <a:schemeClr val="accent1">
                  <a:lumMod val="90000"/>
                  <a:lumOff val="1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2531" name="Picture 3" descr="D:\Психологи\Вязьмина О.В\Семинары\Семинар 12.03.12\Инф. безопасность\1245835239_2306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214686"/>
            <a:ext cx="2928946" cy="3387390"/>
          </a:xfrm>
          <a:prstGeom prst="rect">
            <a:avLst/>
          </a:prstGeom>
          <a:noFill/>
        </p:spPr>
      </p:pic>
      <p:pic>
        <p:nvPicPr>
          <p:cNvPr id="22535" name="Picture 7" descr="D:\Психологи\Вязьмина О.В\Семинары\Семинар 12.03.12\Инф. безопасность\the_simpsons_welcom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071546"/>
            <a:ext cx="3529878" cy="2000264"/>
          </a:xfrm>
          <a:prstGeom prst="rect">
            <a:avLst/>
          </a:prstGeom>
          <a:noFill/>
        </p:spPr>
      </p:pic>
      <p:pic>
        <p:nvPicPr>
          <p:cNvPr id="22534" name="Picture 6" descr="D:\Психологи\Вязьмина О.В\Семинары\Семинар 12.03.12\Инф. безопасность\ratatuy_1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000108"/>
            <a:ext cx="3071834" cy="2303876"/>
          </a:xfrm>
          <a:prstGeom prst="rect">
            <a:avLst/>
          </a:prstGeom>
          <a:noFill/>
        </p:spPr>
      </p:pic>
      <p:pic>
        <p:nvPicPr>
          <p:cNvPr id="22532" name="Picture 4" descr="D:\Психологи\Вязьмина О.В\Семинары\Семинар 12.03.12\Инф. безопасность\1288366628_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928670"/>
            <a:ext cx="2428892" cy="2364217"/>
          </a:xfrm>
          <a:prstGeom prst="rect">
            <a:avLst/>
          </a:prstGeom>
          <a:noFill/>
        </p:spPr>
      </p:pic>
      <p:pic>
        <p:nvPicPr>
          <p:cNvPr id="22538" name="Picture 10" descr="D:\Психологи\Вязьмина О.В\Семинары\Семинар 12.03.12\Инф. безопасность\46479_7342_img_lr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5357826"/>
            <a:ext cx="2714048" cy="1362706"/>
          </a:xfrm>
          <a:prstGeom prst="rect">
            <a:avLst/>
          </a:prstGeom>
          <a:noFill/>
        </p:spPr>
      </p:pic>
      <p:pic>
        <p:nvPicPr>
          <p:cNvPr id="22539" name="Picture 11" descr="D:\Психологи\Вязьмина О.В\Семинары\Семинар 12.03.12\Инф. безопасность\osem654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08" y="3357562"/>
            <a:ext cx="2107523" cy="1571636"/>
          </a:xfrm>
          <a:prstGeom prst="rect">
            <a:avLst/>
          </a:prstGeom>
          <a:noFill/>
        </p:spPr>
      </p:pic>
      <p:pic>
        <p:nvPicPr>
          <p:cNvPr id="22537" name="Picture 9" descr="D:\Психологи\Вязьмина О.В\Семинары\Семинар 12.03.12\Инф. безопасность\a24824_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86182" y="3000372"/>
            <a:ext cx="2214578" cy="2358526"/>
          </a:xfrm>
          <a:prstGeom prst="rect">
            <a:avLst/>
          </a:prstGeom>
          <a:noFill/>
        </p:spPr>
      </p:pic>
      <p:pic>
        <p:nvPicPr>
          <p:cNvPr id="22536" name="Picture 8" descr="D:\Психологи\Вязьмина О.В\Семинары\Семинар 12.03.12\Инф. безопасность\tumblr_ltx03oxRNj1qlkfe5o1_500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7224" y="5072074"/>
            <a:ext cx="2619378" cy="165134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14290"/>
            <a:ext cx="5400684" cy="64294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Молодежные </a:t>
            </a:r>
            <a:r>
              <a:rPr lang="ru-RU" sz="3200" b="1" dirty="0" err="1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ситкомы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7467600" cy="392909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Букины</a:t>
            </a:r>
          </a:p>
          <a:p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Папины дочки</a:t>
            </a:r>
          </a:p>
          <a:p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Воронины</a:t>
            </a:r>
          </a:p>
          <a:p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Зайцев +1</a:t>
            </a:r>
          </a:p>
          <a:p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Физика и химия</a:t>
            </a:r>
          </a:p>
          <a:p>
            <a:r>
              <a:rPr lang="ru-RU" dirty="0" err="1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Универ</a:t>
            </a:r>
            <a:endParaRPr lang="ru-RU" dirty="0" smtClean="0">
              <a:solidFill>
                <a:schemeClr val="accent1">
                  <a:lumMod val="90000"/>
                  <a:lumOff val="10000"/>
                </a:schemeClr>
              </a:solidFill>
            </a:endParaRPr>
          </a:p>
          <a:p>
            <a:r>
              <a:rPr lang="ru-RU" dirty="0" err="1" smtClean="0">
                <a:solidFill>
                  <a:schemeClr val="accent1">
                    <a:lumMod val="90000"/>
                    <a:lumOff val="10000"/>
                  </a:schemeClr>
                </a:solidFill>
              </a:rPr>
              <a:t>Барвиха</a:t>
            </a:r>
            <a:endParaRPr lang="ru-RU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57290" y="142852"/>
            <a:ext cx="5786478" cy="654032"/>
          </a:xfrm>
          <a:prstGeom prst="rect">
            <a:avLst/>
          </a:prstGeom>
        </p:spPr>
        <p:txBody>
          <a:bodyPr vert="horz" lIns="45720" rIns="4572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90000"/>
                    <a:lumOff val="1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Обзор детской литературы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90000"/>
                  <a:lumOff val="10000"/>
                </a:schemeClr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9218" name="Picture 2" descr="D:\Психологи\Вязьмина О.В\Семинары\Семинар 12.03.12\Инф. безопасность\shkola-ugas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643314"/>
            <a:ext cx="2214920" cy="2857520"/>
          </a:xfrm>
          <a:prstGeom prst="rect">
            <a:avLst/>
          </a:prstGeom>
          <a:noFill/>
        </p:spPr>
      </p:pic>
      <p:pic>
        <p:nvPicPr>
          <p:cNvPr id="23554" name="Picture 2" descr="D:\Психологи\Вязьмина О.В\Семинары\Семинар 12.03.12\Инф. безопасность\128197821935613830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928670"/>
            <a:ext cx="2108850" cy="2928958"/>
          </a:xfrm>
          <a:prstGeom prst="rect">
            <a:avLst/>
          </a:prstGeom>
          <a:noFill/>
        </p:spPr>
      </p:pic>
      <p:pic>
        <p:nvPicPr>
          <p:cNvPr id="9219" name="Picture 3" descr="D:\Психологи\Вязьмина О.В\Семинары\Семинар 12.03.12\Инф. безопасность\cov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928670"/>
            <a:ext cx="1857388" cy="2924280"/>
          </a:xfrm>
          <a:prstGeom prst="rect">
            <a:avLst/>
          </a:prstGeom>
          <a:noFill/>
        </p:spPr>
      </p:pic>
      <p:pic>
        <p:nvPicPr>
          <p:cNvPr id="9221" name="Picture 5" descr="D:\Психологи\Вязьмина О.В\Семинары\Семинар 12.03.12\Инф. безопасность\1301825271_2589960_mai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3643314"/>
            <a:ext cx="2033897" cy="2857520"/>
          </a:xfrm>
          <a:prstGeom prst="rect">
            <a:avLst/>
          </a:prstGeom>
          <a:noFill/>
        </p:spPr>
      </p:pic>
      <p:pic>
        <p:nvPicPr>
          <p:cNvPr id="23556" name="Picture 4" descr="D:\Психологи\Вязьмина О.В\Семинары\Семинар 12.03.12\Инф. безопасность\841010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2" y="928670"/>
            <a:ext cx="2116682" cy="2857520"/>
          </a:xfrm>
          <a:prstGeom prst="rect">
            <a:avLst/>
          </a:prstGeom>
          <a:noFill/>
        </p:spPr>
      </p:pic>
      <p:pic>
        <p:nvPicPr>
          <p:cNvPr id="9222" name="Picture 6" descr="D:\Психологи\Вязьмина О.В\Семинары\Семинар 12.03.12\Инф. безопасность\00d68p2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8" y="3571876"/>
            <a:ext cx="2160523" cy="3071834"/>
          </a:xfrm>
          <a:prstGeom prst="rect">
            <a:avLst/>
          </a:prstGeom>
          <a:noFill/>
        </p:spPr>
      </p:pic>
      <p:pic>
        <p:nvPicPr>
          <p:cNvPr id="23555" name="Picture 3" descr="D:\Психологи\Вязьмина О.В\Семинары\Семинар 12.03.12\Инф. безопасность\1634219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54" y="928670"/>
            <a:ext cx="2000264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Психологи\Вязьмина О.В\Семинары\Семинар 12.03.12\Инф. безопасность\Время Рекламы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785926"/>
            <a:ext cx="8715436" cy="3201832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5720" y="428604"/>
            <a:ext cx="7258072" cy="7972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Реклама, как способ формирования общественного мнения</a:t>
            </a:r>
            <a:endParaRPr lang="ru-RU" sz="32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7829576" cy="725470"/>
          </a:xfrm>
        </p:spPr>
        <p:txBody>
          <a:bodyPr>
            <a:normAutofit/>
          </a:bodyPr>
          <a:lstStyle/>
          <a:p>
            <a:r>
              <a:rPr lang="ru-RU" sz="30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Манипулятивные приемы в рекламе: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643998" cy="55721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  <a:cs typeface="Times New Roman" pitchFamily="18" charset="0"/>
              </a:rPr>
              <a:t>Открытые вопросы;</a:t>
            </a:r>
          </a:p>
          <a:p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  <a:cs typeface="Times New Roman" pitchFamily="18" charset="0"/>
              </a:rPr>
              <a:t>Ссылка на авторитет;</a:t>
            </a:r>
          </a:p>
          <a:p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  <a:cs typeface="Times New Roman" pitchFamily="18" charset="0"/>
              </a:rPr>
              <a:t>Свидетельство очевидцев;</a:t>
            </a:r>
          </a:p>
          <a:p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  <a:cs typeface="Times New Roman" pitchFamily="18" charset="0"/>
              </a:rPr>
              <a:t>Использование чисел;</a:t>
            </a:r>
          </a:p>
          <a:p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  <a:cs typeface="Times New Roman" pitchFamily="18" charset="0"/>
              </a:rPr>
              <a:t>Использование образов детей и животных;</a:t>
            </a:r>
          </a:p>
          <a:p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  <a:cs typeface="Times New Roman" pitchFamily="18" charset="0"/>
              </a:rPr>
              <a:t>Образ женщины;</a:t>
            </a:r>
          </a:p>
          <a:p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  <a:cs typeface="Times New Roman" pitchFamily="18" charset="0"/>
              </a:rPr>
              <a:t>Недерективное внушение;</a:t>
            </a:r>
          </a:p>
          <a:p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  <a:cs typeface="Times New Roman" pitchFamily="18" charset="0"/>
              </a:rPr>
              <a:t>Манипулирование эмоциями;</a:t>
            </a:r>
          </a:p>
          <a:p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  <a:cs typeface="Times New Roman" pitchFamily="18" charset="0"/>
              </a:rPr>
              <a:t>Использование музыки, цвета и ритма;</a:t>
            </a:r>
          </a:p>
          <a:p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  <a:cs typeface="Times New Roman" pitchFamily="18" charset="0"/>
              </a:rPr>
              <a:t>Использование различных видов шрифта.</a:t>
            </a:r>
          </a:p>
          <a:p>
            <a:endParaRPr lang="ru-RU" sz="1600" dirty="0" smtClean="0">
              <a:solidFill>
                <a:schemeClr val="accent1">
                  <a:lumMod val="90000"/>
                  <a:lumOff val="10000"/>
                </a:schemeClr>
              </a:solidFill>
            </a:endParaRPr>
          </a:p>
          <a:p>
            <a:endParaRPr lang="ru-RU" sz="1600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7043758" cy="725470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Реклама – двигатель торговли!</a:t>
            </a:r>
            <a:endParaRPr lang="ru-RU" sz="3200" dirty="0"/>
          </a:p>
        </p:txBody>
      </p:sp>
      <p:pic>
        <p:nvPicPr>
          <p:cNvPr id="8194" name="Picture 2" descr="D:\Психологи\Вязьмина О.В\Семинары\Семинар 12.03.12\Инф. безопасность\98ef7e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3500462" cy="2625347"/>
          </a:xfrm>
          <a:prstGeom prst="rect">
            <a:avLst/>
          </a:prstGeom>
          <a:noFill/>
        </p:spPr>
      </p:pic>
      <p:pic>
        <p:nvPicPr>
          <p:cNvPr id="8195" name="Picture 3" descr="D:\Психологи\Вязьмина О.В\Семинары\Семинар 12.03.12\19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928802"/>
            <a:ext cx="2337286" cy="2214578"/>
          </a:xfrm>
          <a:prstGeom prst="rect">
            <a:avLst/>
          </a:prstGeom>
          <a:noFill/>
        </p:spPr>
      </p:pic>
      <p:pic>
        <p:nvPicPr>
          <p:cNvPr id="8196" name="Picture 4" descr="D:\Психологи\Вязьмина О.В\Семинары\Семинар 12.03.12\1snowqween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857232"/>
            <a:ext cx="3695697" cy="1850020"/>
          </a:xfrm>
          <a:prstGeom prst="rect">
            <a:avLst/>
          </a:prstGeom>
          <a:noFill/>
        </p:spPr>
      </p:pic>
      <p:pic>
        <p:nvPicPr>
          <p:cNvPr id="8197" name="Picture 5" descr="D:\Психологи\Вязьмина О.В\Семинары\Семинар 12.03.12\bio-balans-lgg-original-492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2714620"/>
            <a:ext cx="2428892" cy="33823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5829312" cy="654032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Защита от манипуляций: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358246" cy="4857784"/>
          </a:xfrm>
        </p:spPr>
        <p:txBody>
          <a:bodyPr/>
          <a:lstStyle/>
          <a:p>
            <a:pPr>
              <a:buNone/>
            </a:pPr>
            <a:endParaRPr lang="ru-RU" sz="2400" b="1" dirty="0" smtClean="0">
              <a:solidFill>
                <a:schemeClr val="accent1">
                  <a:lumMod val="90000"/>
                  <a:lumOff val="10000"/>
                </a:schemeClr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1 уровень </a:t>
            </a:r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– Социальный 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(на уровне государства).</a:t>
            </a:r>
          </a:p>
          <a:p>
            <a:pPr>
              <a:buNone/>
            </a:pPr>
            <a:endParaRPr lang="ru-RU" sz="2400" dirty="0" smtClean="0">
              <a:solidFill>
                <a:schemeClr val="accent1">
                  <a:lumMod val="90000"/>
                  <a:lumOff val="10000"/>
                </a:schemeClr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2 уровень </a:t>
            </a:r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– Индивидуально-личностный 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(на личностном уровне)</a:t>
            </a:r>
          </a:p>
          <a:p>
            <a:pPr marL="419100" indent="123825"/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 отказ от иллюзии;</a:t>
            </a:r>
          </a:p>
          <a:p>
            <a:pPr marL="419100" indent="123825"/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 отказ от стереотипных сценариев поведения;</a:t>
            </a:r>
          </a:p>
          <a:p>
            <a:pPr marL="419100" indent="123825"/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 умение работать с информационным потоком;</a:t>
            </a:r>
          </a:p>
          <a:p>
            <a:pPr marL="419100" indent="123825"/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 прерывание контакта с источником информации;</a:t>
            </a:r>
          </a:p>
          <a:p>
            <a:pPr marL="419100" indent="123825"/>
            <a:r>
              <a:rPr lang="ru-RU" sz="24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 знать и понимать, что СМИ – это ШОУ!</a:t>
            </a:r>
          </a:p>
        </p:txBody>
      </p:sp>
      <p:pic>
        <p:nvPicPr>
          <p:cNvPr id="6147" name="Picture 3" descr="D:\Психологи\Вязьмина О.В\Семинары\Семинар 12.03.12\Инф. безопасность\smi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214290"/>
            <a:ext cx="2519368" cy="24986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сихологи\Вязьмина О.В\Семинары\Семинар 12.03.12\62437706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85720" y="1643051"/>
            <a:ext cx="8715436" cy="2643206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Book Antiqua" pitchFamily="18" charset="0"/>
              </a:rPr>
              <a:t>Психологическая безопасность в информационном пространстве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57620" y="5214950"/>
            <a:ext cx="5072098" cy="1285884"/>
          </a:xfrm>
        </p:spPr>
        <p:txBody>
          <a:bodyPr/>
          <a:lstStyle/>
          <a:p>
            <a:r>
              <a:rPr lang="ru-RU" sz="1400" dirty="0" smtClean="0">
                <a:latin typeface="Century Schoolbook" pitchFamily="18" charset="0"/>
              </a:rPr>
              <a:t>Подготовила: Вязьмина О.В. – педагог-психолог</a:t>
            </a:r>
          </a:p>
          <a:p>
            <a:endParaRPr lang="ru-RU" sz="1400" dirty="0" smtClean="0">
              <a:latin typeface="Century Schoolbook" pitchFamily="18" charset="0"/>
            </a:endParaRPr>
          </a:p>
          <a:p>
            <a:endParaRPr lang="ru-RU" sz="1400" dirty="0" smtClean="0">
              <a:latin typeface="Century Schoolbook" pitchFamily="18" charset="0"/>
            </a:endParaRPr>
          </a:p>
          <a:p>
            <a:endParaRPr lang="ru-RU" sz="1400" dirty="0" smtClean="0">
              <a:latin typeface="Century Schoolbook" pitchFamily="18" charset="0"/>
            </a:endParaRPr>
          </a:p>
          <a:p>
            <a:pPr algn="l"/>
            <a:r>
              <a:rPr lang="ru-RU" sz="1400" dirty="0" smtClean="0">
                <a:latin typeface="Century Schoolbook" pitchFamily="18" charset="0"/>
              </a:rPr>
              <a:t>Ангарск, 2012г.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8286808" cy="4714908"/>
          </a:xfrm>
        </p:spPr>
        <p:txBody>
          <a:bodyPr>
            <a:normAutofit/>
          </a:bodyPr>
          <a:lstStyle/>
          <a:p>
            <a:pPr algn="r"/>
            <a:r>
              <a:rPr lang="ru-RU" sz="3000" b="1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Любое средство массовой информации, способное расширить горизонты человеческих возможностей, способно разрушить мироустройство.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/>
            </a:r>
            <a:b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</a:br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/>
            </a:r>
            <a:br>
              <a:rPr lang="ru-RU" sz="3200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</a:b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Пол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Ди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Филиппо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Century Schoolbook" pitchFamily="18" charset="0"/>
            </a:endParaRPr>
          </a:p>
        </p:txBody>
      </p:sp>
      <p:pic>
        <p:nvPicPr>
          <p:cNvPr id="15362" name="Picture 2" descr="D:\Психологи\Вязьмина О.В\Семинары\Семинар 12.03.12\Инф. безопасность\information_securi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071942"/>
            <a:ext cx="3143272" cy="2095515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4972056" cy="725470"/>
          </a:xfrm>
        </p:spPr>
        <p:txBody>
          <a:bodyPr>
            <a:normAutofit/>
          </a:bodyPr>
          <a:lstStyle/>
          <a:p>
            <a:r>
              <a:rPr lang="ru-RU" sz="29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Что такое информация?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143932" cy="47149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i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Информация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 (от лат. </a:t>
            </a:r>
            <a:r>
              <a:rPr lang="ru-RU" sz="1800" dirty="0" err="1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informatio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, разъяснение, изложение, осведомленность) —сведения о чем-либо, независимо от формы их представления.</a:t>
            </a:r>
          </a:p>
          <a:p>
            <a:pPr>
              <a:buNone/>
            </a:pPr>
            <a:endParaRPr lang="ru-RU" sz="1800" dirty="0" smtClean="0">
              <a:solidFill>
                <a:schemeClr val="accent3">
                  <a:lumMod val="75000"/>
                </a:schemeClr>
              </a:solidFill>
              <a:latin typeface="Century Schoolbook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В бытовом смысле </a:t>
            </a:r>
            <a:r>
              <a:rPr lang="ru-RU" sz="1800" b="1" i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информация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 — сведения об окружающем мире и протекающих в нем процессах, воспринимаемые человеком или специальным устройством.</a:t>
            </a:r>
          </a:p>
          <a:p>
            <a:pPr>
              <a:buNone/>
            </a:pPr>
            <a:endParaRPr lang="ru-RU" sz="1200" dirty="0" smtClean="0">
              <a:solidFill>
                <a:schemeClr val="accent3">
                  <a:lumMod val="75000"/>
                </a:schemeClr>
              </a:solidFill>
              <a:latin typeface="Century Schoolbook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В настоящее время не существует единого определения информации как научного термина. С точки зрения различных областей знания, данное понятие описывается своим специфическим набором признаков. Согласно концепции К.Шеннона, </a:t>
            </a:r>
            <a:r>
              <a:rPr lang="ru-RU" sz="1800" b="1" i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информация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 — это снятая неопределенность, т.е. сведения, которые должны снять в той или иной степени существующую у потребителя до их получения неопределенность, расширить его понимание объекта полезными сведениями.</a:t>
            </a:r>
            <a:endParaRPr lang="ru-RU" sz="1800" dirty="0">
              <a:solidFill>
                <a:schemeClr val="accent3">
                  <a:lumMod val="75000"/>
                </a:schemeClr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214290"/>
            <a:ext cx="6786610" cy="533400"/>
          </a:xfrm>
        </p:spPr>
        <p:txBody>
          <a:bodyPr>
            <a:noAutofit/>
          </a:bodyPr>
          <a:lstStyle/>
          <a:p>
            <a:r>
              <a:rPr lang="ru-RU" sz="29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Основные свойства информации: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928662" y="857232"/>
            <a:ext cx="6254546" cy="5857892"/>
            <a:chOff x="1238" y="624"/>
            <a:chExt cx="3362" cy="3408"/>
          </a:xfrm>
        </p:grpSpPr>
        <p:sp>
          <p:nvSpPr>
            <p:cNvPr id="28680" name="AutoShape 8"/>
            <p:cNvSpPr>
              <a:spLocks noChangeArrowheads="1"/>
            </p:cNvSpPr>
            <p:nvPr/>
          </p:nvSpPr>
          <p:spPr bwMode="auto">
            <a:xfrm rot="14680306">
              <a:off x="2760" y="3096"/>
              <a:ext cx="960" cy="912"/>
            </a:xfrm>
            <a:prstGeom prst="flowChartMagneticTape">
              <a:avLst/>
            </a:prstGeom>
            <a:solidFill>
              <a:schemeClr val="accent1">
                <a:lumMod val="10000"/>
                <a:lumOff val="90000"/>
              </a:schemeClr>
            </a:solidFill>
            <a:ln w="9525">
              <a:solidFill>
                <a:schemeClr val="accent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83" name="AutoShape 11"/>
            <p:cNvSpPr>
              <a:spLocks noChangeArrowheads="1"/>
            </p:cNvSpPr>
            <p:nvPr/>
          </p:nvSpPr>
          <p:spPr bwMode="auto">
            <a:xfrm rot="4238609">
              <a:off x="2184" y="648"/>
              <a:ext cx="960" cy="912"/>
            </a:xfrm>
            <a:prstGeom prst="flowChartMagneticTape">
              <a:avLst/>
            </a:prstGeom>
            <a:solidFill>
              <a:schemeClr val="accent1">
                <a:lumMod val="10000"/>
                <a:lumOff val="90000"/>
              </a:schemeClr>
            </a:solidFill>
            <a:ln w="9525">
              <a:solidFill>
                <a:schemeClr val="accent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77" name="Oval 5"/>
            <p:cNvSpPr>
              <a:spLocks noChangeArrowheads="1"/>
            </p:cNvSpPr>
            <p:nvPr/>
          </p:nvSpPr>
          <p:spPr bwMode="auto">
            <a:xfrm>
              <a:off x="2237" y="1663"/>
              <a:ext cx="1344" cy="1409"/>
            </a:xfrm>
            <a:prstGeom prst="ellipse">
              <a:avLst/>
            </a:prstGeom>
            <a:solidFill>
              <a:schemeClr val="accent1">
                <a:lumMod val="10000"/>
                <a:lumOff val="90000"/>
              </a:schemeClr>
            </a:solidFill>
            <a:ln w="15875">
              <a:solidFill>
                <a:schemeClr val="accent1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b="1" dirty="0">
                  <a:solidFill>
                    <a:srgbClr val="800080"/>
                  </a:solidFill>
                </a:rPr>
                <a:t>СВОЙСТВА</a:t>
              </a:r>
            </a:p>
            <a:p>
              <a:pPr algn="ctr"/>
              <a:r>
                <a:rPr lang="ru-RU" b="1" dirty="0">
                  <a:solidFill>
                    <a:srgbClr val="800080"/>
                  </a:solidFill>
                </a:rPr>
                <a:t>ИНФОРМАЦИИ</a:t>
              </a:r>
            </a:p>
          </p:txBody>
        </p:sp>
        <p:sp>
          <p:nvSpPr>
            <p:cNvPr id="28678" name="AutoShape 6"/>
            <p:cNvSpPr>
              <a:spLocks noChangeArrowheads="1"/>
            </p:cNvSpPr>
            <p:nvPr/>
          </p:nvSpPr>
          <p:spPr bwMode="auto">
            <a:xfrm>
              <a:off x="1238" y="1497"/>
              <a:ext cx="960" cy="912"/>
            </a:xfrm>
            <a:prstGeom prst="flowChartMagneticTape">
              <a:avLst/>
            </a:prstGeom>
            <a:solidFill>
              <a:schemeClr val="accent1">
                <a:lumMod val="10000"/>
                <a:lumOff val="90000"/>
              </a:schemeClr>
            </a:solidFill>
            <a:ln w="9525">
              <a:solidFill>
                <a:schemeClr val="accent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79" name="AutoShape 7"/>
            <p:cNvSpPr>
              <a:spLocks noChangeArrowheads="1"/>
            </p:cNvSpPr>
            <p:nvPr/>
          </p:nvSpPr>
          <p:spPr bwMode="auto">
            <a:xfrm rot="-3742885">
              <a:off x="1512" y="2808"/>
              <a:ext cx="960" cy="912"/>
            </a:xfrm>
            <a:prstGeom prst="flowChartMagneticTape">
              <a:avLst/>
            </a:prstGeom>
            <a:solidFill>
              <a:schemeClr val="accent1">
                <a:lumMod val="10000"/>
                <a:lumOff val="90000"/>
              </a:schemeClr>
            </a:solidFill>
            <a:ln w="9525">
              <a:solidFill>
                <a:schemeClr val="accent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81" name="AutoShape 9"/>
            <p:cNvSpPr>
              <a:spLocks noChangeArrowheads="1"/>
            </p:cNvSpPr>
            <p:nvPr/>
          </p:nvSpPr>
          <p:spPr bwMode="auto">
            <a:xfrm rot="10979108">
              <a:off x="3640" y="2188"/>
              <a:ext cx="960" cy="912"/>
            </a:xfrm>
            <a:prstGeom prst="flowChartMagneticTape">
              <a:avLst/>
            </a:prstGeom>
            <a:solidFill>
              <a:schemeClr val="accent1">
                <a:lumMod val="10000"/>
                <a:lumOff val="90000"/>
              </a:schemeClr>
            </a:solidFill>
            <a:ln w="9525">
              <a:solidFill>
                <a:schemeClr val="accent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82" name="AutoShape 10"/>
            <p:cNvSpPr>
              <a:spLocks noChangeArrowheads="1"/>
            </p:cNvSpPr>
            <p:nvPr/>
          </p:nvSpPr>
          <p:spPr bwMode="auto">
            <a:xfrm rot="7800892">
              <a:off x="3390" y="1102"/>
              <a:ext cx="960" cy="912"/>
            </a:xfrm>
            <a:prstGeom prst="flowChartMagneticTape">
              <a:avLst/>
            </a:prstGeom>
            <a:solidFill>
              <a:schemeClr val="accent1">
                <a:lumMod val="10000"/>
                <a:lumOff val="90000"/>
              </a:schemeClr>
            </a:solidFill>
            <a:ln w="9525">
              <a:solidFill>
                <a:schemeClr val="accent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84" name="WordArt 12"/>
            <p:cNvSpPr>
              <a:spLocks noChangeArrowheads="1" noChangeShapeType="1" noTextEdit="1"/>
            </p:cNvSpPr>
            <p:nvPr/>
          </p:nvSpPr>
          <p:spPr bwMode="auto">
            <a:xfrm rot="-578882">
              <a:off x="2205" y="643"/>
              <a:ext cx="912" cy="810"/>
            </a:xfrm>
            <a:prstGeom prst="rect">
              <a:avLst/>
            </a:prstGeom>
          </p:spPr>
          <p:txBody>
            <a:bodyPr wrap="none" fromWordArt="1">
              <a:prstTxWarp prst="textArchUpPour">
                <a:avLst>
                  <a:gd name="adj1" fmla="val 10800000"/>
                  <a:gd name="adj2" fmla="val 50000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978882" scaled="1"/>
                  </a:gra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Impact"/>
                </a:rPr>
                <a:t>Объективность</a:t>
              </a:r>
            </a:p>
          </p:txBody>
        </p:sp>
        <p:sp>
          <p:nvSpPr>
            <p:cNvPr id="28685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3427" y="1081"/>
              <a:ext cx="912" cy="833"/>
            </a:xfrm>
            <a:prstGeom prst="rect">
              <a:avLst/>
            </a:prstGeom>
          </p:spPr>
          <p:txBody>
            <a:bodyPr wrap="none" fromWordArt="1">
              <a:prstTxWarp prst="textArchUpPour">
                <a:avLst>
                  <a:gd name="adj1" fmla="val 10800000"/>
                  <a:gd name="adj2" fmla="val 50000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Impact"/>
                </a:rPr>
                <a:t>Полнота</a:t>
              </a:r>
            </a:p>
          </p:txBody>
        </p:sp>
        <p:sp>
          <p:nvSpPr>
            <p:cNvPr id="28686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1248" y="1536"/>
              <a:ext cx="912" cy="810"/>
            </a:xfrm>
            <a:prstGeom prst="rect">
              <a:avLst/>
            </a:prstGeom>
          </p:spPr>
          <p:txBody>
            <a:bodyPr wrap="none" fromWordArt="1">
              <a:prstTxWarp prst="textArchUpPour">
                <a:avLst>
                  <a:gd name="adj1" fmla="val 10800000"/>
                  <a:gd name="adj2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Impact"/>
                </a:rPr>
                <a:t>Адекватность</a:t>
              </a:r>
            </a:p>
          </p:txBody>
        </p:sp>
        <p:sp>
          <p:nvSpPr>
            <p:cNvPr id="28687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1546" y="2827"/>
              <a:ext cx="912" cy="810"/>
            </a:xfrm>
            <a:prstGeom prst="rect">
              <a:avLst/>
            </a:prstGeom>
          </p:spPr>
          <p:txBody>
            <a:bodyPr wrap="none" fromWordArt="1">
              <a:prstTxWarp prst="textArchUpPour">
                <a:avLst>
                  <a:gd name="adj1" fmla="val 10800000"/>
                  <a:gd name="adj2" fmla="val 50000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Impact"/>
                </a:rPr>
                <a:t>Актуальность</a:t>
              </a:r>
            </a:p>
          </p:txBody>
        </p:sp>
        <p:sp>
          <p:nvSpPr>
            <p:cNvPr id="28688" name="WordArt 16"/>
            <p:cNvSpPr>
              <a:spLocks noChangeArrowheads="1" noChangeShapeType="1" noTextEdit="1"/>
            </p:cNvSpPr>
            <p:nvPr/>
          </p:nvSpPr>
          <p:spPr bwMode="auto">
            <a:xfrm rot="-175498">
              <a:off x="2784" y="3120"/>
              <a:ext cx="912" cy="810"/>
            </a:xfrm>
            <a:prstGeom prst="rect">
              <a:avLst/>
            </a:prstGeom>
          </p:spPr>
          <p:txBody>
            <a:bodyPr wrap="none" fromWordArt="1">
              <a:prstTxWarp prst="textArchUpPour">
                <a:avLst>
                  <a:gd name="adj1" fmla="val 10800000"/>
                  <a:gd name="adj2" fmla="val 50000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575498" scaled="1"/>
                  </a:gra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Impact"/>
                </a:rPr>
                <a:t>Доступность</a:t>
              </a:r>
            </a:p>
          </p:txBody>
        </p:sp>
        <p:sp>
          <p:nvSpPr>
            <p:cNvPr id="28689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3658" y="2245"/>
              <a:ext cx="912" cy="810"/>
            </a:xfrm>
            <a:prstGeom prst="rect">
              <a:avLst/>
            </a:prstGeom>
          </p:spPr>
          <p:txBody>
            <a:bodyPr wrap="none" fromWordArt="1">
              <a:prstTxWarp prst="textArchUpPour">
                <a:avLst>
                  <a:gd name="adj1" fmla="val 10800000"/>
                  <a:gd name="adj2" fmla="val 50000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80000"/>
                      </a:srgbClr>
                    </a:outerShdw>
                  </a:effectLst>
                  <a:latin typeface="Impact"/>
                </a:rPr>
                <a:t>Достоверность</a:t>
              </a:r>
            </a:p>
          </p:txBody>
        </p:sp>
        <p:sp>
          <p:nvSpPr>
            <p:cNvPr id="28690" name="AutoShape 18"/>
            <p:cNvSpPr>
              <a:spLocks noChangeArrowheads="1"/>
            </p:cNvSpPr>
            <p:nvPr/>
          </p:nvSpPr>
          <p:spPr bwMode="auto">
            <a:xfrm rot="10800000">
              <a:off x="1930" y="2256"/>
              <a:ext cx="470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91" name="AutoShape 19"/>
            <p:cNvSpPr>
              <a:spLocks noChangeArrowheads="1"/>
            </p:cNvSpPr>
            <p:nvPr/>
          </p:nvSpPr>
          <p:spPr bwMode="auto">
            <a:xfrm rot="14963587">
              <a:off x="2187" y="1606"/>
              <a:ext cx="549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92" name="AutoShape 20"/>
            <p:cNvSpPr>
              <a:spLocks noChangeArrowheads="1"/>
            </p:cNvSpPr>
            <p:nvPr/>
          </p:nvSpPr>
          <p:spPr bwMode="auto">
            <a:xfrm rot="7311564">
              <a:off x="2280" y="2952"/>
              <a:ext cx="576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93" name="AutoShape 21"/>
            <p:cNvSpPr>
              <a:spLocks noChangeArrowheads="1"/>
            </p:cNvSpPr>
            <p:nvPr/>
          </p:nvSpPr>
          <p:spPr bwMode="auto">
            <a:xfrm rot="3976776">
              <a:off x="3144" y="2883"/>
              <a:ext cx="486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94" name="AutoShape 22"/>
            <p:cNvSpPr>
              <a:spLocks noChangeArrowheads="1"/>
            </p:cNvSpPr>
            <p:nvPr/>
          </p:nvSpPr>
          <p:spPr bwMode="auto">
            <a:xfrm rot="18799900">
              <a:off x="3030" y="1621"/>
              <a:ext cx="481" cy="14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95" name="AutoShape 23"/>
            <p:cNvSpPr>
              <a:spLocks noChangeArrowheads="1"/>
            </p:cNvSpPr>
            <p:nvPr/>
          </p:nvSpPr>
          <p:spPr bwMode="auto">
            <a:xfrm rot="312570">
              <a:off x="3460" y="2158"/>
              <a:ext cx="542" cy="169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8696" name="Picture 24" descr="j023413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38" y="3076"/>
              <a:ext cx="557" cy="592"/>
            </a:xfrm>
            <a:prstGeom prst="rect">
              <a:avLst/>
            </a:prstGeom>
            <a:noFill/>
          </p:spPr>
        </p:pic>
        <p:pic>
          <p:nvPicPr>
            <p:cNvPr id="28697" name="Picture 25" descr="j030525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26" y="2453"/>
              <a:ext cx="364" cy="584"/>
            </a:xfrm>
            <a:prstGeom prst="rect">
              <a:avLst/>
            </a:prstGeom>
            <a:noFill/>
          </p:spPr>
        </p:pic>
        <p:pic>
          <p:nvPicPr>
            <p:cNvPr id="28698" name="Picture 26" descr="j03351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00" y="1486"/>
              <a:ext cx="518" cy="518"/>
            </a:xfrm>
            <a:prstGeom prst="rect">
              <a:avLst/>
            </a:prstGeom>
            <a:noFill/>
          </p:spPr>
        </p:pic>
        <p:pic>
          <p:nvPicPr>
            <p:cNvPr id="28699" name="Picture 27" descr="j030084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400" y="960"/>
              <a:ext cx="576" cy="485"/>
            </a:xfrm>
            <a:prstGeom prst="rect">
              <a:avLst/>
            </a:prstGeom>
            <a:noFill/>
          </p:spPr>
        </p:pic>
        <p:pic>
          <p:nvPicPr>
            <p:cNvPr id="28700" name="Picture 28" descr="j030125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469" y="1871"/>
              <a:ext cx="528" cy="452"/>
            </a:xfrm>
            <a:prstGeom prst="rect">
              <a:avLst/>
            </a:prstGeom>
            <a:noFill/>
          </p:spPr>
        </p:pic>
        <p:pic>
          <p:nvPicPr>
            <p:cNvPr id="28703" name="Picture 31" descr="BS00554_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024" y="3456"/>
              <a:ext cx="576" cy="53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7858180" cy="642942"/>
          </a:xfrm>
        </p:spPr>
        <p:txBody>
          <a:bodyPr>
            <a:normAutofit fontScale="90000"/>
          </a:bodyPr>
          <a:lstStyle/>
          <a:p>
            <a:r>
              <a:rPr lang="ru-RU" sz="32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Типы каналов передачи информации:</a:t>
            </a:r>
            <a:endParaRPr lang="ru-RU" sz="3200" u="sng" dirty="0">
              <a:latin typeface="Century Schoolbook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7500990" cy="4625989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Электронные</a:t>
            </a: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 (ТВ, радио, </a:t>
            </a:r>
            <a:r>
              <a:rPr lang="en-US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Internet)</a:t>
            </a: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;</a:t>
            </a:r>
          </a:p>
          <a:p>
            <a:pPr>
              <a:buNone/>
            </a:pPr>
            <a:endParaRPr lang="en-US" sz="1200" dirty="0" smtClean="0">
              <a:solidFill>
                <a:schemeClr val="accent1">
                  <a:lumMod val="90000"/>
                  <a:lumOff val="10000"/>
                </a:schemeClr>
              </a:solidFill>
              <a:latin typeface="Book Antiqua" pitchFamily="18" charset="0"/>
            </a:endParaRPr>
          </a:p>
          <a:p>
            <a:r>
              <a:rPr lang="ru-RU" b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Печатные</a:t>
            </a: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 (газеты, журналы, книги);</a:t>
            </a:r>
          </a:p>
          <a:p>
            <a:pPr>
              <a:buNone/>
            </a:pPr>
            <a:endParaRPr lang="ru-RU" sz="1200" dirty="0" smtClean="0">
              <a:solidFill>
                <a:schemeClr val="accent1">
                  <a:lumMod val="90000"/>
                  <a:lumOff val="10000"/>
                </a:schemeClr>
              </a:solidFill>
              <a:latin typeface="Book Antiqua" pitchFamily="18" charset="0"/>
            </a:endParaRPr>
          </a:p>
          <a:p>
            <a:r>
              <a:rPr lang="ru-RU" b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Слухи, </a:t>
            </a: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общественное мнение;</a:t>
            </a:r>
            <a:endParaRPr lang="ru-RU" dirty="0" smtClean="0">
              <a:solidFill>
                <a:schemeClr val="accent1">
                  <a:lumMod val="90000"/>
                  <a:lumOff val="10000"/>
                </a:schemeClr>
              </a:solidFill>
              <a:latin typeface="Book Antiqua" pitchFamily="18" charset="0"/>
            </a:endParaRPr>
          </a:p>
          <a:p>
            <a:pPr>
              <a:buNone/>
            </a:pPr>
            <a:endParaRPr lang="ru-RU" sz="1200" dirty="0" smtClean="0">
              <a:solidFill>
                <a:schemeClr val="accent1">
                  <a:lumMod val="90000"/>
                  <a:lumOff val="10000"/>
                </a:schemeClr>
              </a:solidFill>
              <a:latin typeface="Book Antiqua" pitchFamily="18" charset="0"/>
            </a:endParaRPr>
          </a:p>
          <a:p>
            <a:r>
              <a:rPr lang="ru-RU" b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Встречи на предприятиях </a:t>
            </a: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с руководством.</a:t>
            </a:r>
            <a:endParaRPr lang="ru-RU" dirty="0">
              <a:solidFill>
                <a:schemeClr val="accent1">
                  <a:lumMod val="90000"/>
                  <a:lumOff val="1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6386" name="Picture 2" descr="D:\Психологи\Вязьмина О.В\Семинары\Семинар 12.03.12\Инф. безопасность\00433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429132"/>
            <a:ext cx="2786082" cy="22339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7467600" cy="654032"/>
          </a:xfrm>
        </p:spPr>
        <p:txBody>
          <a:bodyPr>
            <a:normAutofit/>
          </a:bodyPr>
          <a:lstStyle/>
          <a:p>
            <a:r>
              <a:rPr lang="ru-RU" sz="29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Информация по форме воздействия: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6929486" cy="3429024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Скрытое воздействие </a:t>
            </a: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– </a:t>
            </a: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использование методов НЛП, </a:t>
            </a: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суггестии, 25-ый </a:t>
            </a: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кадр. Информация проходит минуя сознание.</a:t>
            </a:r>
          </a:p>
          <a:p>
            <a:pPr>
              <a:buNone/>
            </a:pPr>
            <a:endParaRPr lang="ru-RU" dirty="0" smtClean="0">
              <a:solidFill>
                <a:schemeClr val="accent1">
                  <a:lumMod val="90000"/>
                  <a:lumOff val="10000"/>
                </a:schemeClr>
              </a:solidFill>
              <a:latin typeface="Bookman Old Style" pitchFamily="18" charset="0"/>
            </a:endParaRPr>
          </a:p>
          <a:p>
            <a:r>
              <a:rPr lang="ru-RU" b="1" i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Открытое воздействие </a:t>
            </a: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 Antiqua" pitchFamily="18" charset="0"/>
              </a:rPr>
              <a:t>– </a:t>
            </a:r>
            <a:r>
              <a:rPr lang="ru-RU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явное воздействие на сознание.</a:t>
            </a:r>
          </a:p>
        </p:txBody>
      </p:sp>
      <p:pic>
        <p:nvPicPr>
          <p:cNvPr id="17411" name="Picture 3" descr="D:\Психологи\Вязьмина О.В\Семинары\Семинар 12.03.12\Инф. безопасность\it11540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1285860"/>
            <a:ext cx="2416804" cy="2000264"/>
          </a:xfrm>
          <a:prstGeom prst="rect">
            <a:avLst/>
          </a:prstGeom>
          <a:noFill/>
        </p:spPr>
      </p:pic>
      <p:pic>
        <p:nvPicPr>
          <p:cNvPr id="7170" name="Picture 2" descr="D:\Психологи\Вязьмина О.В\Семинары\Семинар 12.03.12\Инф. безопасность\ke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500569"/>
            <a:ext cx="3214710" cy="21135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5472122" cy="654032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Что такое безопасность?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8215370" cy="5126055"/>
          </a:xfrm>
        </p:spPr>
        <p:txBody>
          <a:bodyPr>
            <a:normAutofit fontScale="85000" lnSpcReduction="20000"/>
          </a:bodyPr>
          <a:lstStyle/>
          <a:p>
            <a:pPr>
              <a:spcAft>
                <a:spcPts val="600"/>
              </a:spcAft>
            </a:pPr>
            <a:r>
              <a:rPr lang="ru-RU" sz="2800" b="1" i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Безопасность</a:t>
            </a:r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 - это система гарантий, обеспечивающих устойчивое развитие и защиту от внутренних и внешних врагов. </a:t>
            </a:r>
          </a:p>
          <a:p>
            <a:pPr>
              <a:spcAft>
                <a:spcPts val="600"/>
              </a:spcAft>
            </a:pPr>
            <a:r>
              <a:rPr lang="ru-RU" sz="2800" b="1" i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Безопасность </a:t>
            </a:r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– это состояние защищённости. Защищённости от последствий воздействия на Ваше тело, психику, Ваших близких, Ваше имущество, Ваши отношения.</a:t>
            </a:r>
          </a:p>
          <a:p>
            <a:pPr>
              <a:spcBef>
                <a:spcPts val="0"/>
              </a:spcBef>
            </a:pPr>
            <a:r>
              <a:rPr lang="ru-RU" sz="2800" b="1" i="1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Информационная безопасность </a:t>
            </a:r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– 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    состояние защищенности отдельных 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    лиц и (или) групп лиц от негативных информационно-психологических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    воздействий и связанных с этим 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Bookman Old Style" pitchFamily="18" charset="0"/>
              </a:rPr>
              <a:t>    иных жизненно важных интересов личности, общества и государства в информационной сфере.</a:t>
            </a:r>
          </a:p>
        </p:txBody>
      </p:sp>
      <p:pic>
        <p:nvPicPr>
          <p:cNvPr id="19458" name="Picture 2" descr="D:\Психологи\Вязьмина О.В\Семинары\Семинар 12.03.12\Инф. безопасность\razdel_securi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3000372"/>
            <a:ext cx="2596261" cy="171451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072494" cy="725470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Пирамида потребностей </a:t>
            </a:r>
            <a:r>
              <a:rPr lang="ru-RU" sz="3200" b="1" u="sng" dirty="0" err="1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Маслоу</a:t>
            </a:r>
            <a:r>
              <a:rPr lang="ru-RU" sz="3200" b="1" u="sng" dirty="0" smtClean="0">
                <a:solidFill>
                  <a:schemeClr val="accent3">
                    <a:lumMod val="75000"/>
                  </a:schemeClr>
                </a:solidFill>
                <a:latin typeface="Century Schoolbook" pitchFamily="18" charset="0"/>
              </a:rPr>
              <a:t>:</a:t>
            </a:r>
            <a:endParaRPr lang="ru-RU" sz="3200" dirty="0"/>
          </a:p>
        </p:txBody>
      </p:sp>
      <p:sp>
        <p:nvSpPr>
          <p:cNvPr id="10" name="Блок-схема: извлечение 9"/>
          <p:cNvSpPr/>
          <p:nvPr/>
        </p:nvSpPr>
        <p:spPr>
          <a:xfrm>
            <a:off x="376111" y="857232"/>
            <a:ext cx="8677499" cy="5857916"/>
          </a:xfrm>
          <a:prstGeom prst="flowChartExtra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285720" y="857232"/>
            <a:ext cx="8858280" cy="6143668"/>
            <a:chOff x="285720" y="857232"/>
            <a:chExt cx="8858280" cy="6143668"/>
          </a:xfrm>
        </p:grpSpPr>
        <p:sp>
          <p:nvSpPr>
            <p:cNvPr id="8" name="Трапеция 7"/>
            <p:cNvSpPr/>
            <p:nvPr/>
          </p:nvSpPr>
          <p:spPr>
            <a:xfrm>
              <a:off x="1008845" y="5074932"/>
              <a:ext cx="7412030" cy="702950"/>
            </a:xfrm>
            <a:prstGeom prst="trapezoid">
              <a:avLst>
                <a:gd name="adj" fmla="val 67667"/>
              </a:avLst>
            </a:prstGeom>
            <a:solidFill>
              <a:srgbClr val="339933"/>
            </a:solidFill>
            <a:ln>
              <a:solidFill>
                <a:srgbClr val="33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804863"/>
              <a:r>
                <a:rPr lang="ru-RU" b="1" dirty="0" smtClean="0">
                  <a:solidFill>
                    <a:schemeClr val="bg1">
                      <a:lumMod val="10000"/>
                      <a:lumOff val="90000"/>
                    </a:schemeClr>
                  </a:solidFill>
                </a:rPr>
                <a:t>ПОТРЕБНОСТЬ В БЕЗОПАСНОСТИ</a:t>
              </a:r>
              <a:endParaRPr lang="ru-RU" b="1" dirty="0">
                <a:solidFill>
                  <a:schemeClr val="bg1">
                    <a:lumMod val="10000"/>
                    <a:lumOff val="90000"/>
                  </a:schemeClr>
                </a:solidFill>
              </a:endParaRPr>
            </a:p>
          </p:txBody>
        </p:sp>
        <p:sp>
          <p:nvSpPr>
            <p:cNvPr id="7" name="Трапеция 6"/>
            <p:cNvSpPr/>
            <p:nvPr/>
          </p:nvSpPr>
          <p:spPr>
            <a:xfrm>
              <a:off x="285720" y="5934093"/>
              <a:ext cx="8858280" cy="781055"/>
            </a:xfrm>
            <a:prstGeom prst="trapezoid">
              <a:avLst>
                <a:gd name="adj" fmla="val 63400"/>
              </a:avLst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>
                      <a:lumMod val="10000"/>
                      <a:lumOff val="90000"/>
                    </a:schemeClr>
                  </a:solidFill>
                </a:rPr>
                <a:t>ФИЗИОЛОГИЧЕСКИЕ ПОТРЕБНОСТИ</a:t>
              </a:r>
              <a:endParaRPr lang="ru-RU" b="1" dirty="0">
                <a:solidFill>
                  <a:schemeClr val="bg1">
                    <a:lumMod val="10000"/>
                    <a:lumOff val="90000"/>
                  </a:schemeClr>
                </a:solidFill>
              </a:endParaRPr>
            </a:p>
          </p:txBody>
        </p:sp>
        <p:sp>
          <p:nvSpPr>
            <p:cNvPr id="9" name="Трапеция 8"/>
            <p:cNvSpPr/>
            <p:nvPr/>
          </p:nvSpPr>
          <p:spPr>
            <a:xfrm>
              <a:off x="1641579" y="4137665"/>
              <a:ext cx="6146562" cy="781055"/>
            </a:xfrm>
            <a:prstGeom prst="trapezoid">
              <a:avLst>
                <a:gd name="adj" fmla="val 69800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tabLst>
                  <a:tab pos="88900" algn="l"/>
                </a:tabLst>
              </a:pPr>
              <a:r>
                <a:rPr lang="ru-RU" b="1" dirty="0" smtClean="0">
                  <a:solidFill>
                    <a:schemeClr val="bg1">
                      <a:lumMod val="10000"/>
                      <a:lumOff val="90000"/>
                    </a:schemeClr>
                  </a:solidFill>
                </a:rPr>
                <a:t>ПОТРЕБНОСТЬ В ПРИНАДЛЕЖНОСТИ </a:t>
              </a:r>
            </a:p>
            <a:p>
              <a:pPr marL="1884363" indent="1255713">
                <a:tabLst>
                  <a:tab pos="88900" algn="l"/>
                </a:tabLst>
              </a:pPr>
              <a:r>
                <a:rPr lang="ru-RU" b="1" dirty="0" smtClean="0">
                  <a:solidFill>
                    <a:schemeClr val="bg1">
                      <a:lumMod val="10000"/>
                      <a:lumOff val="90000"/>
                    </a:schemeClr>
                  </a:solidFill>
                </a:rPr>
                <a:t>И ЛЮБВИ</a:t>
              </a:r>
              <a:endParaRPr lang="ru-RU" b="1" dirty="0">
                <a:solidFill>
                  <a:schemeClr val="bg1">
                    <a:lumMod val="10000"/>
                    <a:lumOff val="90000"/>
                  </a:schemeClr>
                </a:solidFill>
              </a:endParaRPr>
            </a:p>
          </p:txBody>
        </p:sp>
        <p:sp>
          <p:nvSpPr>
            <p:cNvPr id="11" name="Трапеция 10"/>
            <p:cNvSpPr/>
            <p:nvPr/>
          </p:nvSpPr>
          <p:spPr>
            <a:xfrm>
              <a:off x="2364704" y="3122293"/>
              <a:ext cx="4700312" cy="781055"/>
            </a:xfrm>
            <a:prstGeom prst="trapezoid">
              <a:avLst>
                <a:gd name="adj" fmla="val 66600"/>
              </a:avLst>
            </a:prstGeom>
            <a:solidFill>
              <a:schemeClr val="bg1">
                <a:lumMod val="90000"/>
                <a:lumOff val="10000"/>
              </a:schemeClr>
            </a:solidFill>
            <a:ln>
              <a:solidFill>
                <a:schemeClr val="bg1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>
                <a:tabLst>
                  <a:tab pos="363538" algn="l"/>
                </a:tabLst>
              </a:pPr>
              <a:r>
                <a:rPr lang="ru-RU" sz="1700" b="1" dirty="0" smtClean="0">
                  <a:solidFill>
                    <a:schemeClr val="bg1">
                      <a:lumMod val="10000"/>
                      <a:lumOff val="90000"/>
                    </a:schemeClr>
                  </a:solidFill>
                </a:rPr>
                <a:t>ПОТРЕБНОСТЬ В УВАЖЕНИИ </a:t>
              </a:r>
            </a:p>
            <a:p>
              <a:pPr algn="ctr"/>
              <a:r>
                <a:rPr lang="ru-RU" sz="1700" b="1" dirty="0" smtClean="0">
                  <a:solidFill>
                    <a:schemeClr val="bg1">
                      <a:lumMod val="10000"/>
                      <a:lumOff val="90000"/>
                    </a:schemeClr>
                  </a:solidFill>
                </a:rPr>
                <a:t>И ПРИЗНАНИИ</a:t>
              </a:r>
              <a:endParaRPr lang="ru-RU" sz="1700" b="1" dirty="0">
                <a:solidFill>
                  <a:schemeClr val="bg1">
                    <a:lumMod val="10000"/>
                    <a:lumOff val="90000"/>
                  </a:schemeClr>
                </a:solidFill>
              </a:endParaRPr>
            </a:p>
          </p:txBody>
        </p:sp>
        <p:sp>
          <p:nvSpPr>
            <p:cNvPr id="12" name="Блок-схема: извлечение 11"/>
            <p:cNvSpPr/>
            <p:nvPr/>
          </p:nvSpPr>
          <p:spPr>
            <a:xfrm>
              <a:off x="3087829" y="857232"/>
              <a:ext cx="3254062" cy="2108850"/>
            </a:xfrm>
            <a:prstGeom prst="flowChartExtra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endPara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27" name="Picture 3" descr="C:\Documents and Settings\Психологи\Мои документы\Мои рисунки\Коллекция картинок (Microsoft)\MC900431627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85852" y="5786454"/>
              <a:ext cx="928694" cy="928694"/>
            </a:xfrm>
            <a:prstGeom prst="rect">
              <a:avLst/>
            </a:prstGeom>
            <a:noFill/>
          </p:spPr>
        </p:pic>
        <p:pic>
          <p:nvPicPr>
            <p:cNvPr id="1028" name="Picture 4" descr="C:\Documents and Settings\Психологи\Мои документы\Мои рисунки\Коллекция картинок (Microsoft)\MC900441748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000892" y="5715016"/>
              <a:ext cx="1285884" cy="1285884"/>
            </a:xfrm>
            <a:prstGeom prst="rect">
              <a:avLst/>
            </a:prstGeom>
            <a:noFill/>
          </p:spPr>
        </p:pic>
        <p:pic>
          <p:nvPicPr>
            <p:cNvPr id="1029" name="Picture 5" descr="C:\Documents and Settings\Психологи\Мои документы\Мои рисунки\Коллекция картинок (Microsoft)\MC900432545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86512" y="5000636"/>
              <a:ext cx="1000132" cy="898231"/>
            </a:xfrm>
            <a:prstGeom prst="rect">
              <a:avLst/>
            </a:prstGeom>
            <a:noFill/>
          </p:spPr>
        </p:pic>
        <p:pic>
          <p:nvPicPr>
            <p:cNvPr id="1030" name="Picture 6" descr="C:\Documents and Settings\Психологи\Мои документы\Мои рисунки\Коллекция картинок (Microsoft)\MC900434721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429388" y="3929066"/>
              <a:ext cx="1000124" cy="1000124"/>
            </a:xfrm>
            <a:prstGeom prst="rect">
              <a:avLst/>
            </a:prstGeom>
            <a:noFill/>
          </p:spPr>
        </p:pic>
        <p:pic>
          <p:nvPicPr>
            <p:cNvPr id="1031" name="Picture 7" descr="C:\Documents and Settings\Психологи\Мои документы\Мои рисунки\Коллекция картинок (Microsoft)\MC900332280.WMF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643174" y="3071810"/>
              <a:ext cx="738367" cy="831850"/>
            </a:xfrm>
            <a:prstGeom prst="rect">
              <a:avLst/>
            </a:prstGeom>
            <a:noFill/>
          </p:spPr>
        </p:pic>
        <p:pic>
          <p:nvPicPr>
            <p:cNvPr id="1033" name="Picture 9" descr="C:\Documents and Settings\Психологи\Мои документы\Мои рисунки\Коллекция картинок (Microsoft)\MC900440405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714744" y="928670"/>
              <a:ext cx="1214446" cy="1214446"/>
            </a:xfrm>
            <a:prstGeom prst="rect">
              <a:avLst/>
            </a:prstGeom>
            <a:noFill/>
          </p:spPr>
        </p:pic>
        <p:sp>
          <p:nvSpPr>
            <p:cNvPr id="21" name="Прямоугольник 20"/>
            <p:cNvSpPr/>
            <p:nvPr/>
          </p:nvSpPr>
          <p:spPr>
            <a:xfrm>
              <a:off x="3286116" y="2071678"/>
              <a:ext cx="2786082" cy="6429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rgbClr val="FF0000"/>
                  </a:solidFill>
                </a:rPr>
                <a:t>ПОТРЕБНОСТЬ В САМОВЫРАЖЕНИИ</a:t>
              </a:r>
              <a:endParaRPr lang="ru-RU" sz="16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0069044">
  <a:themeElements>
    <a:clrScheme name="Office Theme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2060"/>
      </a:dk1>
      <a:lt1>
        <a:srgbClr val="9EDAFE"/>
      </a:lt1>
      <a:dk2>
        <a:srgbClr val="9EDAFE"/>
      </a:dk2>
      <a:lt2>
        <a:srgbClr val="9EDAFE"/>
      </a:lt2>
      <a:accent1>
        <a:srgbClr val="26005F"/>
      </a:accent1>
      <a:accent2>
        <a:srgbClr val="002060"/>
      </a:accent2>
      <a:accent3>
        <a:srgbClr val="33007F"/>
      </a:accent3>
      <a:accent4>
        <a:srgbClr val="004C00"/>
      </a:accent4>
      <a:accent5>
        <a:srgbClr val="FFFF00"/>
      </a:accent5>
      <a:accent6>
        <a:srgbClr val="001928"/>
      </a:accent6>
      <a:hlink>
        <a:srgbClr val="6600FF"/>
      </a:hlink>
      <a:folHlink>
        <a:srgbClr val="00990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</TotalTime>
  <Words>524</Words>
  <Application>Microsoft Office PowerPoint</Application>
  <PresentationFormat>Экран (4:3)</PresentationFormat>
  <Paragraphs>95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10069044</vt:lpstr>
      <vt:lpstr>Техническая</vt:lpstr>
      <vt:lpstr>Слайд 1</vt:lpstr>
      <vt:lpstr>Психологическая безопасность в информационном пространстве</vt:lpstr>
      <vt:lpstr>Любое средство массовой информации, способное расширить горизонты человеческих возможностей, способно разрушить мироустройство.  Пол Ди Филиппо</vt:lpstr>
      <vt:lpstr>Что такое информация?</vt:lpstr>
      <vt:lpstr>Основные свойства информации:</vt:lpstr>
      <vt:lpstr>Типы каналов передачи информации:</vt:lpstr>
      <vt:lpstr>Информация по форме воздействия:</vt:lpstr>
      <vt:lpstr>Что такое безопасность?</vt:lpstr>
      <vt:lpstr>Пирамида потребностей Маслоу:</vt:lpstr>
      <vt:lpstr>ФЗ «О защите детей от информации, причиняющей вред их здоровью и развитию»</vt:lpstr>
      <vt:lpstr>Слайд 11</vt:lpstr>
      <vt:lpstr>Обзор мультфильмов</vt:lpstr>
      <vt:lpstr>Молодежные ситкомы</vt:lpstr>
      <vt:lpstr>Слайд 14</vt:lpstr>
      <vt:lpstr>Реклама, как способ формирования общественного мнения</vt:lpstr>
      <vt:lpstr>Манипулятивные приемы в рекламе:</vt:lpstr>
      <vt:lpstr>Реклама – двигатель торговли!</vt:lpstr>
      <vt:lpstr>Защита от манипуляций: </vt:lpstr>
      <vt:lpstr>Слайд 19</vt:lpstr>
    </vt:vector>
  </TitlesOfParts>
  <Manager/>
  <Company>MOY OSOSH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Психологическая безопасность в информационном пространстве</dc:title>
  <dc:subject/>
  <dc:creator>SOCIK</dc:creator>
  <cp:keywords/>
  <dc:description/>
  <cp:lastModifiedBy>SOCIK</cp:lastModifiedBy>
  <cp:revision>43</cp:revision>
  <dcterms:created xsi:type="dcterms:W3CDTF">2012-03-06T05:16:48Z</dcterms:created>
  <dcterms:modified xsi:type="dcterms:W3CDTF">2012-03-09T07:08:18Z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TC100690441049</vt:lpwstr>
  </property>
</Properties>
</file>