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46" autoAdjust="0"/>
  </p:normalViewPr>
  <p:slideViewPr>
    <p:cSldViewPr>
      <p:cViewPr>
        <p:scale>
          <a:sx n="64" d="100"/>
          <a:sy n="64" d="100"/>
        </p:scale>
        <p:origin x="-134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E751E93-644A-49F2-A92D-C264878E95CE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37CF67-0C2D-47A9-A555-4AAF61F3E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C99D-3621-4035-B989-14927C89C39B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1E80-A46C-4E8C-AC32-B828D799C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6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CFA1-3992-4F5B-972D-120CB1705D73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D202-F40F-4622-808D-B6D1DB4B7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57BA-0ABA-4035-B37C-90789EEAA2DC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D4CB-3015-4E4F-9F79-309E17E28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50A7-4EEA-44CA-AE14-75A1915DA225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32F5-2B34-43CB-BBFE-69EA2A02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4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EE6D-891A-40E2-B1FB-F57A86D51296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FD44-BE9F-401E-82AE-D109D6D4B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8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9995-898A-4271-9207-5FA099351E93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3E02076-951E-4B21-85A4-94C30F02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6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39A0-E061-42BF-8C66-A6C27B006E3C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76B1-C228-4CEE-AF50-2D0C97A4B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4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BB8C-4513-435D-A375-E346DB7F98CD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2975-A762-494E-A24F-C42875F77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1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20A3307-1471-45AA-B5C8-19C3EA41318B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FECBD2A-DF2E-438B-A363-B85BF878E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8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2F8BA95-C12F-4E14-B75C-64EF1988F71B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30BDC6A-E334-45A2-892F-20913850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8F118-BD6A-4BEC-BE51-60A8C65ED10B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08F94-1D7A-47E3-87A1-2D0B58CC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87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История русского предпринимательства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57438"/>
            <a:ext cx="60721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Вступление в царствование Николая I ознаменовалось началом работы (1826 г.) по составлению Свода законов Российской Империи. Руководил работами по сбору и переработке старых Законов и указов известный юрист М.М. Сперанский. В основу Свода законов был положен такой принцип: общественная жизнь воплощается в союз государственный и союз гражданский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Свод законов Российской империи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1) законы, определяющие существо верховной власти;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2) законы, устанавливающие устройство органов власти;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3) законы о способах действия органов государственной власти;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4) законы о правах и обязанностях подданных по степени участия их в составе установлений и сил государственных;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5) законы гражданские и межевые, включающие семейственные и имущественные отношения;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6) уставы государственного благоустройства;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7) полицейские законы;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8) законы уголовные.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Купечество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357313"/>
            <a:ext cx="3686175" cy="2903537"/>
          </a:xfr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Важное место в развитии предпринимательства Руси занимало купечество. Купцы-профессионалы и купеческий капитал, по-видимому, появились в XI в. Это была самая активная во всех отношениях часть населения.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357688" y="1357313"/>
            <a:ext cx="457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entury Gothic" pitchFamily="34" charset="0"/>
              </a:rPr>
              <a:t>Купцы вели торговлю и промысловую деятельность артелями или компаниями. Самые основательные предприниматели объединялись в торгово-промышленные ассоциации. Возникающие между предпринимателями и потребителями противоречия решались в специальном торговом суде. Купцы, входившие в ассоциацию, обладали большими привилегиями, например, в случае финансовых трудностей им предоставлялся кредит или безвозмездная помощь. Вступить в ассоциацию мог только состоятельный предприниматель. Кроме ассоциаций в русских городах существовали и другие профессиональные объединения предпринимателей.</a:t>
            </a:r>
          </a:p>
          <a:p>
            <a:r>
              <a:rPr lang="ru-RU" sz="1600">
                <a:solidFill>
                  <a:srgbClr val="FF0000"/>
                </a:solidFill>
                <a:latin typeface="Century Gothic" pitchFamily="34" charset="0"/>
              </a:rPr>
              <a:t>Русские купцы вели широкую торговлю с разными странами, находясь в дружеских отношениях с иностранными купцами</a:t>
            </a:r>
            <a:r>
              <a:rPr lang="ru-RU" sz="1400">
                <a:solidFill>
                  <a:srgbClr val="FF0000"/>
                </a:solidFill>
                <a:latin typeface="Century Gothic" pitchFamily="34" charset="0"/>
              </a:rPr>
              <a:t>.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57688"/>
            <a:ext cx="34528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5114925" cy="4572000"/>
          </a:xfrm>
        </p:spPr>
        <p:txBody>
          <a:bodyPr>
            <a:normAutofit fontScale="5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Наибольшее распространение на Руси получила </a:t>
            </a:r>
            <a:r>
              <a:rPr lang="ru-RU" b="1" i="1" dirty="0" smtClean="0">
                <a:solidFill>
                  <a:srgbClr val="FF0000"/>
                </a:solidFill>
              </a:rPr>
              <a:t>ярмарочная торговля. Были и другие формы торговли, но традиции ярмарок были незыблемы, неотделимы от русского купечества. Наиболее известными были ярмарки в </a:t>
            </a:r>
            <a:r>
              <a:rPr lang="ru-RU" b="1" i="1" dirty="0" err="1" smtClean="0">
                <a:solidFill>
                  <a:srgbClr val="FF0000"/>
                </a:solidFill>
              </a:rPr>
              <a:t>Холопьевом</a:t>
            </a:r>
            <a:r>
              <a:rPr lang="ru-RU" b="1" i="1" dirty="0" smtClean="0">
                <a:solidFill>
                  <a:srgbClr val="FF0000"/>
                </a:solidFill>
              </a:rPr>
              <a:t> городке на реке </a:t>
            </a:r>
            <a:r>
              <a:rPr lang="ru-RU" b="1" i="1" dirty="0" err="1" smtClean="0">
                <a:solidFill>
                  <a:srgbClr val="FF0000"/>
                </a:solidFill>
              </a:rPr>
              <a:t>Мологе</a:t>
            </a:r>
            <a:r>
              <a:rPr lang="ru-RU" b="1" i="1" dirty="0" smtClean="0">
                <a:solidFill>
                  <a:srgbClr val="FF0000"/>
                </a:solidFill>
              </a:rPr>
              <a:t>, в селе Симонова монастыря.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 России было место, куда ежегодно со всех концов страны и света стекалось огромное количество русских и иностранных купцов. В короткий срок возникали магазины, лавки, склады, трактиры, гостиницы, театры, цирки. Место это располагалось при впадении Оки в Волгу и называлось Нижегородской Макарьевской ярмаркой. Она была открыта в середине XVI в. Торговали тканями, металлом, красками, шелками и другими товарами.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85938"/>
            <a:ext cx="233838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043363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Для русских предпринимателей ярмарка была одной из самых понятных, доступных и привлекательных форм хозяйственного общения, развивавшихся в рамках народных традиций и обычаев, в основе которых лежала крестьянская Русь.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85938"/>
            <a:ext cx="372903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900613" cy="4572000"/>
          </a:xfrm>
        </p:spPr>
        <p:txBody>
          <a:bodyPr/>
          <a:lstStyle/>
          <a:p>
            <a:r>
              <a:rPr lang="ru-RU" sz="1400" b="1" i="1" smtClean="0">
                <a:solidFill>
                  <a:srgbClr val="FF0000"/>
                </a:solidFill>
              </a:rPr>
              <a:t>Правовой статус купечества приобретал все большую определенность. При Петре I в 1703 г. было создано купеческое собрание в Петербурге, которое фактически являлось первой российской биржей. В частные руки передавались казенные полотняные заводы, организовывались торгово-промышленные компании. В 1721 г. издан Указ о разрешении купцам наравне с дворянами покупать к заводам крестьян. В 1722 г. были основаны купеческие гильдии. После опубликования в 1785 г. Жалованной грамоты городам за купцами первой и второй гильдии были закреплены дополнительные личные права, они освобождались от телесных наказаний, могли владеть крупными промышленными и торговыми предприятиями.</a:t>
            </a:r>
            <a:endParaRPr lang="ru-RU" sz="1400" smtClean="0">
              <a:solidFill>
                <a:srgbClr val="FF0000"/>
              </a:solidFill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928813"/>
            <a:ext cx="335756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858180" cy="145226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Российское предпринимательство во второй половине 19-начале 20 века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714625"/>
            <a:ext cx="8429625" cy="4786313"/>
          </a:xfrm>
        </p:spPr>
        <p:txBody>
          <a:bodyPr>
            <a:normAutofit fontScale="5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Происходит быстрый рост различных организационно-правовых форм экономической деятельности. Предприниматели создают общества: в 1866 г. — Русское техническое общество, в 1867 г. Общество для содействия развитию русской промышленности. В 70-е — 80-е годы состоялись торгово-промышленный съезд с участием представителей правительства, ряд отраслевых съездов, на которых согласовывались вопросы экономической политики, проводимой правительством, предпринимателями и финансистами</a:t>
            </a:r>
            <a:r>
              <a:rPr lang="ru-RU" baseline="30000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 этот период произошли большие изменения в структуре предпринимательства. Лидерство в деловом мире постепенно перешло от фабрикантов традиционных отраслей (текстильных, переработки сельхозпродуктов и т.п.) к фабрикантам передовых технологий — машиностроения и металлообработки.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Усиливается роль банков и страховых учреждений, ведущий становится акционерная форма предпринимательства.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Быстро развивается предпринимательское законодательство, ширится кооперативное движение. Издаются «Устав о промышленности заводской и фабричной»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043363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Под контролем Сената с 1863 г. издается периодическое Собрание узаконений и распоряжений правительства, в которое входят уставы акционерных и кредитных обществ, постановления министров, публикуется сенатская практика.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85938"/>
            <a:ext cx="35433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1928813"/>
            <a:ext cx="3219450" cy="3105150"/>
          </a:xfrm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857250" y="1357313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entury Gothic" pitchFamily="34" charset="0"/>
              </a:rPr>
              <a:t>Юридические лица формировались путем соглашения нескольких лиц, концессионным (специальным разрешением власти), явочным (путем регистрации) порядком. Частные юридические лица подразделялись на товарищества полные и на вере, а также акционерные общества. В юридической терминологии и в качестве субъекта хозяйственной деятельности и торгового оборота появилось «торгово-промышленное предприятие», которое имело виды треста, синдиката, концерна, акционерного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686300" cy="4572000"/>
          </a:xfr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Отечественные предприниматели определяли всю промышленную политику России. Иностранцы обычно допускались лишь в те отрасли, куда отечественная буржуазия побаивалась вкладывать свои капиталы. В стране было достаточно внутренних средств, чтобы вложить их в промышленность. Так, за 1885 — 1913 гг. прибыль по отношению к основному капиталу составляла 16%, а реальный прирост основных капиталов — 7,2%. Кроме прибыли существовали и другие источники образования основного капитала в промышленности.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2738437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План: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77850" indent="-514350"/>
            <a:r>
              <a:rPr lang="ru-RU" smtClean="0">
                <a:solidFill>
                  <a:srgbClr val="FF0000"/>
                </a:solidFill>
              </a:rPr>
              <a:t>Предпринимательство на Руси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ru-RU" smtClean="0">
                <a:solidFill>
                  <a:srgbClr val="FF0000"/>
                </a:solidFill>
              </a:rPr>
              <a:t>Источники права</a:t>
            </a:r>
          </a:p>
          <a:p>
            <a:pPr marL="577850" indent="-514350"/>
            <a:r>
              <a:rPr lang="ru-RU" smtClean="0">
                <a:solidFill>
                  <a:srgbClr val="FF0000"/>
                </a:solidFill>
              </a:rPr>
              <a:t>Купечество </a:t>
            </a:r>
          </a:p>
          <a:p>
            <a:pPr marL="577850" indent="-514350"/>
            <a:r>
              <a:rPr lang="ru-RU" smtClean="0">
                <a:solidFill>
                  <a:srgbClr val="FF0000"/>
                </a:solidFill>
              </a:rPr>
              <a:t>Российское предпринимательство во второй половине 19-начале 20 века</a:t>
            </a:r>
          </a:p>
          <a:p>
            <a:pPr marL="577850" indent="-514350"/>
            <a:r>
              <a:rPr lang="ru-RU" smtClean="0">
                <a:solidFill>
                  <a:srgbClr val="FF0000"/>
                </a:solidFill>
              </a:rPr>
              <a:t>Предпринимательство в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5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На развитие предпринимательских отношений значительное влияние оказали военные действия и высокий революционный настрой рабочих и крестьян. Профсоюзы, партии и советы стали оказывать давление на законотворческую деятельность Временного правительства. В марте вышло постановление «О кооперативных товариществах и их союзах», возникающих без особого разрешения правительства. В апреле принимается Положение «О регистрации товариществ, обществ и союзов», дополнившее Устав гражданского судопроизводства и определившее порядок регистрации обществ (в регистрационных отделах окружных судов), который был значительно упрощен. В апреле обнародован Закон «О рабочих комитетах в промышленных заведениях». Комитеты создавались на предприятиях и должны были рассматривать споры рабочих с предпринимателями, заниматься культурно-просветительской деятельностью.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Развал экономики и продолжавшаяся война усиливали революционный настрой населения. К осени 1917 г. Временное правительство утратило контроль над большей частью армии и окраинами России.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Предпринимательство в СССР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Предпринимательские отношения в стране существенно изменились. Новые административно-хозяйственные отношения стали основываться на таких категориях, как национализация, план, государственное регулирование. Имущественный оборот в структурном отношении распался на две части: государственный оборот, основанный на методах централизованного регулирования, и частный оборот, обслуживающий потребителя.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Крупные и средние предприниматели наряду с дворянством, купечеством были отнесены к эксплуататорским классам и подверглись репрессиям. В несколько этапов были национализированы промышленность, финансы и транспорт.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Все юридические лица делились на:</a:t>
            </a:r>
          </a:p>
          <a:p>
            <a:r>
              <a:rPr lang="ru-RU" smtClean="0">
                <a:solidFill>
                  <a:srgbClr val="FF0000"/>
                </a:solidFill>
              </a:rPr>
              <a:t>1) преследующие чисто хозяйственные цели;</a:t>
            </a:r>
          </a:p>
          <a:p>
            <a:r>
              <a:rPr lang="ru-RU" smtClean="0">
                <a:solidFill>
                  <a:srgbClr val="FF0000"/>
                </a:solidFill>
              </a:rPr>
              <a:t>2) преследующие цели публично-правовые, культурные, социальные.</a:t>
            </a:r>
          </a:p>
          <a:p>
            <a:r>
              <a:rPr lang="ru-RU" smtClean="0">
                <a:solidFill>
                  <a:srgbClr val="FF0000"/>
                </a:solidFill>
              </a:rPr>
              <a:t>Хозяйственные организации пользовались большей свободой, чем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Одной из организационно-правовых форм хозяйствования были </a:t>
            </a:r>
            <a:r>
              <a:rPr lang="ru-RU" i="1" dirty="0" smtClean="0">
                <a:solidFill>
                  <a:srgbClr val="FF0000"/>
                </a:solidFill>
              </a:rPr>
              <a:t>тресты. В 1921 — 1922 гг. тресты функционировали на основе хозяйственной и правовой самостоятельности. С 1927 г. они превратились в органы государства, выполнявшие плановые задания. Тресты имели свой организационный центр, где концентрировались и государственные предприятия. Декретом о трестах 1923 г. все имущество этих образований делилось на основной и оборотный капитал. Весь основной капитал был изъят из гражданского оборота, но допускался государственный оборот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Использовали и такие формы хозяйствования, </a:t>
            </a:r>
            <a:r>
              <a:rPr lang="ru-RU" i="1" dirty="0" smtClean="0">
                <a:solidFill>
                  <a:srgbClr val="FF0000"/>
                </a:solidFill>
              </a:rPr>
              <a:t>как товарищества и акционерные общества. Особенностями акционерных обществ были складочный капитал и свободное распоряжение акционеров своими паевыми взносами. Однако плановое начало проникало и в эту форму хозяйствования. Был налажен выпуск привилегированных акций, определенное число мест в правлении закреплялось за государственными органами, вводился режим «безответственности по долгам» для определенной части имущества акционерного общества, пайщиками АО стали выступать предприятия «дочернего», вторичного типа.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 первые годы после революции законодательство различало два типа товарищеских объединений: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• товарищество лиц (полное товарищество);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• товарищество капиталов (акционерные общества). Постановлением СТО от 19 февраля 1926 г. государственным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предприятиям разрешалось участие в полных товариществах «при условии соответствия целей товарищества уставным целям предприятия». В 1927 г. было принято Положение об акционерных обществах. В нем указывалось, что государственные акционерные общества имеют своей целью не формирование капитала, а хозяйственную деятельность. Принцип обезличенное™ акций был заменен определенно-личностными отношениями, акции обществ не котировались на бирже, не переходили из рук в руки в качестве товара, а играли роль паев объединенных субъектов.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5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Использовалась и такая организационно-правовая форма, как </a:t>
            </a:r>
            <a:r>
              <a:rPr lang="ru-RU" i="1" dirty="0" smtClean="0">
                <a:solidFill>
                  <a:srgbClr val="FF0000"/>
                </a:solidFill>
              </a:rPr>
              <a:t>синдикаты. Они создавались по инициативе трестов и решали общие для них вопросы (сбыта продукции, кредитования и др.). ВСНХ не в состоянии был контролировать великое множество трестов и хотел сузить круг субъектов своего контроля. Таким образом и появились синдикаты, выполнявшие функцию главков или даже министерств. Тресты были монопольными организациями в определенных отраслях. Подчиненность их правительству говорила о том, что главным монополистом во всех сферах жизни стало государство. Юридическая природа синдикатов оказалась непонятной.</a:t>
            </a:r>
            <a:r>
              <a:rPr lang="ru-RU" dirty="0" smtClean="0">
                <a:solidFill>
                  <a:srgbClr val="FF0000"/>
                </a:solidFill>
              </a:rPr>
              <a:t> Использовалась и такая организационно-правовая форма, как </a:t>
            </a:r>
            <a:r>
              <a:rPr lang="ru-RU" i="1" dirty="0" smtClean="0">
                <a:solidFill>
                  <a:srgbClr val="FF0000"/>
                </a:solidFill>
              </a:rPr>
              <a:t>синдикаты. Они создавались по инициативе трестов и решали общие для них вопросы (сбыта продукции, кредитования и др.). ВСНХ не в состоянии был контролировать великое множество трестов и хотел сузить круг субъектов своего контроля. Таким образом и появились синдикаты, выполнявшие функцию главков или даже министерств. Тресты были монопольными организациями в определенных отраслях. Подчиненность их правительству говорила о том, что главным монополистом во всех сферах жизни стало государство. Юридическая природа синдикатов оказалась непонятной.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Институт синдикатов имел не </a:t>
            </a:r>
            <a:r>
              <a:rPr lang="ru-RU" dirty="0" err="1" smtClean="0">
                <a:solidFill>
                  <a:srgbClr val="FF0000"/>
                </a:solidFill>
              </a:rPr>
              <a:t>частно-правовой</a:t>
            </a:r>
            <a:r>
              <a:rPr lang="ru-RU" dirty="0" smtClean="0">
                <a:solidFill>
                  <a:srgbClr val="FF0000"/>
                </a:solidFill>
              </a:rPr>
              <a:t>, а публично-правовой характер. Основу синдиката составляли не договорные отношения, а </a:t>
            </a:r>
            <a:r>
              <a:rPr lang="ru-RU" dirty="0" err="1" smtClean="0">
                <a:solidFill>
                  <a:srgbClr val="FF0000"/>
                </a:solidFill>
              </a:rPr>
              <a:t>властеотношения</a:t>
            </a:r>
            <a:r>
              <a:rPr lang="ru-RU" dirty="0" smtClean="0">
                <a:solidFill>
                  <a:srgbClr val="FF0000"/>
                </a:solidFill>
              </a:rPr>
              <a:t>. На синдикаты возлагались следующие задачи: обслуживание производственных и торговых нужд своих членов; устранение конкуренции и установление общей плановой организации путем согласованного выступления на рынке; проведение общегосударственной линии в определенной отрасли промышленности. В дальнейшем синдикаты окончательно превратились в министерства, которым подчинялись через звенья-посредники (тресты и др.) предприятия, ставшие впоследствии государственными.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Перестройка общества, объявленная в стране в 1985 г., выдвинула задачу расширения инициативы и самостоятельности предприятий. Однако очередной законодательный бум (Закон о государственном предприятии, Закон об индивидуальной трудовой деятельности, Закон о собственности, Закон о кооперации и др.) не был направлен на отказ от государственной собственности и строго централизованной системы министерств и ведомств.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 то же время принятие Закона об общих началах предпринимательства и Закона о предприятиях и предпринимательской деятельности привело к развитию частной хозяйственной инициативы как в промышленности, так и в сельском хозяйстве. Переход общества к рыночным отношениям открыл дорогу развитию свободного предпринимательства.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Предпринимательство на Руси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50" y="1785938"/>
            <a:ext cx="5614988" cy="3903662"/>
          </a:xfrm>
        </p:spPr>
        <p:txBody>
          <a:bodyPr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Вокруг городов возникали торговые и промысловые поселения. Здесь совершались сделки, заключались договоры, отсюда возникла традиция ярмарочной торговли. Купцы и предприниматели на Руси не выделялись в отдельное сословие. В предпринимательской деятельности принимали участие все слои общества, в том числе князья и бояре. Со второй половины IX в. по Волжскому предпринимаскому пути особенно активно велась тор</a:t>
            </a:r>
            <a:r>
              <a:rPr lang="ru-RU" i="1" dirty="0" smtClean="0">
                <a:solidFill>
                  <a:srgbClr val="FF0000"/>
                </a:solidFill>
              </a:rPr>
              <a:t>говля новгородских, суздальских, владимирских и рязанских купцов с арабами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85875"/>
            <a:ext cx="24574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143625" y="4929188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/>
              <a:t>Новгородский торг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Источники права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4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Ранними источниками предпринимательского права считаются </a:t>
            </a:r>
            <a:r>
              <a:rPr lang="ru-RU" i="1" dirty="0" smtClean="0">
                <a:solidFill>
                  <a:srgbClr val="FF0000"/>
                </a:solidFill>
              </a:rPr>
              <a:t>договоры Руси с Византией (911, 944 и 971 гг.), содержащие нормы торгового права, например правила регистрации отдельных товаров «наволок»</a:t>
            </a:r>
            <a:r>
              <a:rPr lang="ru-RU" i="1" baseline="30000" dirty="0" smtClean="0">
                <a:solidFill>
                  <a:srgbClr val="FF0000"/>
                </a:solidFill>
              </a:rPr>
              <a:t>2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Одним из древнейших источников предпринимательского права является </a:t>
            </a:r>
            <a:r>
              <a:rPr lang="ru-RU" i="1" dirty="0" smtClean="0">
                <a:solidFill>
                  <a:srgbClr val="FF0000"/>
                </a:solidFill>
              </a:rPr>
              <a:t>Русская Правда. Это древний памятник светского писаного права Руси X—XIII вв. Русская Правда закрепляла правовые обычаи и судебную практику, регулирующую такие отношения, как нарушение прав собственности, долговые отношения, наследование, семейные отношения и др. Этот документ на протяжении трех веков содействовал углублению социальной дифференциации общества, усилению феодальной зависимости бедного сельского населения от землевладельцев, а также развитию товарного хозяйства. В части уголовного права предусматривались карательные меры за убийства привилегированных лиц, поджоги и т.п. Субъектами Русской Правды являются физические лица. Ее нормы защищают движимую и недвижимую частную собственность, регламентируют порядок ее передачи по наследству, по обязательствам и договорам. В основе построения Русской Правды лежит казуальная система, предусматривающая различные жизненные ситуации, однако в ней отсутствует абстрактная терминология: «владение», «собственность», «преступление».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Значительное влияние на древнерусское право </a:t>
            </a:r>
            <a:r>
              <a:rPr lang="ru-RU" dirty="0" err="1" smtClean="0">
                <a:solidFill>
                  <a:srgbClr val="FF0000"/>
                </a:solidFill>
              </a:rPr>
              <a:t>оказыло</a:t>
            </a:r>
            <a:r>
              <a:rPr lang="ru-RU" dirty="0" smtClean="0">
                <a:solidFill>
                  <a:srgbClr val="FF0000"/>
                </a:solidFill>
              </a:rPr>
              <a:t> оккупационное законодательство. В период правления Золотой Орды источником права была </a:t>
            </a:r>
            <a:r>
              <a:rPr lang="ru-RU" i="1" dirty="0" smtClean="0">
                <a:solidFill>
                  <a:srgbClr val="FF0000"/>
                </a:solidFill>
              </a:rPr>
              <a:t>Великая Яса Чингисхана (1206 г.), содержавшая нормы обычного и уголовного права. С усилением </a:t>
            </a:r>
            <a:r>
              <a:rPr lang="ru-RU" i="1" dirty="0" err="1" smtClean="0">
                <a:solidFill>
                  <a:srgbClr val="FF0000"/>
                </a:solidFill>
              </a:rPr>
              <a:t>исла-мизации</a:t>
            </a:r>
            <a:r>
              <a:rPr lang="ru-RU" i="1" dirty="0" smtClean="0">
                <a:solidFill>
                  <a:srgbClr val="FF0000"/>
                </a:solidFill>
              </a:rPr>
              <a:t> Орды возникли суды кадиев и </a:t>
            </a:r>
            <a:r>
              <a:rPr lang="ru-RU" i="1" dirty="0" err="1" smtClean="0">
                <a:solidFill>
                  <a:srgbClr val="FF0000"/>
                </a:solidFill>
              </a:rPr>
              <a:t>ингучи</a:t>
            </a:r>
            <a:r>
              <a:rPr lang="ru-RU" i="1" dirty="0" smtClean="0">
                <a:solidFill>
                  <a:srgbClr val="FF0000"/>
                </a:solidFill>
              </a:rPr>
              <a:t>, действовавшие на основе шариата. Предпринимательские отношения древней Руси испытывали влияние источников права Великого княжества Литовского (первый статут Великого княжества Литовского (1529 г.), второй и третий Литовские статуты</a:t>
            </a:r>
            <a:r>
              <a:rPr lang="ru-RU" i="1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Псковская ссудная грамота (1467 г.). По </a:t>
            </a:r>
            <a:r>
              <a:rPr lang="ru-RU" b="1" i="1" smtClean="0">
                <a:solidFill>
                  <a:srgbClr val="FF0000"/>
                </a:solidFill>
              </a:rPr>
              <a:t>сравнению С Русской Правдой в ней более подробно рассматривается регулирование, обязательственное право, например оформление договоров купли-продажи, залога, займа, мены, поклажи, разграничивались способы возникновения права собственности</a:t>
            </a:r>
            <a:r>
              <a:rPr lang="ru-RU" b="1" i="1" smtClean="0"/>
              <a:t>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5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XV—XVII вв. предпринимательские отношения начинают регулироваться специальными нормами: различными грамотами,  учебниками. Получает широкое распространение </a:t>
            </a:r>
            <a:r>
              <a:rPr lang="ru-RU" i="1" dirty="0" smtClean="0">
                <a:solidFill>
                  <a:srgbClr val="FF0000"/>
                </a:solidFill>
              </a:rPr>
              <a:t>письменный </a:t>
            </a:r>
            <a:r>
              <a:rPr lang="ru-RU" b="1" i="1" dirty="0" smtClean="0">
                <a:solidFill>
                  <a:srgbClr val="FF0000"/>
                </a:solidFill>
              </a:rPr>
              <a:t>договор. В соответствии с Судебником 1497 г. вводится в действии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нотариальная (крепостная) форма сделок.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Крупнейшим памятником русского феодального права стало </a:t>
            </a:r>
            <a:r>
              <a:rPr lang="ru-RU" i="1" dirty="0" smtClean="0">
                <a:solidFill>
                  <a:srgbClr val="FF0000"/>
                </a:solidFill>
              </a:rPr>
              <a:t>( опорное Уложение 1649 г. Оно представляло собой кодификацию Всех основных отраслей законодательства. Появлению этого важ</a:t>
            </a:r>
            <a:r>
              <a:rPr lang="ru-RU" b="1" i="1" dirty="0" smtClean="0">
                <a:solidFill>
                  <a:srgbClr val="FF0000"/>
                </a:solidFill>
              </a:rPr>
              <a:t>ною документа предшествовала социальная и политическая напряженность. Критическим моментом стал очередной московский бунт 1648 г., закончившийся созывом в июле 1648 г. Земского собора, где и была сформирована комиссия для подготовки Уложения. В январе 1649 г. комиссией во главе с князем И.О. Одоевским документ был утвержден и подписан, а в апреле—мае — напечатан. примечательно, что это в истории России произошло впервые. Уложение включало 967 статей и 25 глав по направлениям: о суде, вотчинах, богохульниках и т.д., однако распределения по конкретным отраслям права здесь не было.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В 1725 г. с учетом иностранного законодательства был подготовлен </a:t>
            </a:r>
            <a:r>
              <a:rPr lang="ru-RU" i="1" dirty="0" smtClean="0">
                <a:solidFill>
                  <a:srgbClr val="FF0000"/>
                </a:solidFill>
              </a:rPr>
              <a:t>проект нового Уложения. Он включал чет</a:t>
            </a:r>
            <a:r>
              <a:rPr lang="ru-RU" i="1" u="sng" dirty="0" smtClean="0">
                <a:solidFill>
                  <a:srgbClr val="FF0000"/>
                </a:solidFill>
              </a:rPr>
              <a:t>ыре книги; «О процессе, то есть о суде, месте и о лицах, к суду принадлежащих»; «О процессе в криминальных, розыскных и пыточных делах»; «О злодействах, какие штрафы и наказания следуют»; «О цивильных или гражданских делах и о состоянии всякой экономии» (о земле, торговле, опеке, брачном праве, наследовании). Источниками кодификации были Соборное Уложение 1649 г., Кормчая книга, указы, Военный и Морской уставы, шведские и датские законы.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Принятый в 1729 г. Вексельный устав имел большое значение для расчетов предпринимателей. Однако после смерти Петра I усилиями дворянских реакционеров была приостановлена кодификация, и Верховный Тайный совет постановил разобрать законы по старому Соборному Уложению, дополнив их положениями Указа о единонаследии.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0000"/>
                </a:solidFill>
              </a:rPr>
              <a:t>1800 г. ознаменовался принятием </a:t>
            </a:r>
            <a:r>
              <a:rPr lang="ru-RU" i="1" dirty="0" smtClean="0">
                <a:solidFill>
                  <a:srgbClr val="FF0000"/>
                </a:solidFill>
              </a:rPr>
              <a:t>У</a:t>
            </a:r>
            <a:r>
              <a:rPr lang="ru-RU" i="1" u="sng" dirty="0" smtClean="0">
                <a:solidFill>
                  <a:srgbClr val="FF0000"/>
                </a:solidFill>
              </a:rPr>
              <a:t>става о банкротах. Этот документ регламентировал ведение учета и бухгалтерии всеми торговыми людьми по определенному образцу. Значение Устава было огромно как для развития науки о коммерции, так и для разрешения споров, поскольку в несистематизированных записях, ведущихся каждым купцом по-разному, разобраться было очень сложно. При Александре I продолжилась деятельность по кодификации, проводимая в правление Екатерины II и Павла I.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2475</Words>
  <Application>Microsoft Office PowerPoint</Application>
  <PresentationFormat>Экран (4:3)</PresentationFormat>
  <Paragraphs>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Century Gothic</vt:lpstr>
      <vt:lpstr>Arial</vt:lpstr>
      <vt:lpstr>Wingdings 2</vt:lpstr>
      <vt:lpstr>Verdana</vt:lpstr>
      <vt:lpstr>Calibri</vt:lpstr>
      <vt:lpstr>Яркая</vt:lpstr>
      <vt:lpstr>История русского предпринимательства</vt:lpstr>
      <vt:lpstr>План:</vt:lpstr>
      <vt:lpstr>Предпринимательство на Руси </vt:lpstr>
      <vt:lpstr>Источники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 законов Российской империи</vt:lpstr>
      <vt:lpstr>Купечество </vt:lpstr>
      <vt:lpstr>Презентация PowerPoint</vt:lpstr>
      <vt:lpstr>Презентация PowerPoint</vt:lpstr>
      <vt:lpstr>Презентация PowerPoint</vt:lpstr>
      <vt:lpstr>Российское предпринимательство во второй половине 19-начале 20 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Предпринимательство в СССР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предпринимательства</dc:title>
  <dc:creator>Admin</dc:creator>
  <cp:lastModifiedBy>user</cp:lastModifiedBy>
  <cp:revision>15</cp:revision>
  <dcterms:created xsi:type="dcterms:W3CDTF">2010-11-18T19:31:55Z</dcterms:created>
  <dcterms:modified xsi:type="dcterms:W3CDTF">2013-10-14T07:30:11Z</dcterms:modified>
</cp:coreProperties>
</file>