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02" r:id="rId1"/>
  </p:sldMasterIdLst>
  <p:notesMasterIdLst>
    <p:notesMasterId r:id="rId10"/>
  </p:notesMasterIdLst>
  <p:sldIdLst>
    <p:sldId id="258" r:id="rId2"/>
    <p:sldId id="259" r:id="rId3"/>
    <p:sldId id="260" r:id="rId4"/>
    <p:sldId id="262" r:id="rId5"/>
    <p:sldId id="264" r:id="rId6"/>
    <p:sldId id="263" r:id="rId7"/>
    <p:sldId id="265" r:id="rId8"/>
    <p:sldId id="266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  <a:srgbClr val="CCCCFF"/>
    <a:srgbClr val="CCFFFF"/>
    <a:srgbClr val="006600"/>
    <a:srgbClr val="00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3674" autoAdjust="0"/>
    <p:restoredTop sz="93827" autoAdjust="0"/>
  </p:normalViewPr>
  <p:slideViewPr>
    <p:cSldViewPr>
      <p:cViewPr varScale="1">
        <p:scale>
          <a:sx n="97" d="100"/>
          <a:sy n="97" d="100"/>
        </p:scale>
        <p:origin x="-114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77E243A-9D64-4909-B70F-0D19B505F8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DBC5A5A-2511-40A6-9482-BFE07158A4EF}" type="slidenum">
              <a:rPr lang="ru-RU" smtClean="0"/>
              <a:pPr/>
              <a:t>1</a:t>
            </a:fld>
            <a:endParaRPr lang="ru-RU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A9070E-D364-477C-AE52-71F101DDE370}" type="slidenum">
              <a:rPr lang="ru-RU" smtClean="0"/>
              <a:pPr/>
              <a:t>2</a:t>
            </a:fld>
            <a:endParaRPr lang="ru-RU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E4A9788-FD10-4D1B-808A-17B5CE788CB6}" type="slidenum">
              <a:rPr lang="ru-RU" smtClean="0"/>
              <a:pPr/>
              <a:t>3</a:t>
            </a:fld>
            <a:endParaRPr lang="ru-RU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07EDD8-5FCA-454A-817B-68A806D338A6}" type="slidenum">
              <a:rPr lang="ru-RU" smtClean="0"/>
              <a:pPr/>
              <a:t>4</a:t>
            </a:fld>
            <a:endParaRPr lang="ru-RU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8A07E0-857B-444E-A89F-CC6AC3823AA8}" type="slidenum">
              <a:rPr lang="ru-RU" smtClean="0"/>
              <a:pPr/>
              <a:t>5</a:t>
            </a:fld>
            <a:endParaRPr lang="ru-RU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ACCFDF7-6B16-4854-A173-F93B7ED2C5C5}" type="slidenum">
              <a:rPr lang="ru-RU" smtClean="0"/>
              <a:pPr/>
              <a:t>6</a:t>
            </a:fld>
            <a:endParaRPr lang="ru-RU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0066F2D-A4AF-425B-B59E-A169C004B4E2}" type="slidenum">
              <a:rPr lang="ru-RU" smtClean="0"/>
              <a:pPr/>
              <a:t>7</a:t>
            </a:fld>
            <a:endParaRPr lang="ru-RU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D64D909-BF15-4661-A023-F9D0C4E1537D}" type="slidenum">
              <a:rPr lang="ru-RU" smtClean="0"/>
              <a:pPr/>
              <a:t>8</a:t>
            </a:fld>
            <a:endParaRPr lang="ru-RU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6253A3C-D9FE-4A35-841D-D239BDF8AED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253DD6-0EFD-4C19-B1D0-B569A241539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CF9156-EA81-49F4-A3D0-C6078A2DB27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09EEE799-68CA-4149-A759-0AE1A80F143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11602C-D110-461A-9E39-0AD737FCAC1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E6372D-124B-4137-A63E-E843D98DFCA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71161C-4664-4A8D-AC9F-E0A663D6F50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6E699B-CD9E-49F5-AD3C-688BF949A06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D35AF5-5FC5-48E9-9736-F86C0F87A3F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E5114EC8-8B5F-4321-9EF4-2EAEDDF755E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FDB4E9-AEAA-4FD2-BFDC-FD3C7A0959E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68D9DD11-3AE1-4D40-BA47-11AFC3F2C61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3" r:id="rId1"/>
    <p:sldLayoutId id="2147484004" r:id="rId2"/>
    <p:sldLayoutId id="2147484005" r:id="rId3"/>
    <p:sldLayoutId id="2147484006" r:id="rId4"/>
    <p:sldLayoutId id="2147484007" r:id="rId5"/>
    <p:sldLayoutId id="2147484008" r:id="rId6"/>
    <p:sldLayoutId id="2147484009" r:id="rId7"/>
    <p:sldLayoutId id="2147484010" r:id="rId8"/>
    <p:sldLayoutId id="2147484011" r:id="rId9"/>
    <p:sldLayoutId id="2147484012" r:id="rId10"/>
    <p:sldLayoutId id="2147484013" r:id="rId11"/>
  </p:sldLayoutIdLst>
  <p:transition spd="slow">
    <p:wipe dir="d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ChangeArrowheads="1"/>
          </p:cNvSpPr>
          <p:nvPr/>
        </p:nvSpPr>
        <p:spPr bwMode="auto">
          <a:xfrm>
            <a:off x="250825" y="188913"/>
            <a:ext cx="8478838" cy="9540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endParaRPr lang="ru-RU" sz="2800" b="1" dirty="0">
              <a:solidFill>
                <a:srgbClr val="006600"/>
              </a:solidFill>
              <a:latin typeface="Times New Roman" pitchFamily="18" charset="0"/>
            </a:endParaRPr>
          </a:p>
          <a:p>
            <a:pPr algn="ctr">
              <a:defRPr/>
            </a:pPr>
            <a:r>
              <a:rPr lang="ru-RU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Готовимся к ЕГЭ по русскому языку</a:t>
            </a:r>
          </a:p>
        </p:txBody>
      </p:sp>
      <p:sp>
        <p:nvSpPr>
          <p:cNvPr id="3075" name="Rectangle 5"/>
          <p:cNvSpPr>
            <a:spLocks noChangeArrowheads="1"/>
          </p:cNvSpPr>
          <p:nvPr/>
        </p:nvSpPr>
        <p:spPr bwMode="auto">
          <a:xfrm>
            <a:off x="304800" y="1371600"/>
            <a:ext cx="8478838" cy="20621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endParaRPr lang="ru-RU" sz="3200" b="1" dirty="0">
              <a:solidFill>
                <a:srgbClr val="505050"/>
              </a:solidFill>
              <a:latin typeface="Stencil" pitchFamily="82" charset="0"/>
            </a:endParaRPr>
          </a:p>
          <a:p>
            <a:pPr algn="ctr">
              <a:defRPr/>
            </a:pPr>
            <a:endParaRPr lang="ru-RU" sz="3200" b="1" dirty="0">
              <a:solidFill>
                <a:srgbClr val="505050"/>
              </a:solidFill>
              <a:latin typeface="Stencil" pitchFamily="82" charset="0"/>
            </a:endParaRPr>
          </a:p>
          <a:p>
            <a:pPr algn="ctr"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Stencil" pitchFamily="82" charset="0"/>
              </a:rPr>
              <a:t>Учебный тренажёр</a:t>
            </a:r>
          </a:p>
          <a:p>
            <a:pPr algn="ctr">
              <a:defRPr/>
            </a:pP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Stencil" pitchFamily="82" charset="0"/>
              </a:rPr>
              <a:t>А4.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Stencil" pitchFamily="82" charset="0"/>
            </a:endParaRPr>
          </a:p>
        </p:txBody>
      </p:sp>
      <p:grpSp>
        <p:nvGrpSpPr>
          <p:cNvPr id="2052" name="Group 7"/>
          <p:cNvGrpSpPr>
            <a:grpSpLocks/>
          </p:cNvGrpSpPr>
          <p:nvPr/>
        </p:nvGrpSpPr>
        <p:grpSpPr bwMode="auto">
          <a:xfrm>
            <a:off x="106363" y="100013"/>
            <a:ext cx="8937625" cy="6669087"/>
            <a:chOff x="158" y="119"/>
            <a:chExt cx="5489" cy="4037"/>
          </a:xfrm>
        </p:grpSpPr>
        <p:sp>
          <p:nvSpPr>
            <p:cNvPr id="2055" name="Line 8"/>
            <p:cNvSpPr>
              <a:spLocks noChangeShapeType="1"/>
            </p:cNvSpPr>
            <p:nvPr/>
          </p:nvSpPr>
          <p:spPr bwMode="auto">
            <a:xfrm>
              <a:off x="158" y="119"/>
              <a:ext cx="5489" cy="0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6" name="Line 9"/>
            <p:cNvSpPr>
              <a:spLocks noChangeShapeType="1"/>
            </p:cNvSpPr>
            <p:nvPr/>
          </p:nvSpPr>
          <p:spPr bwMode="auto">
            <a:xfrm>
              <a:off x="158" y="119"/>
              <a:ext cx="0" cy="4037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7" name="Line 10"/>
            <p:cNvSpPr>
              <a:spLocks noChangeShapeType="1"/>
            </p:cNvSpPr>
            <p:nvPr/>
          </p:nvSpPr>
          <p:spPr bwMode="auto">
            <a:xfrm>
              <a:off x="158" y="4156"/>
              <a:ext cx="5489" cy="0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8" name="Line 11"/>
            <p:cNvSpPr>
              <a:spLocks noChangeShapeType="1"/>
            </p:cNvSpPr>
            <p:nvPr/>
          </p:nvSpPr>
          <p:spPr bwMode="auto">
            <a:xfrm>
              <a:off x="5647" y="119"/>
              <a:ext cx="0" cy="4037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101" name="AutoShape 12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001000" y="6096000"/>
            <a:ext cx="738188" cy="509588"/>
          </a:xfrm>
          <a:prstGeom prst="actionButtonForwardNex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2054" name="Text Box 13"/>
          <p:cNvSpPr txBox="1">
            <a:spLocks noChangeArrowheads="1"/>
          </p:cNvSpPr>
          <p:nvPr/>
        </p:nvSpPr>
        <p:spPr bwMode="auto">
          <a:xfrm>
            <a:off x="228600" y="5029200"/>
            <a:ext cx="2492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352800" y="4572000"/>
            <a:ext cx="5562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ru-RU" dirty="0" smtClean="0"/>
              <a:t>Автор: </a:t>
            </a:r>
          </a:p>
          <a:p>
            <a:pPr eaLnBrk="1" hangingPunct="1"/>
            <a:r>
              <a:rPr lang="ru-RU" dirty="0" err="1" smtClean="0"/>
              <a:t>Голактионова</a:t>
            </a:r>
            <a:r>
              <a:rPr lang="ru-RU" dirty="0" smtClean="0"/>
              <a:t> Лариса Викторовна, </a:t>
            </a:r>
          </a:p>
          <a:p>
            <a:pPr eaLnBrk="1" hangingPunct="1"/>
            <a:r>
              <a:rPr lang="ru-RU" dirty="0" smtClean="0"/>
              <a:t>учитель русского языка и литературы КСОШ №1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4"/>
          <p:cNvGrpSpPr>
            <a:grpSpLocks/>
          </p:cNvGrpSpPr>
          <p:nvPr/>
        </p:nvGrpSpPr>
        <p:grpSpPr bwMode="auto">
          <a:xfrm>
            <a:off x="76200" y="76200"/>
            <a:ext cx="8937625" cy="6669088"/>
            <a:chOff x="158" y="119"/>
            <a:chExt cx="5489" cy="4037"/>
          </a:xfrm>
        </p:grpSpPr>
        <p:sp>
          <p:nvSpPr>
            <p:cNvPr id="3077" name="Line 5"/>
            <p:cNvSpPr>
              <a:spLocks noChangeShapeType="1"/>
            </p:cNvSpPr>
            <p:nvPr/>
          </p:nvSpPr>
          <p:spPr bwMode="auto">
            <a:xfrm>
              <a:off x="158" y="119"/>
              <a:ext cx="5489" cy="0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78" name="Line 6"/>
            <p:cNvSpPr>
              <a:spLocks noChangeShapeType="1"/>
            </p:cNvSpPr>
            <p:nvPr/>
          </p:nvSpPr>
          <p:spPr bwMode="auto">
            <a:xfrm>
              <a:off x="158" y="119"/>
              <a:ext cx="0" cy="4037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79" name="Line 7"/>
            <p:cNvSpPr>
              <a:spLocks noChangeShapeType="1"/>
            </p:cNvSpPr>
            <p:nvPr/>
          </p:nvSpPr>
          <p:spPr bwMode="auto">
            <a:xfrm>
              <a:off x="158" y="4156"/>
              <a:ext cx="5489" cy="0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80" name="Line 8"/>
            <p:cNvSpPr>
              <a:spLocks noChangeShapeType="1"/>
            </p:cNvSpPr>
            <p:nvPr/>
          </p:nvSpPr>
          <p:spPr bwMode="auto">
            <a:xfrm>
              <a:off x="5647" y="119"/>
              <a:ext cx="0" cy="4037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099" name="Text Box 9"/>
          <p:cNvSpPr txBox="1">
            <a:spLocks noChangeArrowheads="1"/>
          </p:cNvSpPr>
          <p:nvPr/>
        </p:nvSpPr>
        <p:spPr bwMode="auto">
          <a:xfrm>
            <a:off x="228600" y="228600"/>
            <a:ext cx="8610600" cy="606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Дорогой друг!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>
              <a:defRPr/>
            </a:pPr>
            <a:endParaRPr lang="ru-RU" sz="1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just">
              <a:defRPr/>
            </a:pPr>
            <a:r>
              <a:rPr lang="ru-RU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	В этом году тебе предстоит сдавать Единый государственный экзамен по русскому языку. </a:t>
            </a:r>
          </a:p>
          <a:p>
            <a:pPr algn="just">
              <a:defRPr/>
            </a:pPr>
            <a:r>
              <a:rPr lang="ru-RU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	Подготовиться к нему тебе поможет данный образовательный ресурс. Его первый уровень представляет собой тренажёр, с помощью которого ты можешь вспомнить определённое правило из курса русского языка  и усовершенствовать свои умения и навыки. </a:t>
            </a:r>
          </a:p>
          <a:p>
            <a:pPr algn="just">
              <a:defRPr/>
            </a:pPr>
            <a:r>
              <a:rPr lang="ru-RU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	Второй уровень – проверочный тест по данной теме, за который ты получишь отметку. </a:t>
            </a:r>
          </a:p>
          <a:p>
            <a:pPr algn="just">
              <a:defRPr/>
            </a:pPr>
            <a:r>
              <a:rPr lang="ru-RU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	Надеемся, что эти занятия помогут тебе успешно подготовиться к ЕГЭ по русскому языку.</a:t>
            </a:r>
          </a:p>
          <a:p>
            <a:pPr algn="just">
              <a:defRPr/>
            </a:pPr>
            <a:endParaRPr lang="ru-RU" sz="1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>
              <a:defRPr/>
            </a:pPr>
            <a:r>
              <a:rPr lang="ru-RU" sz="2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Желаем удачи!</a:t>
            </a:r>
            <a:r>
              <a:rPr lang="ru-RU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  </a:t>
            </a:r>
          </a:p>
          <a:p>
            <a:pPr algn="just">
              <a:defRPr/>
            </a:pPr>
            <a:endParaRPr lang="ru-RU" sz="2400" dirty="0"/>
          </a:p>
        </p:txBody>
      </p:sp>
      <p:sp>
        <p:nvSpPr>
          <p:cNvPr id="14346" name="AutoShape 10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3048000" y="6019800"/>
            <a:ext cx="3505200" cy="555625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Times New Roman" pitchFamily="18" charset="0"/>
              </a:rPr>
              <a:t>Перейти к тренажёру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4"/>
          <p:cNvGrpSpPr>
            <a:grpSpLocks/>
          </p:cNvGrpSpPr>
          <p:nvPr/>
        </p:nvGrpSpPr>
        <p:grpSpPr bwMode="auto">
          <a:xfrm>
            <a:off x="106363" y="100013"/>
            <a:ext cx="8937625" cy="6669087"/>
            <a:chOff x="158" y="119"/>
            <a:chExt cx="5489" cy="4037"/>
          </a:xfrm>
        </p:grpSpPr>
        <p:sp>
          <p:nvSpPr>
            <p:cNvPr id="4103" name="Line 5"/>
            <p:cNvSpPr>
              <a:spLocks noChangeShapeType="1"/>
            </p:cNvSpPr>
            <p:nvPr/>
          </p:nvSpPr>
          <p:spPr bwMode="auto">
            <a:xfrm>
              <a:off x="158" y="119"/>
              <a:ext cx="5489" cy="0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04" name="Line 6"/>
            <p:cNvSpPr>
              <a:spLocks noChangeShapeType="1"/>
            </p:cNvSpPr>
            <p:nvPr/>
          </p:nvSpPr>
          <p:spPr bwMode="auto">
            <a:xfrm>
              <a:off x="158" y="119"/>
              <a:ext cx="0" cy="4037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05" name="Line 7"/>
            <p:cNvSpPr>
              <a:spLocks noChangeShapeType="1"/>
            </p:cNvSpPr>
            <p:nvPr/>
          </p:nvSpPr>
          <p:spPr bwMode="auto">
            <a:xfrm>
              <a:off x="158" y="4156"/>
              <a:ext cx="5489" cy="0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06" name="Line 8"/>
            <p:cNvSpPr>
              <a:spLocks noChangeShapeType="1"/>
            </p:cNvSpPr>
            <p:nvPr/>
          </p:nvSpPr>
          <p:spPr bwMode="auto">
            <a:xfrm>
              <a:off x="5647" y="119"/>
              <a:ext cx="0" cy="4037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123" name="Rectangle 9"/>
          <p:cNvSpPr>
            <a:spLocks noChangeArrowheads="1"/>
          </p:cNvSpPr>
          <p:nvPr/>
        </p:nvSpPr>
        <p:spPr bwMode="auto">
          <a:xfrm>
            <a:off x="250825" y="188913"/>
            <a:ext cx="8478838" cy="9540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endParaRPr lang="ru-RU" sz="2800" b="1" dirty="0">
              <a:solidFill>
                <a:srgbClr val="006600"/>
              </a:solidFill>
              <a:latin typeface="Times New Roman" pitchFamily="18" charset="0"/>
            </a:endParaRPr>
          </a:p>
          <a:p>
            <a:pPr algn="ctr">
              <a:defRPr/>
            </a:pPr>
            <a:r>
              <a:rPr lang="ru-RU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Инструкция по работе с учебным тренажёром</a:t>
            </a:r>
          </a:p>
        </p:txBody>
      </p:sp>
      <p:sp>
        <p:nvSpPr>
          <p:cNvPr id="4100" name="TextBox 4"/>
          <p:cNvSpPr txBox="1">
            <a:spLocks noChangeArrowheads="1"/>
          </p:cNvSpPr>
          <p:nvPr/>
        </p:nvSpPr>
        <p:spPr bwMode="auto">
          <a:xfrm>
            <a:off x="228600" y="1219200"/>
            <a:ext cx="8458200" cy="415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endParaRPr lang="ru-RU" sz="2400"/>
          </a:p>
          <a:p>
            <a:pPr marL="342900" indent="-342900" algn="just">
              <a:buFontTx/>
              <a:buAutoNum type="arabicPeriod"/>
            </a:pPr>
            <a:r>
              <a:rPr lang="ru-RU" sz="2400"/>
              <a:t>Каждое задание имеет 4 варианта ответа. Ты должен выбрать один правильный.</a:t>
            </a:r>
          </a:p>
          <a:p>
            <a:pPr marL="342900" indent="-342900" algn="just"/>
            <a:endParaRPr lang="ru-RU" sz="2400"/>
          </a:p>
          <a:p>
            <a:pPr marL="342900" indent="-342900" algn="just"/>
            <a:r>
              <a:rPr lang="ru-RU" sz="2400"/>
              <a:t>2. Если ты выбрал правильный ответ, появится     «плюс».</a:t>
            </a:r>
          </a:p>
          <a:p>
            <a:pPr marL="342900" indent="-342900" algn="just"/>
            <a:endParaRPr lang="ru-RU" sz="2400"/>
          </a:p>
          <a:p>
            <a:pPr marL="342900" indent="-342900" algn="just"/>
            <a:r>
              <a:rPr lang="ru-RU" sz="2400"/>
              <a:t>3. Если ты выбрал неверный ответ, появится «минус».</a:t>
            </a:r>
          </a:p>
          <a:p>
            <a:pPr marL="342900" indent="-342900" algn="just"/>
            <a:endParaRPr lang="ru-RU" sz="2400"/>
          </a:p>
          <a:p>
            <a:pPr marL="342900" indent="-342900" algn="just"/>
            <a:r>
              <a:rPr lang="ru-RU" sz="2400"/>
              <a:t>4. Переход к следующему заданию осуществляется по кнопке внизу.</a:t>
            </a:r>
          </a:p>
        </p:txBody>
      </p:sp>
      <p:sp>
        <p:nvSpPr>
          <p:cNvPr id="6149" name="AutoShape 1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001000" y="6096000"/>
            <a:ext cx="738188" cy="509588"/>
          </a:xfrm>
          <a:prstGeom prst="actionButtonForwardNex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5126" name="Rectangle 17"/>
          <p:cNvSpPr>
            <a:spLocks noChangeArrowheads="1"/>
          </p:cNvSpPr>
          <p:nvPr/>
        </p:nvSpPr>
        <p:spPr bwMode="auto">
          <a:xfrm>
            <a:off x="304800" y="5257800"/>
            <a:ext cx="8478838" cy="9540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endParaRPr lang="ru-RU" sz="2800" b="1" dirty="0">
              <a:solidFill>
                <a:srgbClr val="006600"/>
              </a:solidFill>
              <a:latin typeface="Times New Roman" pitchFamily="18" charset="0"/>
            </a:endParaRPr>
          </a:p>
          <a:p>
            <a:pPr algn="ctr">
              <a:defRPr/>
            </a:pPr>
            <a:r>
              <a:rPr lang="ru-RU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Желаем удачи!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4"/>
          <p:cNvGrpSpPr>
            <a:grpSpLocks/>
          </p:cNvGrpSpPr>
          <p:nvPr/>
        </p:nvGrpSpPr>
        <p:grpSpPr bwMode="auto">
          <a:xfrm>
            <a:off x="106363" y="100013"/>
            <a:ext cx="8937625" cy="6669087"/>
            <a:chOff x="158" y="119"/>
            <a:chExt cx="5489" cy="4037"/>
          </a:xfrm>
        </p:grpSpPr>
        <p:sp>
          <p:nvSpPr>
            <p:cNvPr id="6161" name="Line 5"/>
            <p:cNvSpPr>
              <a:spLocks noChangeShapeType="1"/>
            </p:cNvSpPr>
            <p:nvPr/>
          </p:nvSpPr>
          <p:spPr bwMode="auto">
            <a:xfrm>
              <a:off x="158" y="119"/>
              <a:ext cx="5489" cy="0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62" name="Line 6"/>
            <p:cNvSpPr>
              <a:spLocks noChangeShapeType="1"/>
            </p:cNvSpPr>
            <p:nvPr/>
          </p:nvSpPr>
          <p:spPr bwMode="auto">
            <a:xfrm>
              <a:off x="158" y="119"/>
              <a:ext cx="0" cy="4037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63" name="Line 7"/>
            <p:cNvSpPr>
              <a:spLocks noChangeShapeType="1"/>
            </p:cNvSpPr>
            <p:nvPr/>
          </p:nvSpPr>
          <p:spPr bwMode="auto">
            <a:xfrm>
              <a:off x="158" y="4156"/>
              <a:ext cx="5489" cy="0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64" name="Line 8"/>
            <p:cNvSpPr>
              <a:spLocks noChangeShapeType="1"/>
            </p:cNvSpPr>
            <p:nvPr/>
          </p:nvSpPr>
          <p:spPr bwMode="auto">
            <a:xfrm>
              <a:off x="5647" y="119"/>
              <a:ext cx="0" cy="4037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0490" name="AutoShape 10"/>
          <p:cNvSpPr>
            <a:spLocks noChangeArrowheads="1"/>
          </p:cNvSpPr>
          <p:nvPr/>
        </p:nvSpPr>
        <p:spPr bwMode="auto">
          <a:xfrm>
            <a:off x="992188" y="1341438"/>
            <a:ext cx="7272337" cy="93662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/>
              <a:t>между учениками разгорелся спор.</a:t>
            </a:r>
            <a:endParaRPr lang="ru-RU" sz="2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1" name="Oval 11"/>
          <p:cNvSpPr>
            <a:spLocks noChangeArrowheads="1"/>
          </p:cNvSpPr>
          <p:nvPr/>
        </p:nvSpPr>
        <p:spPr bwMode="auto">
          <a:xfrm>
            <a:off x="457200" y="4038600"/>
            <a:ext cx="360362" cy="360362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2" name="Oval 12"/>
          <p:cNvSpPr>
            <a:spLocks noChangeArrowheads="1"/>
          </p:cNvSpPr>
          <p:nvPr/>
        </p:nvSpPr>
        <p:spPr bwMode="auto">
          <a:xfrm>
            <a:off x="468313" y="2852738"/>
            <a:ext cx="360362" cy="360362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3" name="Oval 13"/>
          <p:cNvSpPr>
            <a:spLocks noChangeArrowheads="1"/>
          </p:cNvSpPr>
          <p:nvPr/>
        </p:nvSpPr>
        <p:spPr bwMode="auto">
          <a:xfrm>
            <a:off x="457200" y="1676400"/>
            <a:ext cx="360362" cy="360363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4" name="Oval 14"/>
          <p:cNvSpPr>
            <a:spLocks noChangeArrowheads="1"/>
          </p:cNvSpPr>
          <p:nvPr/>
        </p:nvSpPr>
        <p:spPr bwMode="auto">
          <a:xfrm>
            <a:off x="468313" y="5373688"/>
            <a:ext cx="360362" cy="360362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7" name="AutoShape 17"/>
          <p:cNvSpPr>
            <a:spLocks noChangeArrowheads="1"/>
          </p:cNvSpPr>
          <p:nvPr/>
        </p:nvSpPr>
        <p:spPr bwMode="auto">
          <a:xfrm>
            <a:off x="992188" y="2565400"/>
            <a:ext cx="7272337" cy="93662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dirty="0" smtClean="0"/>
              <a:t>у меня возникла интересная догадка</a:t>
            </a:r>
            <a:endParaRPr lang="ru-RU" sz="2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8" name="AutoShape 18"/>
          <p:cNvSpPr>
            <a:spLocks noChangeArrowheads="1"/>
          </p:cNvSpPr>
          <p:nvPr/>
        </p:nvSpPr>
        <p:spPr bwMode="auto">
          <a:xfrm>
            <a:off x="992188" y="3789363"/>
            <a:ext cx="7272337" cy="93662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/>
              <a:t>исследователь обнаружил несколько любопытных закономерностей.</a:t>
            </a:r>
            <a:endParaRPr lang="ru-RU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9" name="AutoShape 19"/>
          <p:cNvSpPr>
            <a:spLocks noChangeArrowheads="1"/>
          </p:cNvSpPr>
          <p:nvPr/>
        </p:nvSpPr>
        <p:spPr bwMode="auto">
          <a:xfrm>
            <a:off x="992188" y="5013325"/>
            <a:ext cx="7272337" cy="93662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/>
              <a:t>мне стало грустно.</a:t>
            </a:r>
            <a:endParaRPr lang="ru-RU" sz="2000" b="1" dirty="0">
              <a:latin typeface="Times New Roman" pitchFamily="18" charset="0"/>
            </a:endParaRPr>
          </a:p>
        </p:txBody>
      </p:sp>
      <p:sp>
        <p:nvSpPr>
          <p:cNvPr id="20502" name="Oval 22"/>
          <p:cNvSpPr>
            <a:spLocks noChangeArrowheads="1"/>
          </p:cNvSpPr>
          <p:nvPr/>
        </p:nvSpPr>
        <p:spPr bwMode="auto">
          <a:xfrm>
            <a:off x="8458200" y="1600200"/>
            <a:ext cx="360363" cy="360363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 dirty="0"/>
              <a:t>-</a:t>
            </a:r>
          </a:p>
        </p:txBody>
      </p:sp>
      <p:sp>
        <p:nvSpPr>
          <p:cNvPr id="20503" name="Oval 23"/>
          <p:cNvSpPr>
            <a:spLocks noChangeArrowheads="1"/>
          </p:cNvSpPr>
          <p:nvPr/>
        </p:nvSpPr>
        <p:spPr bwMode="auto">
          <a:xfrm>
            <a:off x="8458200" y="2852738"/>
            <a:ext cx="360363" cy="360362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/>
              <a:t>-</a:t>
            </a:r>
          </a:p>
        </p:txBody>
      </p:sp>
      <p:sp>
        <p:nvSpPr>
          <p:cNvPr id="20504" name="Oval 24"/>
          <p:cNvSpPr>
            <a:spLocks noChangeArrowheads="1"/>
          </p:cNvSpPr>
          <p:nvPr/>
        </p:nvSpPr>
        <p:spPr bwMode="auto">
          <a:xfrm>
            <a:off x="8458200" y="4038600"/>
            <a:ext cx="360363" cy="360363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 dirty="0">
                <a:solidFill>
                  <a:srgbClr val="006600"/>
                </a:solidFill>
              </a:rPr>
              <a:t>+</a:t>
            </a:r>
          </a:p>
        </p:txBody>
      </p:sp>
      <p:sp>
        <p:nvSpPr>
          <p:cNvPr id="20505" name="Oval 25"/>
          <p:cNvSpPr>
            <a:spLocks noChangeArrowheads="1"/>
          </p:cNvSpPr>
          <p:nvPr/>
        </p:nvSpPr>
        <p:spPr bwMode="auto">
          <a:xfrm>
            <a:off x="8458200" y="5372100"/>
            <a:ext cx="360363" cy="360363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/>
              <a:t>-</a:t>
            </a:r>
          </a:p>
        </p:txBody>
      </p:sp>
      <p:sp>
        <p:nvSpPr>
          <p:cNvPr id="8207" name="AutoShape 2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29600" y="6172200"/>
            <a:ext cx="738188" cy="509588"/>
          </a:xfrm>
          <a:prstGeom prst="actionButtonForwardNex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762000" y="152400"/>
            <a:ext cx="7543800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1. </a:t>
            </a:r>
            <a:r>
              <a:rPr lang="ru-RU" dirty="0" smtClean="0"/>
              <a:t> </a:t>
            </a:r>
            <a:r>
              <a:rPr lang="ru-RU" sz="2400" dirty="0" smtClean="0"/>
              <a:t>Укажите грамматически правильное продолжение предложения.</a:t>
            </a:r>
            <a:r>
              <a:rPr lang="ru-RU" sz="2000" dirty="0" smtClean="0"/>
              <a:t> </a:t>
            </a:r>
          </a:p>
          <a:p>
            <a:r>
              <a:rPr lang="ru-RU" sz="2000" b="1" dirty="0" smtClean="0"/>
              <a:t>Размышляя о судьбах писателей,</a:t>
            </a:r>
            <a:endParaRPr lang="ru-RU" sz="2000" dirty="0" smtClean="0"/>
          </a:p>
          <a:p>
            <a:endParaRPr lang="ru-RU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4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6600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20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205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205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205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1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04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2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6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1000"/>
                                        <p:tgtEl>
                                          <p:spTgt spid="20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53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205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205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205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2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04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2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63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6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7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8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0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1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2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4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5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6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1000"/>
                                        <p:tgtEl>
                                          <p:spTgt spid="20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"/>
                            </p:stCondLst>
                            <p:childTnLst>
                              <p:par>
                                <p:cTn id="81" presetID="53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2" dur="500"/>
                                        <p:tgtEl>
                                          <p:spTgt spid="205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/>
                                        <p:tgtEl>
                                          <p:spTgt spid="205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205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3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04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0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1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4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5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6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8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9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0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2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03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4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10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00"/>
                            </p:stCondLst>
                            <p:childTnLst>
                              <p:par>
                                <p:cTn id="109" presetID="53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205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205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2" dur="5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4"/>
                  </p:tgtEl>
                </p:cond>
              </p:nextCondLst>
            </p:seq>
          </p:childTnLst>
        </p:cTn>
      </p:par>
    </p:tnLst>
    <p:bldLst>
      <p:bldP spid="20502" grpId="0" animBg="1"/>
      <p:bldP spid="20502" grpId="1" animBg="1"/>
      <p:bldP spid="20503" grpId="0" animBg="1"/>
      <p:bldP spid="20503" grpId="1" animBg="1"/>
      <p:bldP spid="20504" grpId="0" animBg="1"/>
      <p:bldP spid="20504" grpId="1" animBg="1"/>
      <p:bldP spid="20505" grpId="0" animBg="1"/>
      <p:bldP spid="20505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4"/>
          <p:cNvGrpSpPr>
            <a:grpSpLocks/>
          </p:cNvGrpSpPr>
          <p:nvPr/>
        </p:nvGrpSpPr>
        <p:grpSpPr bwMode="auto">
          <a:xfrm>
            <a:off x="106363" y="100013"/>
            <a:ext cx="8937625" cy="6669087"/>
            <a:chOff x="158" y="119"/>
            <a:chExt cx="5489" cy="4037"/>
          </a:xfrm>
        </p:grpSpPr>
        <p:sp>
          <p:nvSpPr>
            <p:cNvPr id="7185" name="Line 5"/>
            <p:cNvSpPr>
              <a:spLocks noChangeShapeType="1"/>
            </p:cNvSpPr>
            <p:nvPr/>
          </p:nvSpPr>
          <p:spPr bwMode="auto">
            <a:xfrm>
              <a:off x="158" y="119"/>
              <a:ext cx="5489" cy="0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86" name="Line 6"/>
            <p:cNvSpPr>
              <a:spLocks noChangeShapeType="1"/>
            </p:cNvSpPr>
            <p:nvPr/>
          </p:nvSpPr>
          <p:spPr bwMode="auto">
            <a:xfrm>
              <a:off x="158" y="119"/>
              <a:ext cx="0" cy="4037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87" name="Line 7"/>
            <p:cNvSpPr>
              <a:spLocks noChangeShapeType="1"/>
            </p:cNvSpPr>
            <p:nvPr/>
          </p:nvSpPr>
          <p:spPr bwMode="auto">
            <a:xfrm>
              <a:off x="158" y="4156"/>
              <a:ext cx="5489" cy="0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88" name="Line 8"/>
            <p:cNvSpPr>
              <a:spLocks noChangeShapeType="1"/>
            </p:cNvSpPr>
            <p:nvPr/>
          </p:nvSpPr>
          <p:spPr bwMode="auto">
            <a:xfrm>
              <a:off x="5647" y="119"/>
              <a:ext cx="0" cy="4037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0490" name="AutoShape 10"/>
          <p:cNvSpPr>
            <a:spLocks noChangeArrowheads="1"/>
          </p:cNvSpPr>
          <p:nvPr/>
        </p:nvSpPr>
        <p:spPr bwMode="auto">
          <a:xfrm>
            <a:off x="992188" y="1341438"/>
            <a:ext cx="7272337" cy="93662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 smtClean="0"/>
              <a:t>среди матросов начались волнения.</a:t>
            </a:r>
            <a:endParaRPr lang="ru-RU" sz="2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1" name="Oval 11"/>
          <p:cNvSpPr>
            <a:spLocks noChangeArrowheads="1"/>
          </p:cNvSpPr>
          <p:nvPr/>
        </p:nvSpPr>
        <p:spPr bwMode="auto">
          <a:xfrm>
            <a:off x="468313" y="1557338"/>
            <a:ext cx="360362" cy="360362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2" name="Oval 12"/>
          <p:cNvSpPr>
            <a:spLocks noChangeArrowheads="1"/>
          </p:cNvSpPr>
          <p:nvPr/>
        </p:nvSpPr>
        <p:spPr bwMode="auto">
          <a:xfrm>
            <a:off x="468313" y="2852738"/>
            <a:ext cx="360362" cy="360362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3" name="Oval 13"/>
          <p:cNvSpPr>
            <a:spLocks noChangeArrowheads="1"/>
          </p:cNvSpPr>
          <p:nvPr/>
        </p:nvSpPr>
        <p:spPr bwMode="auto">
          <a:xfrm>
            <a:off x="468313" y="4076700"/>
            <a:ext cx="360362" cy="360363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4" name="Oval 14"/>
          <p:cNvSpPr>
            <a:spLocks noChangeArrowheads="1"/>
          </p:cNvSpPr>
          <p:nvPr/>
        </p:nvSpPr>
        <p:spPr bwMode="auto">
          <a:xfrm>
            <a:off x="468313" y="5373688"/>
            <a:ext cx="360362" cy="360362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7" name="AutoShape 17"/>
          <p:cNvSpPr>
            <a:spLocks noChangeArrowheads="1"/>
          </p:cNvSpPr>
          <p:nvPr/>
        </p:nvSpPr>
        <p:spPr bwMode="auto">
          <a:xfrm>
            <a:off x="992188" y="2565400"/>
            <a:ext cx="7272337" cy="93662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 smtClean="0"/>
              <a:t>команда не утратила оптимизма.</a:t>
            </a:r>
            <a:endParaRPr lang="ru-RU" sz="2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8" name="AutoShape 18"/>
          <p:cNvSpPr>
            <a:spLocks noChangeArrowheads="1"/>
          </p:cNvSpPr>
          <p:nvPr/>
        </p:nvSpPr>
        <p:spPr bwMode="auto">
          <a:xfrm>
            <a:off x="992188" y="3789363"/>
            <a:ext cx="7272337" cy="93662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 smtClean="0"/>
              <a:t>морякам наконец удалось отправить радиограмму.</a:t>
            </a:r>
            <a:endParaRPr lang="ru-RU" sz="2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9" name="AutoShape 19"/>
          <p:cNvSpPr>
            <a:spLocks noChangeArrowheads="1"/>
          </p:cNvSpPr>
          <p:nvPr/>
        </p:nvSpPr>
        <p:spPr bwMode="auto">
          <a:xfrm>
            <a:off x="992188" y="5029200"/>
            <a:ext cx="7272337" cy="93662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 smtClean="0"/>
              <a:t>исследователям морского дна улыбнулась удача.</a:t>
            </a:r>
            <a:endParaRPr lang="ru-RU" sz="2000" b="1" dirty="0">
              <a:latin typeface="Times New Roman" pitchFamily="18" charset="0"/>
            </a:endParaRPr>
          </a:p>
        </p:txBody>
      </p:sp>
      <p:sp>
        <p:nvSpPr>
          <p:cNvPr id="20502" name="Oval 22"/>
          <p:cNvSpPr>
            <a:spLocks noChangeArrowheads="1"/>
          </p:cNvSpPr>
          <p:nvPr/>
        </p:nvSpPr>
        <p:spPr bwMode="auto">
          <a:xfrm>
            <a:off x="8458200" y="4114800"/>
            <a:ext cx="360363" cy="360363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/>
              <a:t>-</a:t>
            </a:r>
          </a:p>
        </p:txBody>
      </p:sp>
      <p:sp>
        <p:nvSpPr>
          <p:cNvPr id="20503" name="Oval 23"/>
          <p:cNvSpPr>
            <a:spLocks noChangeArrowheads="1"/>
          </p:cNvSpPr>
          <p:nvPr/>
        </p:nvSpPr>
        <p:spPr bwMode="auto">
          <a:xfrm>
            <a:off x="8458200" y="2852738"/>
            <a:ext cx="360363" cy="360362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006600"/>
                </a:solidFill>
              </a:rPr>
              <a:t>+</a:t>
            </a:r>
          </a:p>
        </p:txBody>
      </p:sp>
      <p:sp>
        <p:nvSpPr>
          <p:cNvPr id="20504" name="Oval 24"/>
          <p:cNvSpPr>
            <a:spLocks noChangeArrowheads="1"/>
          </p:cNvSpPr>
          <p:nvPr/>
        </p:nvSpPr>
        <p:spPr bwMode="auto">
          <a:xfrm>
            <a:off x="8458200" y="1600200"/>
            <a:ext cx="360363" cy="360363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003300"/>
                </a:solidFill>
              </a:rPr>
              <a:t>-</a:t>
            </a:r>
          </a:p>
        </p:txBody>
      </p:sp>
      <p:sp>
        <p:nvSpPr>
          <p:cNvPr id="20505" name="Oval 25"/>
          <p:cNvSpPr>
            <a:spLocks noChangeArrowheads="1"/>
          </p:cNvSpPr>
          <p:nvPr/>
        </p:nvSpPr>
        <p:spPr bwMode="auto">
          <a:xfrm>
            <a:off x="8458200" y="5372100"/>
            <a:ext cx="360363" cy="360363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/>
              <a:t>-</a:t>
            </a:r>
          </a:p>
        </p:txBody>
      </p:sp>
      <p:sp>
        <p:nvSpPr>
          <p:cNvPr id="8207" name="AutoShape 2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29600" y="6172200"/>
            <a:ext cx="738188" cy="509588"/>
          </a:xfrm>
          <a:prstGeom prst="actionButtonForwardNex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7184" name="Rectangle 9"/>
          <p:cNvSpPr>
            <a:spLocks noChangeArrowheads="1"/>
          </p:cNvSpPr>
          <p:nvPr/>
        </p:nvSpPr>
        <p:spPr bwMode="auto">
          <a:xfrm>
            <a:off x="228600" y="457200"/>
            <a:ext cx="8478838" cy="193899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24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2</a:t>
            </a:r>
            <a:r>
              <a:rPr lang="ru-RU" sz="22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. </a:t>
            </a:r>
            <a:r>
              <a:rPr lang="ru-RU" sz="2200" dirty="0" smtClean="0"/>
              <a:t>Укажите грамматически правильное продолжение предложения</a:t>
            </a:r>
            <a:r>
              <a:rPr lang="ru-RU" sz="2400" dirty="0" smtClean="0"/>
              <a:t>. </a:t>
            </a:r>
            <a:r>
              <a:rPr lang="ru-RU" sz="2000" b="1" dirty="0" smtClean="0"/>
              <a:t>Дрейфуя уже более месяца в открытом море,</a:t>
            </a:r>
            <a:endParaRPr lang="ru-RU" sz="2000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just">
              <a:defRPr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800" b="1" dirty="0">
              <a:solidFill>
                <a:srgbClr val="50505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4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6600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20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205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205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205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1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04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2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6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1000"/>
                                        <p:tgtEl>
                                          <p:spTgt spid="20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53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205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205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205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2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04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2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63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6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7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8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0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1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2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4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5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6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1000"/>
                                        <p:tgtEl>
                                          <p:spTgt spid="20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"/>
                            </p:stCondLst>
                            <p:childTnLst>
                              <p:par>
                                <p:cTn id="81" presetID="53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2" dur="500"/>
                                        <p:tgtEl>
                                          <p:spTgt spid="205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/>
                                        <p:tgtEl>
                                          <p:spTgt spid="205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205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3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04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0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1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4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5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6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8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9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0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2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03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4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10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00"/>
                            </p:stCondLst>
                            <p:childTnLst>
                              <p:par>
                                <p:cTn id="109" presetID="53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205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205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2" dur="5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4"/>
                  </p:tgtEl>
                </p:cond>
              </p:nextCondLst>
            </p:seq>
          </p:childTnLst>
        </p:cTn>
      </p:par>
    </p:tnLst>
    <p:bldLst>
      <p:bldP spid="20502" grpId="0" animBg="1"/>
      <p:bldP spid="20502" grpId="1" animBg="1"/>
      <p:bldP spid="20503" grpId="0" animBg="1"/>
      <p:bldP spid="20503" grpId="1" animBg="1"/>
      <p:bldP spid="20504" grpId="0" animBg="1"/>
      <p:bldP spid="20504" grpId="1" animBg="1"/>
      <p:bldP spid="20505" grpId="0" animBg="1"/>
      <p:bldP spid="20505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4"/>
          <p:cNvGrpSpPr>
            <a:grpSpLocks/>
          </p:cNvGrpSpPr>
          <p:nvPr/>
        </p:nvGrpSpPr>
        <p:grpSpPr bwMode="auto">
          <a:xfrm>
            <a:off x="106363" y="100013"/>
            <a:ext cx="8937625" cy="6669087"/>
            <a:chOff x="158" y="119"/>
            <a:chExt cx="5489" cy="4037"/>
          </a:xfrm>
        </p:grpSpPr>
        <p:sp>
          <p:nvSpPr>
            <p:cNvPr id="8209" name="Line 5"/>
            <p:cNvSpPr>
              <a:spLocks noChangeShapeType="1"/>
            </p:cNvSpPr>
            <p:nvPr/>
          </p:nvSpPr>
          <p:spPr bwMode="auto">
            <a:xfrm>
              <a:off x="158" y="119"/>
              <a:ext cx="5489" cy="0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10" name="Line 6"/>
            <p:cNvSpPr>
              <a:spLocks noChangeShapeType="1"/>
            </p:cNvSpPr>
            <p:nvPr/>
          </p:nvSpPr>
          <p:spPr bwMode="auto">
            <a:xfrm>
              <a:off x="158" y="119"/>
              <a:ext cx="0" cy="4037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11" name="Line 7"/>
            <p:cNvSpPr>
              <a:spLocks noChangeShapeType="1"/>
            </p:cNvSpPr>
            <p:nvPr/>
          </p:nvSpPr>
          <p:spPr bwMode="auto">
            <a:xfrm>
              <a:off x="158" y="4156"/>
              <a:ext cx="5489" cy="0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12" name="Line 8"/>
            <p:cNvSpPr>
              <a:spLocks noChangeShapeType="1"/>
            </p:cNvSpPr>
            <p:nvPr/>
          </p:nvSpPr>
          <p:spPr bwMode="auto">
            <a:xfrm>
              <a:off x="5647" y="119"/>
              <a:ext cx="0" cy="4037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0490" name="AutoShape 10"/>
          <p:cNvSpPr>
            <a:spLocks noChangeArrowheads="1"/>
          </p:cNvSpPr>
          <p:nvPr/>
        </p:nvSpPr>
        <p:spPr bwMode="auto">
          <a:xfrm>
            <a:off x="992188" y="1341438"/>
            <a:ext cx="7272337" cy="93662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2000" dirty="0" smtClean="0"/>
              <a:t>ознакомьтесь с научными трудами предшественников</a:t>
            </a:r>
            <a:r>
              <a:rPr lang="ru-RU" dirty="0" smtClean="0"/>
              <a:t>.</a:t>
            </a:r>
            <a:endParaRPr lang="ru-RU" sz="2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1" name="Oval 11"/>
          <p:cNvSpPr>
            <a:spLocks noChangeArrowheads="1"/>
          </p:cNvSpPr>
          <p:nvPr/>
        </p:nvSpPr>
        <p:spPr bwMode="auto">
          <a:xfrm>
            <a:off x="457200" y="5334000"/>
            <a:ext cx="360362" cy="360362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2" name="Oval 12"/>
          <p:cNvSpPr>
            <a:spLocks noChangeArrowheads="1"/>
          </p:cNvSpPr>
          <p:nvPr/>
        </p:nvSpPr>
        <p:spPr bwMode="auto">
          <a:xfrm>
            <a:off x="468313" y="2852738"/>
            <a:ext cx="360362" cy="360362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3" name="Oval 13"/>
          <p:cNvSpPr>
            <a:spLocks noChangeArrowheads="1"/>
          </p:cNvSpPr>
          <p:nvPr/>
        </p:nvSpPr>
        <p:spPr bwMode="auto">
          <a:xfrm>
            <a:off x="468313" y="4076700"/>
            <a:ext cx="360362" cy="360363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4" name="Oval 14"/>
          <p:cNvSpPr>
            <a:spLocks noChangeArrowheads="1"/>
          </p:cNvSpPr>
          <p:nvPr/>
        </p:nvSpPr>
        <p:spPr bwMode="auto">
          <a:xfrm>
            <a:off x="457200" y="1600200"/>
            <a:ext cx="360362" cy="360362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7" name="AutoShape 17"/>
          <p:cNvSpPr>
            <a:spLocks noChangeArrowheads="1"/>
          </p:cNvSpPr>
          <p:nvPr/>
        </p:nvSpPr>
        <p:spPr bwMode="auto">
          <a:xfrm>
            <a:off x="992188" y="2565400"/>
            <a:ext cx="7272337" cy="93662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 smtClean="0"/>
              <a:t>необходимы методические рекомендации.</a:t>
            </a:r>
            <a:endParaRPr lang="ru-RU" sz="2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8" name="AutoShape 18"/>
          <p:cNvSpPr>
            <a:spLocks noChangeArrowheads="1"/>
          </p:cNvSpPr>
          <p:nvPr/>
        </p:nvSpPr>
        <p:spPr bwMode="auto">
          <a:xfrm>
            <a:off x="992188" y="3789363"/>
            <a:ext cx="7272337" cy="93662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 smtClean="0"/>
              <a:t>возникло сомнение в правильности выбранной темы.</a:t>
            </a:r>
            <a:endParaRPr lang="ru-RU" sz="2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9" name="AutoShape 19"/>
          <p:cNvSpPr>
            <a:spLocks noChangeArrowheads="1"/>
          </p:cNvSpPr>
          <p:nvPr/>
        </p:nvSpPr>
        <p:spPr bwMode="auto">
          <a:xfrm>
            <a:off x="992188" y="5013325"/>
            <a:ext cx="7272337" cy="93662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 smtClean="0"/>
              <a:t>очень важен совет научного руководителя.</a:t>
            </a:r>
            <a:endParaRPr lang="ru-RU" sz="2000" b="1" dirty="0">
              <a:latin typeface="Times New Roman" pitchFamily="18" charset="0"/>
            </a:endParaRPr>
          </a:p>
        </p:txBody>
      </p:sp>
      <p:sp>
        <p:nvSpPr>
          <p:cNvPr id="20502" name="Oval 22"/>
          <p:cNvSpPr>
            <a:spLocks noChangeArrowheads="1"/>
          </p:cNvSpPr>
          <p:nvPr/>
        </p:nvSpPr>
        <p:spPr bwMode="auto">
          <a:xfrm>
            <a:off x="8458200" y="4114800"/>
            <a:ext cx="360363" cy="360363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/>
              <a:t>-</a:t>
            </a:r>
          </a:p>
        </p:txBody>
      </p:sp>
      <p:sp>
        <p:nvSpPr>
          <p:cNvPr id="20503" name="Oval 23"/>
          <p:cNvSpPr>
            <a:spLocks noChangeArrowheads="1"/>
          </p:cNvSpPr>
          <p:nvPr/>
        </p:nvSpPr>
        <p:spPr bwMode="auto">
          <a:xfrm>
            <a:off x="8458200" y="2852738"/>
            <a:ext cx="360363" cy="360362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/>
              <a:t>-</a:t>
            </a:r>
          </a:p>
        </p:txBody>
      </p:sp>
      <p:sp>
        <p:nvSpPr>
          <p:cNvPr id="20504" name="Oval 24"/>
          <p:cNvSpPr>
            <a:spLocks noChangeArrowheads="1"/>
          </p:cNvSpPr>
          <p:nvPr/>
        </p:nvSpPr>
        <p:spPr bwMode="auto">
          <a:xfrm>
            <a:off x="8458200" y="5334000"/>
            <a:ext cx="360363" cy="360363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 dirty="0">
                <a:solidFill>
                  <a:srgbClr val="003300"/>
                </a:solidFill>
              </a:rPr>
              <a:t>-</a:t>
            </a:r>
          </a:p>
        </p:txBody>
      </p:sp>
      <p:sp>
        <p:nvSpPr>
          <p:cNvPr id="20505" name="Oval 25"/>
          <p:cNvSpPr>
            <a:spLocks noChangeArrowheads="1"/>
          </p:cNvSpPr>
          <p:nvPr/>
        </p:nvSpPr>
        <p:spPr bwMode="auto">
          <a:xfrm>
            <a:off x="8458200" y="1600200"/>
            <a:ext cx="360363" cy="360363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 dirty="0">
                <a:solidFill>
                  <a:srgbClr val="006600"/>
                </a:solidFill>
              </a:rPr>
              <a:t>+</a:t>
            </a:r>
          </a:p>
        </p:txBody>
      </p:sp>
      <p:sp>
        <p:nvSpPr>
          <p:cNvPr id="8207" name="AutoShape 2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29600" y="6172200"/>
            <a:ext cx="738188" cy="509588"/>
          </a:xfrm>
          <a:prstGeom prst="actionButtonForwardNex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8208" name="Rectangle 9"/>
          <p:cNvSpPr>
            <a:spLocks noChangeArrowheads="1"/>
          </p:cNvSpPr>
          <p:nvPr/>
        </p:nvSpPr>
        <p:spPr bwMode="auto">
          <a:xfrm>
            <a:off x="228600" y="457200"/>
            <a:ext cx="8478838" cy="19383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24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3. </a:t>
            </a:r>
            <a:r>
              <a:rPr lang="ru-RU" sz="2200" dirty="0" smtClean="0"/>
              <a:t>Укажите грамматически правильное продолжение предложения</a:t>
            </a:r>
            <a:r>
              <a:rPr lang="ru-RU" sz="2400" dirty="0" smtClean="0"/>
              <a:t>. </a:t>
            </a:r>
            <a:r>
              <a:rPr lang="ru-RU" sz="2400" b="1" dirty="0" smtClean="0"/>
              <a:t>Составляя план дипломной работы,</a:t>
            </a:r>
            <a:r>
              <a:rPr lang="ru-RU" sz="2400" dirty="0" smtClean="0"/>
              <a:t> </a:t>
            </a:r>
            <a:endParaRPr lang="ru-RU" sz="2400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just">
              <a:defRPr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800" b="1" dirty="0">
              <a:solidFill>
                <a:srgbClr val="50505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4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6600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20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205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205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205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1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04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2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6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1000"/>
                                        <p:tgtEl>
                                          <p:spTgt spid="20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53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205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205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205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2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04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2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63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6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7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8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0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1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2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4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5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6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1000"/>
                                        <p:tgtEl>
                                          <p:spTgt spid="20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"/>
                            </p:stCondLst>
                            <p:childTnLst>
                              <p:par>
                                <p:cTn id="81" presetID="53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2" dur="500"/>
                                        <p:tgtEl>
                                          <p:spTgt spid="205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/>
                                        <p:tgtEl>
                                          <p:spTgt spid="205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205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3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04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0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1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4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5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6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8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9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0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2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03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4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10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00"/>
                            </p:stCondLst>
                            <p:childTnLst>
                              <p:par>
                                <p:cTn id="109" presetID="53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205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205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2" dur="5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4"/>
                  </p:tgtEl>
                </p:cond>
              </p:nextCondLst>
            </p:seq>
          </p:childTnLst>
        </p:cTn>
      </p:par>
    </p:tnLst>
    <p:bldLst>
      <p:bldP spid="20502" grpId="0" animBg="1"/>
      <p:bldP spid="20502" grpId="1" animBg="1"/>
      <p:bldP spid="20503" grpId="0" animBg="1"/>
      <p:bldP spid="20503" grpId="1" animBg="1"/>
      <p:bldP spid="20504" grpId="0" animBg="1"/>
      <p:bldP spid="20504" grpId="1" animBg="1"/>
      <p:bldP spid="20505" grpId="0" animBg="1"/>
      <p:bldP spid="20505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4"/>
          <p:cNvGrpSpPr>
            <a:grpSpLocks/>
          </p:cNvGrpSpPr>
          <p:nvPr/>
        </p:nvGrpSpPr>
        <p:grpSpPr bwMode="auto">
          <a:xfrm>
            <a:off x="106363" y="100013"/>
            <a:ext cx="8937625" cy="6669087"/>
            <a:chOff x="158" y="119"/>
            <a:chExt cx="5489" cy="4037"/>
          </a:xfrm>
        </p:grpSpPr>
        <p:sp>
          <p:nvSpPr>
            <p:cNvPr id="9233" name="Line 5"/>
            <p:cNvSpPr>
              <a:spLocks noChangeShapeType="1"/>
            </p:cNvSpPr>
            <p:nvPr/>
          </p:nvSpPr>
          <p:spPr bwMode="auto">
            <a:xfrm>
              <a:off x="158" y="119"/>
              <a:ext cx="5489" cy="0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34" name="Line 6"/>
            <p:cNvSpPr>
              <a:spLocks noChangeShapeType="1"/>
            </p:cNvSpPr>
            <p:nvPr/>
          </p:nvSpPr>
          <p:spPr bwMode="auto">
            <a:xfrm>
              <a:off x="158" y="119"/>
              <a:ext cx="0" cy="4037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35" name="Line 7"/>
            <p:cNvSpPr>
              <a:spLocks noChangeShapeType="1"/>
            </p:cNvSpPr>
            <p:nvPr/>
          </p:nvSpPr>
          <p:spPr bwMode="auto">
            <a:xfrm>
              <a:off x="158" y="4156"/>
              <a:ext cx="5489" cy="0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36" name="Line 8"/>
            <p:cNvSpPr>
              <a:spLocks noChangeShapeType="1"/>
            </p:cNvSpPr>
            <p:nvPr/>
          </p:nvSpPr>
          <p:spPr bwMode="auto">
            <a:xfrm>
              <a:off x="5647" y="119"/>
              <a:ext cx="0" cy="4037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0490" name="AutoShape 10"/>
          <p:cNvSpPr>
            <a:spLocks noChangeArrowheads="1"/>
          </p:cNvSpPr>
          <p:nvPr/>
        </p:nvSpPr>
        <p:spPr bwMode="auto">
          <a:xfrm>
            <a:off x="992188" y="1341438"/>
            <a:ext cx="7272337" cy="93662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2000" dirty="0" smtClean="0"/>
              <a:t>решается задача энергосбережения.</a:t>
            </a:r>
            <a:endParaRPr lang="ru-RU" sz="2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1" name="Oval 11"/>
          <p:cNvSpPr>
            <a:spLocks noChangeArrowheads="1"/>
          </p:cNvSpPr>
          <p:nvPr/>
        </p:nvSpPr>
        <p:spPr bwMode="auto">
          <a:xfrm>
            <a:off x="468313" y="1557338"/>
            <a:ext cx="360362" cy="360362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2" name="Oval 12"/>
          <p:cNvSpPr>
            <a:spLocks noChangeArrowheads="1"/>
          </p:cNvSpPr>
          <p:nvPr/>
        </p:nvSpPr>
        <p:spPr bwMode="auto">
          <a:xfrm>
            <a:off x="457200" y="5257800"/>
            <a:ext cx="360362" cy="360362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3" name="Oval 13"/>
          <p:cNvSpPr>
            <a:spLocks noChangeArrowheads="1"/>
          </p:cNvSpPr>
          <p:nvPr/>
        </p:nvSpPr>
        <p:spPr bwMode="auto">
          <a:xfrm>
            <a:off x="468313" y="4076700"/>
            <a:ext cx="360362" cy="360363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4" name="Oval 14"/>
          <p:cNvSpPr>
            <a:spLocks noChangeArrowheads="1"/>
          </p:cNvSpPr>
          <p:nvPr/>
        </p:nvSpPr>
        <p:spPr bwMode="auto">
          <a:xfrm>
            <a:off x="457200" y="2819400"/>
            <a:ext cx="360362" cy="360362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7" name="AutoShape 17"/>
          <p:cNvSpPr>
            <a:spLocks noChangeArrowheads="1"/>
          </p:cNvSpPr>
          <p:nvPr/>
        </p:nvSpPr>
        <p:spPr bwMode="auto">
          <a:xfrm>
            <a:off x="992188" y="2565400"/>
            <a:ext cx="7272337" cy="93662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 smtClean="0"/>
              <a:t>можно быстро преодолеть большое расстояние.</a:t>
            </a:r>
            <a:endParaRPr lang="ru-RU" sz="2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8" name="AutoShape 18"/>
          <p:cNvSpPr>
            <a:spLocks noChangeArrowheads="1"/>
          </p:cNvSpPr>
          <p:nvPr/>
        </p:nvSpPr>
        <p:spPr bwMode="auto">
          <a:xfrm>
            <a:off x="992188" y="3789363"/>
            <a:ext cx="7272337" cy="93662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 smtClean="0"/>
              <a:t>сберегаются энергоресурсы.</a:t>
            </a:r>
            <a:endParaRPr lang="ru-RU" sz="2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9" name="AutoShape 19"/>
          <p:cNvSpPr>
            <a:spLocks noChangeArrowheads="1"/>
          </p:cNvSpPr>
          <p:nvPr/>
        </p:nvSpPr>
        <p:spPr bwMode="auto">
          <a:xfrm>
            <a:off x="992188" y="5013325"/>
            <a:ext cx="7272337" cy="93662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 smtClean="0"/>
              <a:t>машина может развить высокую скорость.</a:t>
            </a:r>
            <a:endParaRPr lang="ru-RU" sz="2000" b="1" dirty="0">
              <a:latin typeface="Times New Roman" pitchFamily="18" charset="0"/>
            </a:endParaRPr>
          </a:p>
        </p:txBody>
      </p:sp>
      <p:sp>
        <p:nvSpPr>
          <p:cNvPr id="20502" name="Oval 22"/>
          <p:cNvSpPr>
            <a:spLocks noChangeArrowheads="1"/>
          </p:cNvSpPr>
          <p:nvPr/>
        </p:nvSpPr>
        <p:spPr bwMode="auto">
          <a:xfrm>
            <a:off x="8458200" y="4114800"/>
            <a:ext cx="360363" cy="360363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/>
              <a:t>-</a:t>
            </a:r>
          </a:p>
        </p:txBody>
      </p:sp>
      <p:sp>
        <p:nvSpPr>
          <p:cNvPr id="20503" name="Oval 23"/>
          <p:cNvSpPr>
            <a:spLocks noChangeArrowheads="1"/>
          </p:cNvSpPr>
          <p:nvPr/>
        </p:nvSpPr>
        <p:spPr bwMode="auto">
          <a:xfrm>
            <a:off x="8458200" y="5334000"/>
            <a:ext cx="360363" cy="360362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 dirty="0">
                <a:solidFill>
                  <a:srgbClr val="006600"/>
                </a:solidFill>
              </a:rPr>
              <a:t>+</a:t>
            </a:r>
          </a:p>
        </p:txBody>
      </p:sp>
      <p:sp>
        <p:nvSpPr>
          <p:cNvPr id="20504" name="Oval 24"/>
          <p:cNvSpPr>
            <a:spLocks noChangeArrowheads="1"/>
          </p:cNvSpPr>
          <p:nvPr/>
        </p:nvSpPr>
        <p:spPr bwMode="auto">
          <a:xfrm>
            <a:off x="8458200" y="1600200"/>
            <a:ext cx="360363" cy="360363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003300"/>
                </a:solidFill>
              </a:rPr>
              <a:t>-</a:t>
            </a:r>
          </a:p>
        </p:txBody>
      </p:sp>
      <p:sp>
        <p:nvSpPr>
          <p:cNvPr id="20505" name="Oval 25"/>
          <p:cNvSpPr>
            <a:spLocks noChangeArrowheads="1"/>
          </p:cNvSpPr>
          <p:nvPr/>
        </p:nvSpPr>
        <p:spPr bwMode="auto">
          <a:xfrm>
            <a:off x="8458200" y="2895600"/>
            <a:ext cx="360363" cy="360363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 dirty="0"/>
              <a:t>-</a:t>
            </a:r>
          </a:p>
        </p:txBody>
      </p:sp>
      <p:sp>
        <p:nvSpPr>
          <p:cNvPr id="8207" name="AutoShape 2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29600" y="6172200"/>
            <a:ext cx="738188" cy="509588"/>
          </a:xfrm>
          <a:prstGeom prst="actionButtonForwardNex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9232" name="Rectangle 9"/>
          <p:cNvSpPr>
            <a:spLocks noChangeArrowheads="1"/>
          </p:cNvSpPr>
          <p:nvPr/>
        </p:nvSpPr>
        <p:spPr bwMode="auto">
          <a:xfrm>
            <a:off x="152400" y="152400"/>
            <a:ext cx="8686800" cy="230832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4. </a:t>
            </a:r>
            <a:r>
              <a:rPr lang="ru-RU" sz="2200" dirty="0" smtClean="0"/>
              <a:t>Укажите грамматически правильное продолжение предложения</a:t>
            </a:r>
            <a:r>
              <a:rPr lang="ru-RU" sz="2200" dirty="0" smtClean="0"/>
              <a:t>. </a:t>
            </a:r>
            <a:r>
              <a:rPr lang="ru-RU" sz="2400" b="1" dirty="0" smtClean="0"/>
              <a:t>Потребляя небольшое количество топлива</a:t>
            </a:r>
            <a:r>
              <a:rPr lang="ru-RU" sz="2400" dirty="0" smtClean="0"/>
              <a:t>,</a:t>
            </a:r>
            <a:endParaRPr lang="ru-RU" sz="2400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just">
              <a:defRPr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800" b="1" dirty="0">
              <a:solidFill>
                <a:srgbClr val="50505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4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6600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20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205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205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205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1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04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2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6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1000"/>
                                        <p:tgtEl>
                                          <p:spTgt spid="20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53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205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205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205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2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04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2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63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6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7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8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0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1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2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4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5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6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1000"/>
                                        <p:tgtEl>
                                          <p:spTgt spid="20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"/>
                            </p:stCondLst>
                            <p:childTnLst>
                              <p:par>
                                <p:cTn id="81" presetID="53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2" dur="500"/>
                                        <p:tgtEl>
                                          <p:spTgt spid="205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/>
                                        <p:tgtEl>
                                          <p:spTgt spid="205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205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3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04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0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1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4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5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6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8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9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0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2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03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4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10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00"/>
                            </p:stCondLst>
                            <p:childTnLst>
                              <p:par>
                                <p:cTn id="109" presetID="53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205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205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2" dur="5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4"/>
                  </p:tgtEl>
                </p:cond>
              </p:nextCondLst>
            </p:seq>
          </p:childTnLst>
        </p:cTn>
      </p:par>
    </p:tnLst>
    <p:bldLst>
      <p:bldP spid="20502" grpId="0" animBg="1"/>
      <p:bldP spid="20502" grpId="1" animBg="1"/>
      <p:bldP spid="20503" grpId="0" animBg="1"/>
      <p:bldP spid="20503" grpId="1" animBg="1"/>
      <p:bldP spid="20504" grpId="0" animBg="1"/>
      <p:bldP spid="20504" grpId="1" animBg="1"/>
      <p:bldP spid="20505" grpId="0" animBg="1"/>
      <p:bldP spid="20505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4"/>
          <p:cNvGrpSpPr>
            <a:grpSpLocks/>
          </p:cNvGrpSpPr>
          <p:nvPr/>
        </p:nvGrpSpPr>
        <p:grpSpPr bwMode="auto">
          <a:xfrm>
            <a:off x="106363" y="100013"/>
            <a:ext cx="8937625" cy="6669087"/>
            <a:chOff x="158" y="119"/>
            <a:chExt cx="5489" cy="4037"/>
          </a:xfrm>
        </p:grpSpPr>
        <p:sp>
          <p:nvSpPr>
            <p:cNvPr id="10257" name="Line 5"/>
            <p:cNvSpPr>
              <a:spLocks noChangeShapeType="1"/>
            </p:cNvSpPr>
            <p:nvPr/>
          </p:nvSpPr>
          <p:spPr bwMode="auto">
            <a:xfrm>
              <a:off x="158" y="119"/>
              <a:ext cx="5489" cy="0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8" name="Line 6"/>
            <p:cNvSpPr>
              <a:spLocks noChangeShapeType="1"/>
            </p:cNvSpPr>
            <p:nvPr/>
          </p:nvSpPr>
          <p:spPr bwMode="auto">
            <a:xfrm>
              <a:off x="158" y="119"/>
              <a:ext cx="0" cy="4037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9" name="Line 7"/>
            <p:cNvSpPr>
              <a:spLocks noChangeShapeType="1"/>
            </p:cNvSpPr>
            <p:nvPr/>
          </p:nvSpPr>
          <p:spPr bwMode="auto">
            <a:xfrm>
              <a:off x="158" y="4156"/>
              <a:ext cx="5489" cy="0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60" name="Line 8"/>
            <p:cNvSpPr>
              <a:spLocks noChangeShapeType="1"/>
            </p:cNvSpPr>
            <p:nvPr/>
          </p:nvSpPr>
          <p:spPr bwMode="auto">
            <a:xfrm>
              <a:off x="5647" y="119"/>
              <a:ext cx="0" cy="4037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0490" name="AutoShape 10"/>
          <p:cNvSpPr>
            <a:spLocks noChangeArrowheads="1"/>
          </p:cNvSpPr>
          <p:nvPr/>
        </p:nvSpPr>
        <p:spPr bwMode="auto">
          <a:xfrm>
            <a:off x="992188" y="1341438"/>
            <a:ext cx="7272337" cy="93662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/>
              <a:t>у </a:t>
            </a:r>
            <a:r>
              <a:rPr lang="ru-RU" dirty="0" smtClean="0"/>
              <a:t>Антона сломалась клюшка</a:t>
            </a:r>
            <a:r>
              <a:rPr lang="ru-RU" dirty="0" smtClean="0"/>
              <a:t>.</a:t>
            </a:r>
            <a:endParaRPr lang="ru-RU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1" name="Oval 11"/>
          <p:cNvSpPr>
            <a:spLocks noChangeArrowheads="1"/>
          </p:cNvSpPr>
          <p:nvPr/>
        </p:nvSpPr>
        <p:spPr bwMode="auto">
          <a:xfrm>
            <a:off x="468313" y="1557338"/>
            <a:ext cx="360362" cy="360362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2" name="Oval 12"/>
          <p:cNvSpPr>
            <a:spLocks noChangeArrowheads="1"/>
          </p:cNvSpPr>
          <p:nvPr/>
        </p:nvSpPr>
        <p:spPr bwMode="auto">
          <a:xfrm>
            <a:off x="468313" y="2852738"/>
            <a:ext cx="360362" cy="360362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3" name="Oval 13"/>
          <p:cNvSpPr>
            <a:spLocks noChangeArrowheads="1"/>
          </p:cNvSpPr>
          <p:nvPr/>
        </p:nvSpPr>
        <p:spPr bwMode="auto">
          <a:xfrm>
            <a:off x="468313" y="4076700"/>
            <a:ext cx="360362" cy="360363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4" name="Oval 14"/>
          <p:cNvSpPr>
            <a:spLocks noChangeArrowheads="1"/>
          </p:cNvSpPr>
          <p:nvPr/>
        </p:nvSpPr>
        <p:spPr bwMode="auto">
          <a:xfrm>
            <a:off x="468313" y="5373688"/>
            <a:ext cx="360362" cy="360362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7" name="AutoShape 17"/>
          <p:cNvSpPr>
            <a:spLocks noChangeArrowheads="1"/>
          </p:cNvSpPr>
          <p:nvPr/>
        </p:nvSpPr>
        <p:spPr bwMode="auto">
          <a:xfrm>
            <a:off x="992188" y="2565400"/>
            <a:ext cx="7272337" cy="93662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/>
              <a:t>время </a:t>
            </a:r>
            <a:r>
              <a:rPr lang="ru-RU" dirty="0" smtClean="0"/>
              <a:t>пролетает незаметно</a:t>
            </a:r>
            <a:r>
              <a:rPr lang="ru-RU" dirty="0" smtClean="0"/>
              <a:t>.</a:t>
            </a:r>
            <a:endParaRPr lang="ru-RU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8" name="AutoShape 18"/>
          <p:cNvSpPr>
            <a:spLocks noChangeArrowheads="1"/>
          </p:cNvSpPr>
          <p:nvPr/>
        </p:nvSpPr>
        <p:spPr bwMode="auto">
          <a:xfrm>
            <a:off x="992188" y="3789363"/>
            <a:ext cx="7272337" cy="93662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/>
              <a:t>Сашка </a:t>
            </a:r>
            <a:r>
              <a:rPr lang="ru-RU" dirty="0" smtClean="0"/>
              <a:t>забывал </a:t>
            </a:r>
            <a:r>
              <a:rPr lang="ru-RU" dirty="0" smtClean="0"/>
              <a:t>все </a:t>
            </a:r>
            <a:r>
              <a:rPr lang="ru-RU" dirty="0" smtClean="0"/>
              <a:t>школьные неприятности</a:t>
            </a:r>
            <a:r>
              <a:rPr lang="ru-RU" dirty="0" smtClean="0"/>
              <a:t>.</a:t>
            </a:r>
            <a:endParaRPr lang="ru-RU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9" name="AutoShape 19"/>
          <p:cNvSpPr>
            <a:spLocks noChangeArrowheads="1"/>
          </p:cNvSpPr>
          <p:nvPr/>
        </p:nvSpPr>
        <p:spPr bwMode="auto">
          <a:xfrm>
            <a:off x="990600" y="5029200"/>
            <a:ext cx="7272337" cy="93662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/>
              <a:t>спортсменов защищают специальные </a:t>
            </a:r>
            <a:r>
              <a:rPr lang="ru-RU" dirty="0" smtClean="0"/>
              <a:t>шлемы и </a:t>
            </a:r>
            <a:r>
              <a:rPr lang="ru-RU" dirty="0" smtClean="0"/>
              <a:t>налокотники</a:t>
            </a:r>
            <a:r>
              <a:rPr lang="ru-RU" dirty="0" smtClean="0"/>
              <a:t>.</a:t>
            </a:r>
            <a:endParaRPr lang="ru-RU" b="1" dirty="0">
              <a:latin typeface="Times New Roman" pitchFamily="18" charset="0"/>
            </a:endParaRPr>
          </a:p>
        </p:txBody>
      </p:sp>
      <p:sp>
        <p:nvSpPr>
          <p:cNvPr id="20502" name="Oval 22"/>
          <p:cNvSpPr>
            <a:spLocks noChangeArrowheads="1"/>
          </p:cNvSpPr>
          <p:nvPr/>
        </p:nvSpPr>
        <p:spPr bwMode="auto">
          <a:xfrm>
            <a:off x="8458200" y="4114800"/>
            <a:ext cx="360363" cy="360363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006600"/>
                </a:solidFill>
              </a:rPr>
              <a:t>+</a:t>
            </a:r>
          </a:p>
        </p:txBody>
      </p:sp>
      <p:sp>
        <p:nvSpPr>
          <p:cNvPr id="20503" name="Oval 23"/>
          <p:cNvSpPr>
            <a:spLocks noChangeArrowheads="1"/>
          </p:cNvSpPr>
          <p:nvPr/>
        </p:nvSpPr>
        <p:spPr bwMode="auto">
          <a:xfrm>
            <a:off x="8458200" y="2852738"/>
            <a:ext cx="360363" cy="360362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/>
              <a:t>-</a:t>
            </a:r>
          </a:p>
        </p:txBody>
      </p:sp>
      <p:sp>
        <p:nvSpPr>
          <p:cNvPr id="20504" name="Oval 24"/>
          <p:cNvSpPr>
            <a:spLocks noChangeArrowheads="1"/>
          </p:cNvSpPr>
          <p:nvPr/>
        </p:nvSpPr>
        <p:spPr bwMode="auto">
          <a:xfrm>
            <a:off x="8458200" y="1600200"/>
            <a:ext cx="360363" cy="360363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003300"/>
                </a:solidFill>
              </a:rPr>
              <a:t>-</a:t>
            </a:r>
          </a:p>
        </p:txBody>
      </p:sp>
      <p:sp>
        <p:nvSpPr>
          <p:cNvPr id="20505" name="Oval 25"/>
          <p:cNvSpPr>
            <a:spLocks noChangeArrowheads="1"/>
          </p:cNvSpPr>
          <p:nvPr/>
        </p:nvSpPr>
        <p:spPr bwMode="auto">
          <a:xfrm>
            <a:off x="8458200" y="5372100"/>
            <a:ext cx="360363" cy="360363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/>
              <a:t>-</a:t>
            </a:r>
          </a:p>
        </p:txBody>
      </p:sp>
      <p:sp>
        <p:nvSpPr>
          <p:cNvPr id="10256" name="Rectangle 9"/>
          <p:cNvSpPr>
            <a:spLocks noChangeArrowheads="1"/>
          </p:cNvSpPr>
          <p:nvPr/>
        </p:nvSpPr>
        <p:spPr bwMode="auto">
          <a:xfrm>
            <a:off x="228600" y="457200"/>
            <a:ext cx="8478838" cy="193899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24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5. </a:t>
            </a:r>
            <a:r>
              <a:rPr lang="ru-RU" sz="2400" dirty="0" smtClean="0"/>
              <a:t>Укажите грамматически правильное продолжение предложения</a:t>
            </a:r>
            <a:r>
              <a:rPr lang="ru-RU" sz="2400" dirty="0" smtClean="0"/>
              <a:t>. </a:t>
            </a:r>
            <a:r>
              <a:rPr lang="ru-RU" sz="2400" dirty="0" smtClean="0"/>
              <a:t>Играя в </a:t>
            </a:r>
            <a:r>
              <a:rPr lang="ru-RU" sz="2400" dirty="0" smtClean="0"/>
              <a:t>хоккей</a:t>
            </a:r>
            <a:r>
              <a:rPr lang="ru-RU" sz="2400" dirty="0" smtClean="0"/>
              <a:t>,</a:t>
            </a:r>
            <a:endParaRPr lang="ru-RU" sz="2400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just">
              <a:defRPr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800" b="1" dirty="0">
              <a:solidFill>
                <a:srgbClr val="50505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4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6600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20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205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205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205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1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04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2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6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1000"/>
                                        <p:tgtEl>
                                          <p:spTgt spid="20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53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205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205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205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2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04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2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63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6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7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8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0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1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2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4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5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6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1000"/>
                                        <p:tgtEl>
                                          <p:spTgt spid="20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"/>
                            </p:stCondLst>
                            <p:childTnLst>
                              <p:par>
                                <p:cTn id="81" presetID="53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2" dur="500"/>
                                        <p:tgtEl>
                                          <p:spTgt spid="205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/>
                                        <p:tgtEl>
                                          <p:spTgt spid="205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205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3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04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0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1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4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5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6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8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9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0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2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03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4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10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00"/>
                            </p:stCondLst>
                            <p:childTnLst>
                              <p:par>
                                <p:cTn id="109" presetID="53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205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205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2" dur="5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4"/>
                  </p:tgtEl>
                </p:cond>
              </p:nextCondLst>
            </p:seq>
          </p:childTnLst>
        </p:cTn>
      </p:par>
    </p:tnLst>
    <p:bldLst>
      <p:bldP spid="20502" grpId="0" animBg="1"/>
      <p:bldP spid="20502" grpId="1" animBg="1"/>
      <p:bldP spid="20503" grpId="0" animBg="1"/>
      <p:bldP spid="20503" grpId="1" animBg="1"/>
      <p:bldP spid="20504" grpId="0" animBg="1"/>
      <p:bldP spid="20504" grpId="1" animBg="1"/>
      <p:bldP spid="20505" grpId="0" animBg="1"/>
      <p:bldP spid="20505" grpId="1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994</TotalTime>
  <Words>278</Words>
  <Application>Microsoft Office PowerPoint</Application>
  <PresentationFormat>Экран (4:3)</PresentationFormat>
  <Paragraphs>92</Paragraphs>
  <Slides>8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Toshiba</dc:creator>
  <cp:lastModifiedBy>Александр</cp:lastModifiedBy>
  <cp:revision>100</cp:revision>
  <cp:lastPrinted>1601-01-01T00:00:00Z</cp:lastPrinted>
  <dcterms:created xsi:type="dcterms:W3CDTF">2009-07-23T14:17:51Z</dcterms:created>
  <dcterms:modified xsi:type="dcterms:W3CDTF">2014-03-15T11:18:09Z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