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2" r:id="rId1"/>
  </p:sldMasterIdLst>
  <p:notesMasterIdLst>
    <p:notesMasterId r:id="rId10"/>
  </p:notesMasterIdLst>
  <p:sldIdLst>
    <p:sldId id="258" r:id="rId2"/>
    <p:sldId id="259" r:id="rId3"/>
    <p:sldId id="260" r:id="rId4"/>
    <p:sldId id="262" r:id="rId5"/>
    <p:sldId id="264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CCCCFF"/>
    <a:srgbClr val="CCFFFF"/>
    <a:srgbClr val="006600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3674" autoAdjust="0"/>
    <p:restoredTop sz="93827" autoAdjust="0"/>
  </p:normalViewPr>
  <p:slideViewPr>
    <p:cSldViewPr>
      <p:cViewPr varScale="1">
        <p:scale>
          <a:sx n="97" d="100"/>
          <a:sy n="97" d="100"/>
        </p:scale>
        <p:origin x="-102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77E243A-9D64-4909-B70F-0D19B505F8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BC5A5A-2511-40A6-9482-BFE07158A4EF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A9070E-D364-477C-AE52-71F101DDE370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4A9788-FD10-4D1B-808A-17B5CE788CB6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07EDD8-5FCA-454A-817B-68A806D338A6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8A07E0-857B-444E-A89F-CC6AC3823AA8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CCFDF7-6B16-4854-A173-F93B7ED2C5C5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066F2D-A4AF-425B-B59E-A169C004B4E2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64D909-BF15-4661-A023-F9D0C4E1537D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6253A3C-D9FE-4A35-841D-D239BDF8AE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253DD6-0EFD-4C19-B1D0-B569A24153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CF9156-EA81-49F4-A3D0-C6078A2DB2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09EEE799-68CA-4149-A759-0AE1A80F14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11602C-D110-461A-9E39-0AD737FCAC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E6372D-124B-4137-A63E-E843D98DFC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71161C-4664-4A8D-AC9F-E0A663D6F5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6E699B-CD9E-49F5-AD3C-688BF949A0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D35AF5-5FC5-48E9-9736-F86C0F87A3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5114EC8-8B5F-4321-9EF4-2EAEDDF755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FDB4E9-AEAA-4FD2-BFDC-FD3C7A0959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8D9DD11-3AE1-4D40-BA47-11AFC3F2C6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250825" y="188913"/>
            <a:ext cx="8478838" cy="954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006600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Готовимся к ЕГЭ по русскому языку</a:t>
            </a:r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304800" y="1371600"/>
            <a:ext cx="8478838" cy="2062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3200" b="1" dirty="0">
              <a:solidFill>
                <a:srgbClr val="505050"/>
              </a:solidFill>
              <a:latin typeface="Stencil" pitchFamily="82" charset="0"/>
            </a:endParaRPr>
          </a:p>
          <a:p>
            <a:pPr algn="ctr">
              <a:defRPr/>
            </a:pPr>
            <a:endParaRPr lang="ru-RU" sz="3200" b="1" dirty="0">
              <a:solidFill>
                <a:srgbClr val="505050"/>
              </a:solidFill>
              <a:latin typeface="Stencil" pitchFamily="82" charset="0"/>
            </a:endParaRPr>
          </a:p>
          <a:p>
            <a:pPr algn="ctr"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Stencil" pitchFamily="82" charset="0"/>
              </a:rPr>
              <a:t>Учебный тренажёр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Stencil" pitchFamily="82" charset="0"/>
              </a:rPr>
              <a:t>А5.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Stencil" pitchFamily="82" charset="0"/>
            </a:endParaRPr>
          </a:p>
        </p:txBody>
      </p:sp>
      <p:grpSp>
        <p:nvGrpSpPr>
          <p:cNvPr id="2052" name="Group 7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2055" name="Line 8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" name="Line 9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" name="Line 10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" name="Line 11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1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01000" y="60960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054" name="Text Box 13"/>
          <p:cNvSpPr txBox="1">
            <a:spLocks noChangeArrowheads="1"/>
          </p:cNvSpPr>
          <p:nvPr/>
        </p:nvSpPr>
        <p:spPr bwMode="auto">
          <a:xfrm>
            <a:off x="228600" y="5029200"/>
            <a:ext cx="249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352800" y="4572000"/>
            <a:ext cx="5562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dirty="0" smtClean="0"/>
              <a:t>Автор: </a:t>
            </a:r>
          </a:p>
          <a:p>
            <a:pPr eaLnBrk="1" hangingPunct="1"/>
            <a:r>
              <a:rPr lang="ru-RU" dirty="0" err="1" smtClean="0"/>
              <a:t>Голактионова</a:t>
            </a:r>
            <a:r>
              <a:rPr lang="ru-RU" dirty="0" smtClean="0"/>
              <a:t> Лариса Викторовна, </a:t>
            </a:r>
          </a:p>
          <a:p>
            <a:pPr eaLnBrk="1" hangingPunct="1"/>
            <a:r>
              <a:rPr lang="ru-RU" dirty="0" smtClean="0"/>
              <a:t>учитель русского языка и литературы КСОШ №1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4"/>
          <p:cNvGrpSpPr>
            <a:grpSpLocks/>
          </p:cNvGrpSpPr>
          <p:nvPr/>
        </p:nvGrpSpPr>
        <p:grpSpPr bwMode="auto">
          <a:xfrm>
            <a:off x="76200" y="76200"/>
            <a:ext cx="8937625" cy="6669088"/>
            <a:chOff x="158" y="119"/>
            <a:chExt cx="5489" cy="4037"/>
          </a:xfrm>
        </p:grpSpPr>
        <p:sp>
          <p:nvSpPr>
            <p:cNvPr id="3077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8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9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0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099" name="Text Box 9"/>
          <p:cNvSpPr txBox="1">
            <a:spLocks noChangeArrowheads="1"/>
          </p:cNvSpPr>
          <p:nvPr/>
        </p:nvSpPr>
        <p:spPr bwMode="auto">
          <a:xfrm>
            <a:off x="228600" y="228600"/>
            <a:ext cx="8610600" cy="606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Дорогой друг!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endParaRPr lang="ru-RU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В этом году тебе предстоит сдавать Единый государственный экзамен по русскому языку. </a:t>
            </a:r>
          </a:p>
          <a:p>
            <a:pPr algn="just"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Подготовиться к нему тебе поможет данный образовательный ресурс. Его первый уровень представляет собой тренажёр, с помощью которого ты можешь вспомнить определённое правило из курса русского языка  и усовершенствовать свои умения и навыки. </a:t>
            </a:r>
          </a:p>
          <a:p>
            <a:pPr algn="just"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Второй уровень – проверочный тест по данной теме, за который ты получишь отметку. </a:t>
            </a:r>
          </a:p>
          <a:p>
            <a:pPr algn="just"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Надеемся, что эти занятия помогут тебе успешно подготовиться к ЕГЭ по русскому языку.</a:t>
            </a:r>
          </a:p>
          <a:p>
            <a:pPr algn="just">
              <a:defRPr/>
            </a:pPr>
            <a:endParaRPr lang="ru-RU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Желаем удачи!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</a:t>
            </a:r>
          </a:p>
          <a:p>
            <a:pPr algn="just">
              <a:defRPr/>
            </a:pPr>
            <a:endParaRPr lang="ru-RU" sz="2400" dirty="0"/>
          </a:p>
        </p:txBody>
      </p:sp>
      <p:sp>
        <p:nvSpPr>
          <p:cNvPr id="14346" name="AutoShape 1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048000" y="6019800"/>
            <a:ext cx="3505200" cy="55562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itchFamily="18" charset="0"/>
              </a:rPr>
              <a:t>Перейти к тренажёру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4103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4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5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6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23" name="Rectangle 9"/>
          <p:cNvSpPr>
            <a:spLocks noChangeArrowheads="1"/>
          </p:cNvSpPr>
          <p:nvPr/>
        </p:nvSpPr>
        <p:spPr bwMode="auto">
          <a:xfrm>
            <a:off x="250825" y="188913"/>
            <a:ext cx="8478838" cy="954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006600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Инструкция по работе с учебным тренажёром</a:t>
            </a: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228600" y="1219200"/>
            <a:ext cx="84582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endParaRPr lang="ru-RU" sz="2400"/>
          </a:p>
          <a:p>
            <a:pPr marL="342900" indent="-342900" algn="just">
              <a:buFontTx/>
              <a:buAutoNum type="arabicPeriod"/>
            </a:pPr>
            <a:r>
              <a:rPr lang="ru-RU" sz="2400"/>
              <a:t>Каждое задание имеет 4 варианта ответа. Ты должен выбрать один правильный.</a:t>
            </a:r>
          </a:p>
          <a:p>
            <a:pPr marL="342900" indent="-342900" algn="just"/>
            <a:endParaRPr lang="ru-RU" sz="2400"/>
          </a:p>
          <a:p>
            <a:pPr marL="342900" indent="-342900" algn="just"/>
            <a:r>
              <a:rPr lang="ru-RU" sz="2400"/>
              <a:t>2. Если ты выбрал правильный ответ, появится     «плюс».</a:t>
            </a:r>
          </a:p>
          <a:p>
            <a:pPr marL="342900" indent="-342900" algn="just"/>
            <a:endParaRPr lang="ru-RU" sz="2400"/>
          </a:p>
          <a:p>
            <a:pPr marL="342900" indent="-342900" algn="just"/>
            <a:r>
              <a:rPr lang="ru-RU" sz="2400"/>
              <a:t>3. Если ты выбрал неверный ответ, появится «минус».</a:t>
            </a:r>
          </a:p>
          <a:p>
            <a:pPr marL="342900" indent="-342900" algn="just"/>
            <a:endParaRPr lang="ru-RU" sz="2400"/>
          </a:p>
          <a:p>
            <a:pPr marL="342900" indent="-342900" algn="just"/>
            <a:r>
              <a:rPr lang="ru-RU" sz="2400"/>
              <a:t>4. Переход к следующему заданию осуществляется по кнопке внизу.</a:t>
            </a:r>
          </a:p>
        </p:txBody>
      </p:sp>
      <p:sp>
        <p:nvSpPr>
          <p:cNvPr id="6149" name="AutoShape 1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01000" y="60960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5126" name="Rectangle 17"/>
          <p:cNvSpPr>
            <a:spLocks noChangeArrowheads="1"/>
          </p:cNvSpPr>
          <p:nvPr/>
        </p:nvSpPr>
        <p:spPr bwMode="auto">
          <a:xfrm>
            <a:off x="304800" y="5257800"/>
            <a:ext cx="8478838" cy="9540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006600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Желаем удачи!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6161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2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3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4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90600" y="13716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После сбора урожая дули иссушающие ветры, приносящие с собой сезон отсутствия воды.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57200" y="4038600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57200" y="2895600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57200" y="16002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68313" y="537368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992188" y="256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В последующие четыре месяца вода спадала, увлажнив землю и удобрив её илом.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2188" y="3789363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В течение первого сезона, длившемуся с июля по октябрь, происходил разлив Нила, и река затопляла низины.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13325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Древние египтяне, не знавшие зимы, делили год на три сезона, зависевших от поведения реки Нил.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16764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2852738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40386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53721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8207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6160" name="Rectangle 9"/>
          <p:cNvSpPr>
            <a:spLocks noChangeArrowheads="1"/>
          </p:cNvSpPr>
          <p:nvPr/>
        </p:nvSpPr>
        <p:spPr bwMode="auto">
          <a:xfrm>
            <a:off x="228600" y="457200"/>
            <a:ext cx="8478838" cy="1938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1. </a:t>
            </a:r>
            <a:r>
              <a:rPr lang="ru-RU" sz="2400" dirty="0" smtClean="0"/>
              <a:t>Укажите предложение с грамматической ошибкой (с нарушением синтаксической нормы).</a:t>
            </a: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7185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6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7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8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92188" y="1341438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К югу от Эвереста находится одно из самых страшных, по общему убеждению, мест на Земле, — высочайший перевал Южное седло.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68313" y="15573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68313" y="28527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68313" y="40767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68313" y="537368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992188" y="256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Грядущее потепление представляет угрозу для человечества не непосредственно, а благодаря некоторого побочного эффекта.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2188" y="3789363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В «Медном всаднике» сформировался особый образ столицы государства, создавший устойчивую традицию в последующей литературе.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292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Выдающимся достижением эпохи правления Ярослава Мудрого было составление свода письменных законов, получивших название «Русская Правда».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41148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2852738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16002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53721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8207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7184" name="Rectangle 9"/>
          <p:cNvSpPr>
            <a:spLocks noChangeArrowheads="1"/>
          </p:cNvSpPr>
          <p:nvPr/>
        </p:nvSpPr>
        <p:spPr bwMode="auto">
          <a:xfrm>
            <a:off x="228600" y="457200"/>
            <a:ext cx="8478838" cy="1938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2. </a:t>
            </a:r>
            <a:r>
              <a:rPr lang="ru-RU" sz="2400" dirty="0" smtClean="0"/>
              <a:t>Укажите предложение с грамматической ошибкой (с нарушением синтаксической нормы).</a:t>
            </a: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8209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0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1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2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92188" y="1341438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Овладев эллинским миром, римляне не стали подавлять его культуру, а во многом восприняли её.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68313" y="15573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68313" y="28527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68313" y="40767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68313" y="537368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992188" y="256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Самым «кровожадным хищником» считается автомобиль, превзошедший по количеству человеческих жертв всех тигров, акул и гадюк вместе взятых.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2188" y="3789363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Старые северные города России расположились среди лесов на берегах судоходных рек, нередко у места впадения их в озеро или море.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13325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Набоков писал о «Шинели», что «подайте мне читателя с творческим воображением — это повесть для него».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41148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2852738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16002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53721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8207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8208" name="Rectangle 9"/>
          <p:cNvSpPr>
            <a:spLocks noChangeArrowheads="1"/>
          </p:cNvSpPr>
          <p:nvPr/>
        </p:nvSpPr>
        <p:spPr bwMode="auto">
          <a:xfrm>
            <a:off x="228600" y="457200"/>
            <a:ext cx="8478838" cy="1938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3. </a:t>
            </a:r>
            <a:r>
              <a:rPr lang="ru-RU" sz="2400" dirty="0" smtClean="0"/>
              <a:t>Укажите предложение с грамматической ошибкой (с нарушением синтаксической нормы).</a:t>
            </a: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9233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4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5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6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92188" y="1341438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dirty="0" smtClean="0"/>
              <a:t>В печати Толстой дебютировал повестью «Детство», построенную как воспоминания взрослого человека.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57200" y="2895600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57200" y="1676400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68313" y="40767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68313" y="537368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992188" y="256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Петра неудержимо тянуло в Немецкую слободу, представлявшуюся ему маленькой Европой.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2188" y="3789363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На первом этапе Великих географических открытий Испания и Португалия прежде других стран оказались готовыми к дальним морским путешествиям.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13325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Изучение туманности Андромеды позволяет учёным лучше понять устройство нашей звёздной системы.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41148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1676400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28194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53721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8207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9232" name="Rectangle 9"/>
          <p:cNvSpPr>
            <a:spLocks noChangeArrowheads="1"/>
          </p:cNvSpPr>
          <p:nvPr/>
        </p:nvSpPr>
        <p:spPr bwMode="auto">
          <a:xfrm>
            <a:off x="228600" y="457200"/>
            <a:ext cx="8478838" cy="1938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4. </a:t>
            </a:r>
            <a:r>
              <a:rPr lang="ru-RU" sz="2400" dirty="0" smtClean="0"/>
              <a:t>Укажите предложение с грамматической ошибкой (с нарушением синтаксической нормы).</a:t>
            </a: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10257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8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9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0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92188" y="1341438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Вам необходимо оплатить за телефонные разговоры.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68313" y="15573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68313" y="28527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68313" y="40767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68313" y="537368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992188" y="256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Сегодня мы пойдем на семинар к коллегам, пригласивших зайти к ним.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2188" y="3789363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Путешественник в передаче «Записки натуралиста» рассказал об обезьянах Бразилии.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13325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Надо поощрять учеников, стремящихся к знаниям и которые активно участвуют в ходе урока.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41148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2852738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16002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53721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10256" name="Rectangle 9"/>
          <p:cNvSpPr>
            <a:spLocks noChangeArrowheads="1"/>
          </p:cNvSpPr>
          <p:nvPr/>
        </p:nvSpPr>
        <p:spPr bwMode="auto">
          <a:xfrm>
            <a:off x="228600" y="457200"/>
            <a:ext cx="8478838" cy="1569660"/>
          </a:xfrm>
          <a:prstGeom prst="rect">
            <a:avLst/>
          </a:prstGeom>
          <a:noFill/>
          <a:ln w="9525" algn="ctr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5. </a:t>
            </a:r>
            <a:r>
              <a:rPr lang="ru-RU" sz="2400" dirty="0" smtClean="0"/>
              <a:t>Укажите </a:t>
            </a:r>
            <a:r>
              <a:rPr lang="ru-RU" sz="2400" dirty="0" smtClean="0"/>
              <a:t>предложение без грамматических ошибок (без нарушения синтаксических норм).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1040</TotalTime>
  <Words>496</Words>
  <Application>Microsoft Office PowerPoint</Application>
  <PresentationFormat>Экран (4:3)</PresentationFormat>
  <Paragraphs>89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Toshiba</dc:creator>
  <cp:lastModifiedBy>Александр</cp:lastModifiedBy>
  <cp:revision>105</cp:revision>
  <cp:lastPrinted>1601-01-01T00:00:00Z</cp:lastPrinted>
  <dcterms:created xsi:type="dcterms:W3CDTF">2009-07-23T14:17:51Z</dcterms:created>
  <dcterms:modified xsi:type="dcterms:W3CDTF">2014-03-26T14:28:30Z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