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F1168-80B1-466A-ADAA-C0D735C7006B}" type="doc">
      <dgm:prSet loTypeId="urn:microsoft.com/office/officeart/2005/8/layout/venn1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C2EF67B-FC7C-4777-A6E0-BBA919C53CD0}">
      <dgm:prSet/>
      <dgm:spPr/>
      <dgm:t>
        <a:bodyPr/>
        <a:lstStyle/>
        <a:p>
          <a:pPr rtl="0"/>
          <a:r>
            <a:rPr lang="ru-RU" dirty="0" smtClean="0"/>
            <a:t>«Посмотри в глаза своему </a:t>
          </a:r>
          <a:br>
            <a:rPr lang="ru-RU" dirty="0" smtClean="0"/>
          </a:br>
          <a:r>
            <a:rPr lang="ru-RU" dirty="0" smtClean="0"/>
            <a:t>ребенку».</a:t>
          </a:r>
          <a:endParaRPr lang="ru-RU" dirty="0"/>
        </a:p>
      </dgm:t>
    </dgm:pt>
    <dgm:pt modelId="{6720923B-457A-4F41-9973-D09312C91625}" type="parTrans" cxnId="{B2C03EC3-458E-483D-A382-4AFCE8D81B7A}">
      <dgm:prSet/>
      <dgm:spPr/>
      <dgm:t>
        <a:bodyPr/>
        <a:lstStyle/>
        <a:p>
          <a:endParaRPr lang="ru-RU"/>
        </a:p>
      </dgm:t>
    </dgm:pt>
    <dgm:pt modelId="{E6B11A8F-0A12-45DC-B9D9-591BA10269C6}" type="sibTrans" cxnId="{B2C03EC3-458E-483D-A382-4AFCE8D81B7A}">
      <dgm:prSet/>
      <dgm:spPr/>
      <dgm:t>
        <a:bodyPr/>
        <a:lstStyle/>
        <a:p>
          <a:endParaRPr lang="ru-RU"/>
        </a:p>
      </dgm:t>
    </dgm:pt>
    <dgm:pt modelId="{989D13CE-E7F3-4A49-A7A4-9AA98A49AF49}" type="pres">
      <dgm:prSet presAssocID="{D23F1168-80B1-466A-ADAA-C0D735C7006B}" presName="compositeShape" presStyleCnt="0">
        <dgm:presLayoutVars>
          <dgm:chMax val="7"/>
          <dgm:dir/>
          <dgm:resizeHandles val="exact"/>
        </dgm:presLayoutVars>
      </dgm:prSet>
      <dgm:spPr/>
    </dgm:pt>
    <dgm:pt modelId="{4550614B-A4B3-4D15-8B02-9A77EE866A1E}" type="pres">
      <dgm:prSet presAssocID="{DC2EF67B-FC7C-4777-A6E0-BBA919C53CD0}" presName="circ1TxSh" presStyleLbl="vennNode1" presStyleIdx="0" presStyleCnt="1" custScaleX="131818"/>
      <dgm:spPr/>
    </dgm:pt>
  </dgm:ptLst>
  <dgm:cxnLst>
    <dgm:cxn modelId="{EB2FE4DE-3357-47FA-95C9-2944209F0233}" type="presOf" srcId="{D23F1168-80B1-466A-ADAA-C0D735C7006B}" destId="{989D13CE-E7F3-4A49-A7A4-9AA98A49AF49}" srcOrd="0" destOrd="0" presId="urn:microsoft.com/office/officeart/2005/8/layout/venn1"/>
    <dgm:cxn modelId="{B2C03EC3-458E-483D-A382-4AFCE8D81B7A}" srcId="{D23F1168-80B1-466A-ADAA-C0D735C7006B}" destId="{DC2EF67B-FC7C-4777-A6E0-BBA919C53CD0}" srcOrd="0" destOrd="0" parTransId="{6720923B-457A-4F41-9973-D09312C91625}" sibTransId="{E6B11A8F-0A12-45DC-B9D9-591BA10269C6}"/>
    <dgm:cxn modelId="{A8CDAF4D-65C6-454F-BA4A-622659C108F5}" type="presOf" srcId="{DC2EF67B-FC7C-4777-A6E0-BBA919C53CD0}" destId="{4550614B-A4B3-4D15-8B02-9A77EE866A1E}" srcOrd="0" destOrd="0" presId="urn:microsoft.com/office/officeart/2005/8/layout/venn1"/>
    <dgm:cxn modelId="{46B78AD8-0F29-4271-A880-2F4986FCB992}" type="presParOf" srcId="{989D13CE-E7F3-4A49-A7A4-9AA98A49AF49}" destId="{4550614B-A4B3-4D15-8B02-9A77EE866A1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50614B-A4B3-4D15-8B02-9A77EE866A1E}">
      <dsp:nvSpPr>
        <dsp:cNvPr id="0" name=""/>
        <dsp:cNvSpPr/>
      </dsp:nvSpPr>
      <dsp:spPr>
        <a:xfrm>
          <a:off x="144021" y="0"/>
          <a:ext cx="8352916" cy="633670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«Посмотри в глаза своему </a:t>
          </a:r>
          <a:br>
            <a:rPr lang="ru-RU" sz="6500" kern="1200" dirty="0" smtClean="0"/>
          </a:br>
          <a:r>
            <a:rPr lang="ru-RU" sz="6500" kern="1200" dirty="0" smtClean="0"/>
            <a:t>ребенку».</a:t>
          </a:r>
          <a:endParaRPr lang="ru-RU" sz="6500" kern="1200" dirty="0"/>
        </a:p>
      </dsp:txBody>
      <dsp:txXfrm>
        <a:off x="144021" y="0"/>
        <a:ext cx="8352916" cy="6336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A963-024B-4CB9-83C6-81D7F4D368C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E22DA-493F-4933-AC09-A53F803D5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260648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Вряд ли кто-то из впервые вступивших на опасную «дорогу в никуда» осознает, что только 10% подростков-наркоманов доживает до 30 лет.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41805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Признаки употребления различных групп наркотиков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784977" cy="5945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093"/>
                <a:gridCol w="3121933"/>
                <a:gridCol w="3484951"/>
              </a:tblGrid>
              <a:tr h="1190559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Психоактивное</a:t>
                      </a:r>
                      <a:r>
                        <a:rPr lang="ru-RU" dirty="0" smtClean="0"/>
                        <a:t> вещество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Психические и другие нарушения при интоксикации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Признаки последствий употребления наркотиков</a:t>
                      </a:r>
                      <a:endParaRPr lang="ru-RU" dirty="0"/>
                    </a:p>
                  </a:txBody>
                  <a:tcPr/>
                </a:tc>
              </a:tr>
              <a:tr h="457008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err="1" smtClean="0"/>
                        <a:t>Психодепрессанты</a:t>
                      </a:r>
                      <a:r>
                        <a:rPr lang="ru-RU" dirty="0" smtClean="0"/>
                        <a:t>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а) препараты опия</a:t>
                      </a:r>
                    </a:p>
                    <a:p>
                      <a:pPr marL="342900" indent="-342900">
                        <a:buNone/>
                      </a:pP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б) успокаивающие и снотворные препараты (транквилизаторы)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Эйфория, экстаз, сонливость, тревожность, утрата аппетита, снижение</a:t>
                      </a:r>
                      <a:r>
                        <a:rPr lang="ru-RU" baseline="0" dirty="0" smtClean="0"/>
                        <a:t> общей активности.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Расслабление, снижение тревоги, замедление психической и физической активности, сонливость, депрессия. Притупление восприятия удовольствия и боли. Обильный пот, падение кровяного давления, судороги.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Необычная сонливость в самое  разное время, замедленная, «растянутая речь, частое «отставание» от темы разговора. Добродушное поведение, покладистость, впечатление постоянной задумчивости.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Сонливость, рассеянность, повышенная агрессивность. Влияние обычных социальных ограничений ослабевает или исчезает.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Признаки употребления различных групп наркотиков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84976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408379"/>
                <a:gridCol w="2928325"/>
              </a:tblGrid>
              <a:tr h="5949280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dirty="0" err="1" smtClean="0"/>
                        <a:t>Психостимуляторы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 Галлюциногены:</a:t>
                      </a:r>
                    </a:p>
                    <a:p>
                      <a:r>
                        <a:rPr lang="ru-RU" dirty="0" smtClean="0"/>
                        <a:t>а)  препараты конопли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б) галлюциногены (ЛСД, </a:t>
                      </a:r>
                      <a:r>
                        <a:rPr lang="ru-RU" dirty="0" err="1" smtClean="0"/>
                        <a:t>псилоцибин</a:t>
                      </a:r>
                      <a:r>
                        <a:rPr lang="ru-RU" dirty="0" smtClean="0"/>
                        <a:t> и др.)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Возбуждение, болтливость, эйфория, агрессивность, бессонница, головокружение,</a:t>
                      </a:r>
                    </a:p>
                    <a:p>
                      <a:r>
                        <a:rPr lang="ru-RU" dirty="0" smtClean="0"/>
                        <a:t> учащенное сердцебиение.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Эйфория, тревога,</a:t>
                      </a:r>
                      <a:r>
                        <a:rPr lang="ru-RU" baseline="0" dirty="0" smtClean="0"/>
                        <a:t> подозрительность, смех, расслабление, ощущение пустоты в голове, речевое возбуждение, жестикуляция, легкость тела.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Галлюцинации, иллюзии, бред, паника, суицидальные намерения, провалы в прошлое, ступор, расширение зрачков, потливость, дрожание.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Гиперактивность</a:t>
                      </a:r>
                      <a:r>
                        <a:rPr lang="ru-RU" dirty="0" smtClean="0"/>
                        <a:t>, болтливость, расширенные зрачки, выпуклость глаз, плохой запах  изо рта, язвы в полости рта, покраснение кожи. Отсутствует чувство голода.</a:t>
                      </a:r>
                    </a:p>
                    <a:p>
                      <a:r>
                        <a:rPr lang="ru-RU" dirty="0" smtClean="0"/>
                        <a:t>Словоохотливость, колебания настроения, налитые кровью глаза, повышенный аппетит. Тревога,</a:t>
                      </a:r>
                      <a:r>
                        <a:rPr lang="ru-RU" baseline="0" dirty="0" smtClean="0"/>
                        <a:t>  безразличие, бездеятельность.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Непредсказуемое или буйное</a:t>
                      </a:r>
                      <a:r>
                        <a:rPr lang="ru-RU" baseline="0" dirty="0" smtClean="0"/>
                        <a:t> поведение, расширенные зрачки.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Привычка есть привычка, ее не выбросишь за окошко, а можно только вежливенько, со ступеньки на ступеньку, свести с лестницы.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Марк Твен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323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 Признаки употребления различных групп наркотиков</vt:lpstr>
      <vt:lpstr>Признаки употребления различных групп наркотиков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«Посмотри в глаза своему  ребенку».</dc:title>
  <dc:creator>Админ</dc:creator>
  <cp:lastModifiedBy>Админ</cp:lastModifiedBy>
  <cp:revision>23</cp:revision>
  <dcterms:created xsi:type="dcterms:W3CDTF">2013-05-07T06:09:51Z</dcterms:created>
  <dcterms:modified xsi:type="dcterms:W3CDTF">2013-05-15T08:19:09Z</dcterms:modified>
</cp:coreProperties>
</file>