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0033"/>
    <a:srgbClr val="99FF33"/>
    <a:srgbClr val="666699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486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Социальный проект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47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dirty="0" smtClean="0">
                <a:solidFill>
                  <a:srgbClr val="00B0F0"/>
                </a:solidFill>
              </a:rPr>
              <a:t>В чем причины нарушения прав ребенка?</a:t>
            </a:r>
          </a:p>
          <a:p>
            <a:endParaRPr lang="ru-RU" sz="1400" dirty="0" smtClean="0">
              <a:solidFill>
                <a:srgbClr val="00B0F0"/>
              </a:solidFill>
            </a:endParaRPr>
          </a:p>
          <a:p>
            <a:endParaRPr lang="ru-RU" sz="1400" dirty="0" smtClean="0">
              <a:solidFill>
                <a:srgbClr val="00B0F0"/>
              </a:solidFill>
            </a:endParaRPr>
          </a:p>
          <a:p>
            <a:endParaRPr lang="ru-RU" sz="1400" dirty="0" smtClean="0">
              <a:solidFill>
                <a:srgbClr val="00B0F0"/>
              </a:solidFill>
            </a:endParaRPr>
          </a:p>
          <a:p>
            <a:endParaRPr lang="ru-RU" sz="1400" dirty="0" smtClean="0">
              <a:solidFill>
                <a:srgbClr val="00B0F0"/>
              </a:solidFill>
            </a:endParaRPr>
          </a:p>
          <a:p>
            <a:endParaRPr lang="ru-RU" sz="1400" dirty="0" smtClean="0">
              <a:solidFill>
                <a:srgbClr val="00B0F0"/>
              </a:solidFill>
            </a:endParaRPr>
          </a:p>
          <a:p>
            <a:pPr algn="r"/>
            <a:r>
              <a:rPr lang="ru-RU" sz="2400" dirty="0" smtClean="0">
                <a:solidFill>
                  <a:srgbClr val="00B0F0"/>
                </a:solidFill>
              </a:rPr>
              <a:t>Выполнили учащиеся 5-х классов МБОУ гимназии №9 </a:t>
            </a:r>
          </a:p>
          <a:p>
            <a:pPr algn="r"/>
            <a:r>
              <a:rPr lang="ru-RU" sz="2400" dirty="0" smtClean="0">
                <a:solidFill>
                  <a:srgbClr val="00B0F0"/>
                </a:solidFill>
              </a:rPr>
              <a:t>Руководитель: Учитель Истории и Обществознания </a:t>
            </a:r>
          </a:p>
          <a:p>
            <a:pPr algn="r"/>
            <a:r>
              <a:rPr lang="ru-RU" sz="2400" dirty="0" smtClean="0">
                <a:solidFill>
                  <a:srgbClr val="00B0F0"/>
                </a:solidFill>
              </a:rPr>
              <a:t>Монгуш А.К.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Ожидаемые результаты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Привлечение внимания государственных и общественных организаций к данной проблеме, СМИ и получить реальный положительный результат: благоприятные и безопасные условия для детей.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Социологический опрос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В опросе участвовало 113 учащихся 5-х классов. По его итогам выявлено, что в большинстве семей отношение складываются в соответствии с духовными ценностями, но иногда родители применяют наказания в отношении своих детей по разным причинам. 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Вопросы анкеты: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/>
              <a:t>1.        Как часто ваша семья собирается вместе?</a:t>
            </a:r>
          </a:p>
          <a:p>
            <a:pPr>
              <a:buNone/>
            </a:pPr>
            <a:endParaRPr lang="ru-RU" sz="3400" b="1" dirty="0" smtClean="0"/>
          </a:p>
          <a:p>
            <a:pPr>
              <a:buNone/>
            </a:pPr>
            <a:r>
              <a:rPr lang="ru-RU" sz="3400" dirty="0" smtClean="0"/>
              <a:t>а)        ежедневно;</a:t>
            </a:r>
          </a:p>
          <a:p>
            <a:pPr>
              <a:buNone/>
            </a:pPr>
            <a:r>
              <a:rPr lang="ru-RU" sz="3400" dirty="0" smtClean="0"/>
              <a:t>б)        по выходным;</a:t>
            </a:r>
          </a:p>
          <a:p>
            <a:pPr>
              <a:buNone/>
            </a:pPr>
            <a:r>
              <a:rPr lang="ru-RU" sz="3400" dirty="0" smtClean="0"/>
              <a:t>в)        редко;</a:t>
            </a:r>
          </a:p>
          <a:p>
            <a:pPr>
              <a:buNone/>
            </a:pPr>
            <a:r>
              <a:rPr lang="ru-RU" sz="3400" dirty="0" smtClean="0"/>
              <a:t>г)        никогда.</a:t>
            </a:r>
          </a:p>
          <a:p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2.        Едины ли родители в своих требованиях к вам?</a:t>
            </a:r>
          </a:p>
          <a:p>
            <a:pPr>
              <a:buNone/>
            </a:pPr>
            <a:r>
              <a:rPr lang="ru-RU" sz="3400" dirty="0" smtClean="0"/>
              <a:t>а)        да;</a:t>
            </a:r>
          </a:p>
          <a:p>
            <a:pPr>
              <a:buNone/>
            </a:pPr>
            <a:r>
              <a:rPr lang="ru-RU" sz="3400" dirty="0" smtClean="0"/>
              <a:t>б)        нет;</a:t>
            </a:r>
          </a:p>
          <a:p>
            <a:pPr>
              <a:buNone/>
            </a:pPr>
            <a:r>
              <a:rPr lang="ru-RU" sz="3400" dirty="0" smtClean="0"/>
              <a:t>в)        не совсем.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3.        Принимаете ли вы во внимание мнение родителей при выборе</a:t>
            </a:r>
            <a:br>
              <a:rPr lang="ru-RU" sz="3400" b="1" dirty="0" smtClean="0"/>
            </a:br>
            <a:r>
              <a:rPr lang="ru-RU" sz="3400" b="1" dirty="0" smtClean="0"/>
              <a:t>друзей?</a:t>
            </a:r>
          </a:p>
          <a:p>
            <a:pPr>
              <a:buNone/>
            </a:pPr>
            <a:r>
              <a:rPr lang="ru-RU" sz="3400" dirty="0" smtClean="0"/>
              <a:t>а)        всегда;</a:t>
            </a:r>
          </a:p>
          <a:p>
            <a:pPr>
              <a:buNone/>
            </a:pPr>
            <a:r>
              <a:rPr lang="ru-RU" sz="3400" dirty="0" smtClean="0"/>
              <a:t>б)        никогда;</a:t>
            </a:r>
          </a:p>
          <a:p>
            <a:pPr>
              <a:buNone/>
            </a:pPr>
            <a:r>
              <a:rPr lang="ru-RU" sz="3400" dirty="0" smtClean="0"/>
              <a:t>в)        иногда.</a:t>
            </a:r>
          </a:p>
          <a:p>
            <a:endParaRPr lang="ru-RU" sz="3400" dirty="0" smtClean="0"/>
          </a:p>
          <a:p>
            <a:pPr>
              <a:buNone/>
            </a:pPr>
            <a:r>
              <a:rPr lang="ru-RU" sz="3400" b="1" i="1" dirty="0" smtClean="0"/>
              <a:t>4.  </a:t>
            </a:r>
            <a:r>
              <a:rPr lang="ru-RU" sz="3400" b="1" dirty="0" smtClean="0"/>
              <a:t>Говорите ли вы родителям правду?</a:t>
            </a:r>
          </a:p>
          <a:p>
            <a:pPr>
              <a:buNone/>
            </a:pPr>
            <a:endParaRPr lang="ru-RU" sz="3400" b="1" dirty="0" smtClean="0"/>
          </a:p>
          <a:p>
            <a:pPr>
              <a:buNone/>
            </a:pPr>
            <a:r>
              <a:rPr lang="ru-RU" sz="3400" dirty="0" smtClean="0"/>
              <a:t>а) всегда</a:t>
            </a:r>
          </a:p>
          <a:p>
            <a:pPr>
              <a:buNone/>
            </a:pPr>
            <a:r>
              <a:rPr lang="ru-RU" sz="3400" dirty="0" smtClean="0"/>
              <a:t>б) иногда</a:t>
            </a:r>
          </a:p>
          <a:p>
            <a:pPr>
              <a:buNone/>
            </a:pPr>
            <a:r>
              <a:rPr lang="ru-RU" sz="3400" dirty="0" smtClean="0"/>
              <a:t>в) никогда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5. Как часто родители вас наказывают?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а)        систематически;</a:t>
            </a:r>
          </a:p>
          <a:p>
            <a:pPr>
              <a:buNone/>
            </a:pPr>
            <a:r>
              <a:rPr lang="ru-RU" sz="3400" dirty="0" smtClean="0"/>
              <a:t>б)        никогда;</a:t>
            </a:r>
          </a:p>
          <a:p>
            <a:pPr>
              <a:buNone/>
            </a:pPr>
            <a:r>
              <a:rPr lang="ru-RU" sz="3400" dirty="0" smtClean="0"/>
              <a:t>в)        иногда.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6. Какие меры наказания и поощрения используют ваши родители?</a:t>
            </a:r>
          </a:p>
          <a:p>
            <a:pPr algn="ctr">
              <a:buNone/>
            </a:pPr>
            <a:endParaRPr lang="ru-RU" sz="1100" dirty="0" smtClean="0"/>
          </a:p>
          <a:p>
            <a:pPr>
              <a:buNone/>
            </a:pPr>
            <a:r>
              <a:rPr lang="ru-RU" dirty="0" smtClean="0"/>
              <a:t>а)         ласка;</a:t>
            </a:r>
          </a:p>
          <a:p>
            <a:pPr>
              <a:buNone/>
            </a:pPr>
            <a:r>
              <a:rPr lang="ru-RU" dirty="0" smtClean="0"/>
              <a:t>б)        поощрение;</a:t>
            </a:r>
          </a:p>
          <a:p>
            <a:pPr>
              <a:buNone/>
            </a:pPr>
            <a:r>
              <a:rPr lang="ru-RU" dirty="0" smtClean="0"/>
              <a:t>в)         разъяснения;</a:t>
            </a:r>
          </a:p>
          <a:p>
            <a:pPr>
              <a:buNone/>
            </a:pPr>
            <a:r>
              <a:rPr lang="ru-RU" dirty="0" smtClean="0"/>
              <a:t>г)         жесткие требования;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        принуждение;</a:t>
            </a:r>
          </a:p>
          <a:p>
            <a:pPr>
              <a:buNone/>
            </a:pPr>
            <a:r>
              <a:rPr lang="ru-RU" dirty="0" smtClean="0"/>
              <a:t>е)         угрозы;</a:t>
            </a:r>
          </a:p>
          <a:p>
            <a:pPr>
              <a:buNone/>
            </a:pPr>
            <a:r>
              <a:rPr lang="ru-RU" dirty="0" smtClean="0"/>
              <a:t>ж)        ругань;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         физическое наказание.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7. Что делает ваша семья, собравшись вместе?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dirty="0" smtClean="0"/>
              <a:t>а)       решает сообща жизненные проблемы;</a:t>
            </a:r>
          </a:p>
          <a:p>
            <a:pPr>
              <a:buNone/>
            </a:pPr>
            <a:r>
              <a:rPr lang="ru-RU" dirty="0" smtClean="0"/>
              <a:t>б)       занимается семейно-бытовым трудом;</a:t>
            </a:r>
          </a:p>
          <a:p>
            <a:pPr>
              <a:buNone/>
            </a:pPr>
            <a:r>
              <a:rPr lang="ru-RU" dirty="0" smtClean="0"/>
              <a:t>в)         вместе проводит досуг;</a:t>
            </a:r>
          </a:p>
          <a:p>
            <a:pPr>
              <a:buNone/>
            </a:pPr>
            <a:r>
              <a:rPr lang="ru-RU" dirty="0" smtClean="0"/>
              <a:t>г)         смотрит телепередачи;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        обсуждает вопросы работы, учебы;</a:t>
            </a:r>
          </a:p>
          <a:p>
            <a:pPr>
              <a:buNone/>
            </a:pPr>
            <a:r>
              <a:rPr lang="ru-RU" dirty="0" smtClean="0"/>
              <a:t>е)         делится впечатлениями о прожитом дне;</a:t>
            </a:r>
          </a:p>
          <a:p>
            <a:pPr>
              <a:buNone/>
            </a:pPr>
            <a:r>
              <a:rPr lang="ru-RU" dirty="0" smtClean="0"/>
              <a:t>ж)        поет, музицирует;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        каждый занимается своим делом.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Вывод: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- </a:t>
            </a:r>
            <a:r>
              <a:rPr lang="ru-RU" dirty="0" smtClean="0">
                <a:solidFill>
                  <a:srgbClr val="660033"/>
                </a:solidFill>
              </a:rPr>
              <a:t>сформировать группу общественных помощников </a:t>
            </a:r>
          </a:p>
          <a:p>
            <a:pPr algn="ctr"/>
            <a:r>
              <a:rPr lang="ru-RU" dirty="0" smtClean="0">
                <a:solidFill>
                  <a:srgbClr val="660033"/>
                </a:solidFill>
              </a:rPr>
              <a:t>- рассматривать возможность создания мобильной рабочей группы с целью соблюдения прав ребенка на местах</a:t>
            </a:r>
          </a:p>
          <a:p>
            <a:pPr algn="ctr"/>
            <a:r>
              <a:rPr lang="ru-RU" dirty="0" smtClean="0">
                <a:solidFill>
                  <a:srgbClr val="660033"/>
                </a:solidFill>
              </a:rPr>
              <a:t>- расширить мероприятия связанные с защитой детей </a:t>
            </a:r>
          </a:p>
          <a:p>
            <a:pPr algn="ctr"/>
            <a:r>
              <a:rPr lang="ru-RU" dirty="0" smtClean="0">
                <a:solidFill>
                  <a:srgbClr val="660033"/>
                </a:solidFill>
              </a:rPr>
              <a:t>- организовывать и проводить пропаганду о ценностях семейной жизни и воспитания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Наша программа действий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C00FF"/>
                </a:solidFill>
              </a:rPr>
              <a:t>- создать комплексную программу с социальными партнерами </a:t>
            </a:r>
          </a:p>
          <a:p>
            <a:pPr algn="ctr"/>
            <a:r>
              <a:rPr lang="ru-RU" sz="3600" dirty="0" smtClean="0">
                <a:solidFill>
                  <a:srgbClr val="CC00FF"/>
                </a:solidFill>
              </a:rPr>
              <a:t>- разработать систему мер по защите прав ребенка</a:t>
            </a:r>
          </a:p>
          <a:p>
            <a:pPr algn="ctr"/>
            <a:r>
              <a:rPr lang="ru-RU" sz="3600" dirty="0" smtClean="0">
                <a:solidFill>
                  <a:srgbClr val="CC00FF"/>
                </a:solidFill>
              </a:rPr>
              <a:t>- проводить тематические классные часы по теме «Конвенция о правах ребенка» </a:t>
            </a:r>
          </a:p>
          <a:p>
            <a:pPr algn="ctr"/>
            <a:r>
              <a:rPr lang="ru-RU" sz="3600" dirty="0" smtClean="0">
                <a:solidFill>
                  <a:srgbClr val="CC00FF"/>
                </a:solidFill>
              </a:rPr>
              <a:t>- организовывать «Круглые столы» по повышению правовой грамотности </a:t>
            </a:r>
            <a:endParaRPr lang="ru-RU" sz="3600" dirty="0">
              <a:solidFill>
                <a:srgbClr val="CC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Ожидаемый результат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1. Повысить качество образовательного процесса, чтоб процесс обучения стал более увлекательным, эмоционально насыщенным</a:t>
            </a:r>
          </a:p>
          <a:p>
            <a:pPr algn="ctr">
              <a:buNone/>
            </a:pPr>
            <a:r>
              <a:rPr lang="ru-RU" sz="3600" dirty="0" smtClean="0"/>
              <a:t>2. Создать методический материал по данной проблеме </a:t>
            </a:r>
          </a:p>
          <a:p>
            <a:pPr algn="r">
              <a:buNone/>
            </a:pPr>
            <a:r>
              <a:rPr lang="ru-RU" sz="3600" dirty="0" smtClean="0"/>
              <a:t>3. Повысить уровень родительской активности, в совместной деятельности по правовому воспитанию 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Заключение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400" dirty="0" smtClean="0"/>
              <a:t>Зачастую жестокое обращение с детьми носит скрытый характер и выявляется только в крайних случаях. С целью повышения роли общественности на случаи жестокого обращения с детьми и нарушения их прав мы предлагаем создать внутри коллективов группы, которые будут пропагандировать здоровый образ жизни, работать по сохранению семейных ценностей. </a:t>
            </a:r>
            <a:r>
              <a:rPr lang="ru-RU" sz="3400" dirty="0" smtClean="0"/>
              <a:t> </a:t>
            </a:r>
            <a:r>
              <a:rPr lang="ru-RU" sz="3400" dirty="0" smtClean="0"/>
              <a:t>Будущее нашей страны зависит от воспитания детей, поэтому защита законных интересов несовершеннолетних, в том числе детей-сирот и детей, оставшихся без попечения родителей, является приоритетной задачей перед обществом.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FF00"/>
                </a:solidFill>
              </a:rPr>
              <a:t>М</a:t>
            </a:r>
            <a:r>
              <a:rPr lang="ru-RU" sz="9600" dirty="0" smtClean="0">
                <a:solidFill>
                  <a:srgbClr val="00B050"/>
                </a:solidFill>
              </a:rPr>
              <a:t>И</a:t>
            </a:r>
            <a:r>
              <a:rPr lang="ru-RU" sz="9600" dirty="0" smtClean="0">
                <a:solidFill>
                  <a:srgbClr val="7030A0"/>
                </a:solidFill>
              </a:rPr>
              <a:t>Р</a:t>
            </a:r>
          </a:p>
          <a:p>
            <a:pPr algn="ctr">
              <a:buNone/>
            </a:pPr>
            <a:r>
              <a:rPr lang="ru-RU" sz="9600" dirty="0" smtClean="0">
                <a:solidFill>
                  <a:srgbClr val="CC00FF"/>
                </a:solidFill>
              </a:rPr>
              <a:t>Н</a:t>
            </a:r>
            <a:r>
              <a:rPr lang="ru-RU" sz="9600" dirty="0" smtClean="0">
                <a:solidFill>
                  <a:srgbClr val="00B0F0"/>
                </a:solidFill>
              </a:rPr>
              <a:t>А</a:t>
            </a:r>
            <a:r>
              <a:rPr lang="ru-RU" sz="9600" dirty="0" smtClean="0">
                <a:solidFill>
                  <a:srgbClr val="00FFFF"/>
                </a:solidFill>
              </a:rPr>
              <a:t>Ш</a:t>
            </a:r>
            <a:r>
              <a:rPr lang="ru-RU" sz="9600" dirty="0" smtClean="0">
                <a:solidFill>
                  <a:srgbClr val="00B0F0"/>
                </a:solidFill>
              </a:rPr>
              <a:t>И</a:t>
            </a:r>
            <a:r>
              <a:rPr lang="ru-RU" sz="9600" dirty="0" smtClean="0">
                <a:solidFill>
                  <a:srgbClr val="CC00FF"/>
                </a:solidFill>
              </a:rPr>
              <a:t>Х</a:t>
            </a:r>
          </a:p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П</a:t>
            </a:r>
            <a:r>
              <a:rPr lang="ru-RU" sz="9600" dirty="0" smtClean="0">
                <a:solidFill>
                  <a:srgbClr val="99FF33"/>
                </a:solidFill>
              </a:rPr>
              <a:t>Р</a:t>
            </a:r>
            <a:r>
              <a:rPr lang="ru-RU" sz="9600" dirty="0" smtClean="0">
                <a:solidFill>
                  <a:srgbClr val="666699"/>
                </a:solidFill>
              </a:rPr>
              <a:t>А</a:t>
            </a:r>
            <a:r>
              <a:rPr lang="ru-RU" sz="9600" dirty="0" smtClean="0">
                <a:solidFill>
                  <a:srgbClr val="660033"/>
                </a:solidFill>
              </a:rPr>
              <a:t>В</a:t>
            </a:r>
            <a:endParaRPr lang="ru-RU" sz="800" dirty="0" smtClean="0">
              <a:solidFill>
                <a:srgbClr val="660033"/>
              </a:solidFill>
            </a:endParaRPr>
          </a:p>
          <a:p>
            <a:pPr algn="ctr">
              <a:buNone/>
            </a:pPr>
            <a:endParaRPr lang="ru-RU" sz="9600" dirty="0" smtClean="0">
              <a:solidFill>
                <a:srgbClr val="660033"/>
              </a:solidFill>
            </a:endParaRPr>
          </a:p>
        </p:txBody>
      </p:sp>
      <p:pic>
        <p:nvPicPr>
          <p:cNvPr id="4" name="Picture 4" descr="021_w508_h4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319" y="4005064"/>
            <a:ext cx="3032681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C00FF"/>
                </a:solidFill>
              </a:rPr>
              <a:t>Инициативная группа</a:t>
            </a:r>
            <a:endParaRPr lang="ru-RU" sz="6000" dirty="0">
              <a:solidFill>
                <a:srgbClr val="CC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400" dirty="0" smtClean="0">
                <a:solidFill>
                  <a:srgbClr val="660033"/>
                </a:solidFill>
              </a:rPr>
              <a:t>Сарыг – Донгак Айрана 5 «а» класс (документовед)</a:t>
            </a:r>
          </a:p>
          <a:p>
            <a:r>
              <a:rPr lang="ru-RU" sz="3400" dirty="0" smtClean="0">
                <a:solidFill>
                  <a:srgbClr val="660033"/>
                </a:solidFill>
              </a:rPr>
              <a:t>Монгуш Вика 5 «б» класс (сбор информации)</a:t>
            </a:r>
          </a:p>
          <a:p>
            <a:r>
              <a:rPr lang="ru-RU" sz="3400" dirty="0" err="1" smtClean="0">
                <a:solidFill>
                  <a:srgbClr val="660033"/>
                </a:solidFill>
              </a:rPr>
              <a:t>Доспан</a:t>
            </a:r>
            <a:r>
              <a:rPr lang="ru-RU" sz="3400" dirty="0" smtClean="0">
                <a:solidFill>
                  <a:srgbClr val="660033"/>
                </a:solidFill>
              </a:rPr>
              <a:t> </a:t>
            </a:r>
            <a:r>
              <a:rPr lang="ru-RU" sz="3400" dirty="0" err="1" smtClean="0">
                <a:solidFill>
                  <a:srgbClr val="660033"/>
                </a:solidFill>
              </a:rPr>
              <a:t>Хемер</a:t>
            </a:r>
            <a:r>
              <a:rPr lang="ru-RU" sz="3400" dirty="0" smtClean="0">
                <a:solidFill>
                  <a:srgbClr val="660033"/>
                </a:solidFill>
              </a:rPr>
              <a:t> 5 «б» класс (худ. оформитель)</a:t>
            </a:r>
          </a:p>
          <a:p>
            <a:r>
              <a:rPr lang="ru-RU" sz="3400" dirty="0" err="1" smtClean="0">
                <a:solidFill>
                  <a:srgbClr val="660033"/>
                </a:solidFill>
              </a:rPr>
              <a:t>Ооржак</a:t>
            </a:r>
            <a:r>
              <a:rPr lang="ru-RU" sz="3400" dirty="0" smtClean="0">
                <a:solidFill>
                  <a:srgbClr val="660033"/>
                </a:solidFill>
              </a:rPr>
              <a:t> </a:t>
            </a:r>
            <a:r>
              <a:rPr lang="ru-RU" sz="3400" dirty="0" err="1" smtClean="0">
                <a:solidFill>
                  <a:srgbClr val="660033"/>
                </a:solidFill>
              </a:rPr>
              <a:t>Байырмаа</a:t>
            </a:r>
            <a:r>
              <a:rPr lang="ru-RU" sz="3400" dirty="0" smtClean="0">
                <a:solidFill>
                  <a:srgbClr val="660033"/>
                </a:solidFill>
              </a:rPr>
              <a:t> 5 «в» класс (ответственная за СМИ)</a:t>
            </a:r>
          </a:p>
          <a:p>
            <a:r>
              <a:rPr lang="ru-RU" sz="3400" dirty="0" err="1" smtClean="0">
                <a:solidFill>
                  <a:srgbClr val="660033"/>
                </a:solidFill>
              </a:rPr>
              <a:t>Сат</a:t>
            </a:r>
            <a:r>
              <a:rPr lang="ru-RU" sz="3400" dirty="0" smtClean="0">
                <a:solidFill>
                  <a:srgbClr val="660033"/>
                </a:solidFill>
              </a:rPr>
              <a:t> </a:t>
            </a:r>
            <a:r>
              <a:rPr lang="ru-RU" sz="3400" dirty="0" err="1" smtClean="0">
                <a:solidFill>
                  <a:srgbClr val="660033"/>
                </a:solidFill>
              </a:rPr>
              <a:t>Айыран</a:t>
            </a:r>
            <a:r>
              <a:rPr lang="ru-RU" sz="3400" dirty="0" smtClean="0">
                <a:solidFill>
                  <a:srgbClr val="660033"/>
                </a:solidFill>
              </a:rPr>
              <a:t> 5 «в» класс (фотограф)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dirty="0" smtClean="0"/>
              <a:t>Фото группы</a:t>
            </a:r>
            <a:endParaRPr lang="ru-RU" sz="6600" dirty="0"/>
          </a:p>
        </p:txBody>
      </p:sp>
      <p:pic>
        <p:nvPicPr>
          <p:cNvPr id="4" name="Содержимое 3" descr="IMG_65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3537012"/>
            <a:ext cx="4788024" cy="3320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E:\DCIM\103CANON\IMG_65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7632" y="908720"/>
            <a:ext cx="4856368" cy="3642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E:\DCIM\103CANON\IMG_65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0728"/>
            <a:ext cx="4427984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E:\DCIM\103CANON\IMG_65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60807"/>
            <a:ext cx="4355977" cy="2997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7200" dirty="0" smtClean="0"/>
              <a:t>Актуальность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Необходимость проведения мероприятия обусловлена сложившейся на сегодняшний день в городе  Кызыле и в республике ситуацией с проблемой нарушения прав детей, участившимися случаями жестокого обращения с детьми произошедших по вине родителей. Мы должны всегда помнить, что особое значение для воспитания ребенка имеет семья – место жизни ребенка. Какие знания и опыт могут предоставить родители, придерживающиеся миру зла, притеснения маленького, слабого, беззащитного существа. Поэтому совокупность всех духовных, правовых качеств является основным фактором в формировании человека – гражданина своего Отечества, патриота своей Родины, носителя этих ценностей.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Федеральный закон 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u="sng" dirty="0" smtClean="0">
                <a:solidFill>
                  <a:srgbClr val="00B050"/>
                </a:solidFill>
              </a:rPr>
              <a:t>Статья 18. Закона РФ </a:t>
            </a:r>
          </a:p>
          <a:p>
            <a:pPr algn="ctr">
              <a:buNone/>
            </a:pPr>
            <a:r>
              <a:rPr lang="ru-RU" sz="4400" dirty="0" smtClean="0"/>
              <a:t>«Об Образовании» говорится: «Родители являются первыми педагогами. Они обязаны заложить первые основы физического, нравственного и интеллектуального развития личности ребенка в раннем возрасте»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Наши задачи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- Формирование ценностей моральной и правовой практики для наилучшего обеспечения интересов детей.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- Формировать и развивать у детей навыки исследовательской и творческой работы совместно с учителем и родителями.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- Побуждать детей к выполнению общественно значимых дел для региона, города и микрорайона.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- Способствовать выработке собственной гражданской позиции.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- Показать значимость правовой грамотности.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- Упражнять детей в проявлении заботливости и внимательности к близким, друзьям, сверстникам, к тем, кто о них заботится.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- Привлечь родителей, педагогическую общественность, молодежь в процесс реализации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Сроки исполнения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С </a:t>
            </a:r>
            <a:r>
              <a:rPr lang="ru-RU" sz="7200" dirty="0" smtClean="0">
                <a:solidFill>
                  <a:srgbClr val="00B0F0"/>
                </a:solidFill>
              </a:rPr>
              <a:t>сентября</a:t>
            </a:r>
            <a:r>
              <a:rPr lang="ru-RU" sz="7200" dirty="0" smtClean="0"/>
              <a:t> 2012 года по </a:t>
            </a:r>
            <a:r>
              <a:rPr lang="ru-RU" sz="7200" dirty="0" smtClean="0">
                <a:solidFill>
                  <a:srgbClr val="002060"/>
                </a:solidFill>
              </a:rPr>
              <a:t>май</a:t>
            </a:r>
            <a:r>
              <a:rPr lang="ru-RU" sz="7200" dirty="0" smtClean="0"/>
              <a:t> месяц 2013 года</a:t>
            </a:r>
            <a:endParaRPr lang="ru-RU" sz="7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Наши социальные партнеры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 учителя психологии и валеологии гимназии №9</a:t>
            </a:r>
          </a:p>
          <a:p>
            <a:pPr algn="ctr"/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 сотрудники ОПДН РТ</a:t>
            </a:r>
          </a:p>
          <a:p>
            <a:pPr algn="ctr"/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 социальная служба гимназии №9</a:t>
            </a:r>
          </a:p>
          <a:p>
            <a:pPr algn="ctr"/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 Республиканский центр психолого-педагогической поддержки Министерства образования РТ «Сайзырал» </a:t>
            </a:r>
          </a:p>
          <a:p>
            <a:pPr algn="ctr"/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 родители учащихся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651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Социальный проект</vt:lpstr>
      <vt:lpstr>Слайд 2</vt:lpstr>
      <vt:lpstr>Инициативная группа</vt:lpstr>
      <vt:lpstr>Фото группы</vt:lpstr>
      <vt:lpstr>Актуальность</vt:lpstr>
      <vt:lpstr>Федеральный закон </vt:lpstr>
      <vt:lpstr>Наши задачи</vt:lpstr>
      <vt:lpstr>Сроки исполнения</vt:lpstr>
      <vt:lpstr>Наши социальные партнеры</vt:lpstr>
      <vt:lpstr>Ожидаемые результаты</vt:lpstr>
      <vt:lpstr>Социологический опрос</vt:lpstr>
      <vt:lpstr>Вопросы анкеты:</vt:lpstr>
      <vt:lpstr>Слайд 13</vt:lpstr>
      <vt:lpstr>Вывод:</vt:lpstr>
      <vt:lpstr>Наша программа действий</vt:lpstr>
      <vt:lpstr>Ожидаемый результат</vt:lpstr>
      <vt:lpstr>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социального типа</dc:title>
  <dc:creator>ВАЛЕРИЯ</dc:creator>
  <cp:lastModifiedBy>Admin</cp:lastModifiedBy>
  <cp:revision>13</cp:revision>
  <dcterms:created xsi:type="dcterms:W3CDTF">2012-11-28T16:20:52Z</dcterms:created>
  <dcterms:modified xsi:type="dcterms:W3CDTF">2012-11-29T16:05:03Z</dcterms:modified>
</cp:coreProperties>
</file>