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4" r:id="rId5"/>
    <p:sldId id="285" r:id="rId6"/>
    <p:sldId id="286" r:id="rId7"/>
    <p:sldId id="288" r:id="rId8"/>
    <p:sldId id="289" r:id="rId9"/>
    <p:sldId id="260" r:id="rId10"/>
    <p:sldId id="261" r:id="rId11"/>
    <p:sldId id="262" r:id="rId12"/>
    <p:sldId id="263" r:id="rId13"/>
    <p:sldId id="290" r:id="rId14"/>
    <p:sldId id="274" r:id="rId15"/>
    <p:sldId id="273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095C6C7-8907-4E3D-B6C8-476388AF1CB1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E3EBCA4-244E-4486-92CD-6C2F17E73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C6C7-8907-4E3D-B6C8-476388AF1CB1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BCA4-244E-4486-92CD-6C2F17E73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C6C7-8907-4E3D-B6C8-476388AF1CB1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BCA4-244E-4486-92CD-6C2F17E73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C6C7-8907-4E3D-B6C8-476388AF1CB1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BCA4-244E-4486-92CD-6C2F17E73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C6C7-8907-4E3D-B6C8-476388AF1CB1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BCA4-244E-4486-92CD-6C2F17E73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C6C7-8907-4E3D-B6C8-476388AF1CB1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BCA4-244E-4486-92CD-6C2F17E73E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C6C7-8907-4E3D-B6C8-476388AF1CB1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BCA4-244E-4486-92CD-6C2F17E73E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C6C7-8907-4E3D-B6C8-476388AF1CB1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BCA4-244E-4486-92CD-6C2F17E73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C6C7-8907-4E3D-B6C8-476388AF1CB1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BCA4-244E-4486-92CD-6C2F17E73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095C6C7-8907-4E3D-B6C8-476388AF1CB1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E3EBCA4-244E-4486-92CD-6C2F17E73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095C6C7-8907-4E3D-B6C8-476388AF1CB1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E3EBCA4-244E-4486-92CD-6C2F17E73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095C6C7-8907-4E3D-B6C8-476388AF1CB1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E3EBCA4-244E-4486-92CD-6C2F17E73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Твое здоровье </a:t>
            </a:r>
            <a:b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</a:b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и</a:t>
            </a:r>
            <a:b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</a:b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питание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Сафина </a:t>
            </a:r>
            <a:r>
              <a:rPr lang="ru-RU" dirty="0" err="1" smtClean="0">
                <a:solidFill>
                  <a:srgbClr val="0070C0"/>
                </a:solidFill>
              </a:rPr>
              <a:t>Айгуль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Раисовна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МБДОУ «Снегурочка»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инструктор по физической культуре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5364" name="AutoShape 4" descr="data:image/jpeg;base64,/9j/4AAQSkZJRgABAQAAAQABAAD/2wCEAAkGBhQSERUUEhQVFBUWGBwYFxcXGBgcGBccGBcXGBgXGhgaHCYfHBojHBUYHy8gJCcpLCwsGB8xNTAqNSYsLCkBCQoKDgwOGg8PGi8lHyQsLCw0MiosLCwpLCwsLCwsLCwsLCwsLCwsKSwsLCwsKSwsLCwsLCwsLCwsLCwsLCwsLP/AABEIAL4BCQMBIgACEQEDEQH/xAAcAAADAAMBAQEAAAAAAAAAAAAEBQYCAwcBAAj/xABDEAABAgQEAwUECAQGAQUBAAABAhEAAwQhBRIxQQZRYRMicYGRMqGxwQcUI0JS0eHwFWJyghZDU5Ki8bIkY5PC0jP/xAAaAQADAQEBAQAAAAAAAAAAAAADBAUCAQYA/8QALhEAAgICAgICAQIFBAMAAAAAAQIAAxEhBBIxQRMiUQVhFCMygfBCcZGhM7Hh/9oADAMBAAIRAxEAPwAulq2EGS60kwopjYQdKTvHiHODLnWFqqyedo2SqvYwtKSC/wD1GaV9YDmbCx9JqyP3rGONz+0o56X9qUsD/YWPr8IVSp7QJjWOy5EsqmqKUkEFrm4ZgOcH4/Y2AD8zNgAU5nIsQpqxclMyYFmWWYuD4OAXHnG+s4DrESe3WgZWBICgVJB0JTHtTRmVJTNRVomaEywVOnk72J00gEYlUVExICpkxbMEjfdso2j2/qQxuUFHT01NTfWZeczg8lD6GYU99aR/KFAeKuYh/wAC8MT6VK53dM2akAJLugZwolR5lgGEOOG+FTkkLnpQ8uWQmXdTKUSVzFE93MSSbAtzMWtPRtEq6/tkD/P2nzN4CzjvHnBmVSqiQlSQSFTJQFkE6qQR9x7s3dflEtRioq5iJMtC5yye6A5V1Y7Bt4/QNbT3JHu1gfhuip6eomz0ISibNSApgwsXUU7DMWJA3EdXm/Gh7bxOLs4krgeBVtJPkmrpRLly0q7NYKFBKiNFKSSxuWdoa8R42ohyom2mXNpoGcbtHThkVLAWAvMLg3F+kSGP/RsZqyqnmJlgj/8AmrMQ/RWw9YStuN79hHqbAgwZE4FxdOkgqWXJ2JJPnsNdBaKvh3jft53ZsylBh7y0c74lweopD9vKKASwUGKT/cPm0C8KVahVy1pBORWY+Cbl+kDso+RSToQrOGndZFOVL+0SpKRcuCH6Awqx2tYnLblAdFjs1ayrKuYD7RSknLy0s3SF+LYjmzBILixcEN6iIzoqr1RTjPkxb35m+ZxAFEJNifSPaKQpWaZnKQLWOphfR8OGajtVKKU6dS3LpBEqqCEdk+nM63gy1BSGeCL+hCMLxDs5pK1EuGBO3SGFXiVne0ReKYkElhrCWvr2y95Q21LX6bGCLSXXr4E6pOcy8wvEQtOftMoJLBtnOt4+r54mg5+6Jbsp3UQoXI/laxGp0tElQTghHcVbkS4PhyMb6yuzW2I9YwakU5Ub/MYXOfMp8Fx/tBLSkJKWIJBYgAd0sdQYK4po+1pFlCiFS++z2UBqD5XHhCnDsPnlKVy5RLN3lKABQzEMb8iDpaC6/FXlrlgEEuk5gR0LPzgRrNdgYLoxupt5B8SIopXaHLMLIJDgWJbZ9hF9wxMTIlZUsAIR4Rw8ucruBhzOn6xbUPBcuWllTD4Wg1q28gYr9f8AEbuvQaeapmODTWNCscG9owxPhzLeVMvyV+YjnHEeOrlTDLUCFjY+4+HWFU4ttj9c7hKq6nGVnQ6lIqWQEmYemofcK2+EBV3CaxOCFTkoCwSg5bONZZYgAgXfcPyhpwIUypDqLrIdSjzP5Qv42qiZZmS+8ZZCiA5UwOoGtvzirRxFrr2exMVuLJYQNAQCo4ImIPeWJieSLPGf8Clf6R/5RXUclqNCpgKVqSFNoQ4dvGJ76wOavfBHrVJ9U3y5JMmqJVhDFCo+rMBXKuzp2I0/7hdOnFN4m21MGwYavDjIjGYoNGgThEvX8TFJYAnwEaabiEq2Igq8OzGTCdCPUqqisCQ5MReNVP16XMRJC5sxDKCUJJYJJzHzfbl1h/w7hxxGslyCD2T55vVCblPnZP8AdHX6agk0oyypUqSNGloSl28BfzitwuOKh8reZL5dv+gT84YF9HFbULSFyZkiUo96ZMQUgDmAWKj+3Edh4f4Tk0UsokJ9r25igDMX0J2HQWijnzDMU8ZplNBrbmu/2kzcDk0bCC0ymEZtHsC6zoWAzpNzC2spdwPEflDwiB5ssERgqROMsGpsdyhOd8qAHV0FnPLrD2diG4MS1XJ3A5uNiDYgjk0TacNq0rEulmHsluyTcSmLm5uEsbDyibdxu2ehxmFqszppUY2tNWr6uv2VjKroC9/EajrB2EcFUMiWZUmUSpScql5iVq6k6C97Bolq7h6ZToRUCfnXLOZSCkh2Bdjm5PrFNwlj4nS1rTmF27wI22O4fcQSp3oXqxyPc0d+IwXKNLIEtKWSl72cudS28SNeJs51S0KUQfui0UeK4hYuY2/XEplITLYJy2bdxr1eA/OLGJJwomemJOfxcdglPssGKTYgj2gRzeJqbSKq5wky9Vb8hzh/VYAmsqbzVSkpQ61IPeNzlDEEOQ9zo0b6Ph+RRzzOlTJjlJQQtQUC5BB0sbQVOp/ms39oMjGhFFZ9GKZctkTypaRuAxPoPjEPxRTTBULQkO5zDn3r2+EdgoiaiblSWa6jyHPrG3E+EZD55RKZ4DJmK7wH9ujeF4Z49xcl8anCOupy3hXhqoqCyJSw1lZ+4B6/rFxhfAS0TXqR9mBYJUCHcFrXDtfzhthWMkS8ij3gSFeIJeN68ROpMZs5FYyQJtc5jaYJRDMQdiCfhETxMpImJJ1SC/UbQzl40GJDlhoNfKIHiPEpi0zJxYAkEAHQAgMerNC6M158Yj1ICtuU+H8R5GYsIKXxOTvEBhtY+8OpYhZ6jWeuTLwVG3iUcvGyTE3x4lK0omEAqQWfmD+rQamXlGYwj4hrM4y845xlb5gRN4UDMxoOMldmUsOkOMI4wXKBIuo7n1+Xvjms55am21EHUuMMGIdtIuWccjazfeu5djzL+b9IM2ccqgQ+nTp4xo+sL5+8xGnGkJDtfX3xl/jT+X3wBuM7bAizrUhwuBO7yy4hBiuHSllRV3UJ1y7nl4Qm4Z4yISuVOLrCFKlE6qAD5X58o2pSVhKVFVy5Zn8GPjDHJvTC5GcxThcZkYsT4gCcClEhQScu2bpBc/h2nUgsAk7EOYCxmVPmTAwypSGSH0bpvHuDYTOnVCJBWohV1H8KRdXwbxMAW2st1G5ddvp2ZvEuvo04dFPJVNUO9NNjyQnT1LnwaGGKTAua40FoaV6xLlBKWAbKB0Zv0hFTjeHLmxisep4a5/kct+ZvlS2j1RjIqtCLHMUCQUlQSG7x/CCQl23udoGzKq5M7WhY4EyqceSlRD7sOpjbS4q6Co2Z9Yj0VSMzql5ikrHeJUlmcKG4VYXHyMOKGlWZaUqBAKU6nUhIck8yfdC6WuxMffjqgGY4psTCjzgx3uN4Gw+RLSnKNWD5Xbyd2HjBIsW228IMmSNxOxQDqDVMtxCqRM7Oa7kWI9eY3vDifCitsQYFYsVbRzMMWnZQUrcE2Y9bR8a7IgJld0JDADT0g6VUiYgdokKHJYB0cb6eUYVNFJI0KH/Af/qXhQVEAhT5jZqOAwiMTFz8xmnuJPsge149OkaajFZg7kpuSQztyAilwrg7I5XMUEqL5SAF/EgBvOHiaellJJ7JAbch1P4m8ffwxA3gCcVWbwJEYVRz6fPMnqDzAMw3BFx8SGgHE8ZSxc25v8opMMxcS1zDNZYUr7NRA7ov3TtyYwo40mpnSJmZNwklJFlAgWYx861sVOYEhlJBg/AfE/2s1C7KUkZbguxLjxYj0ikqcQ1JMRH0d06U001c0faqUzl3SEgMA/Ml4KxVKlaKNrs9o1yUKuFU6nwIPmETKoqWVCzwBOxWYJhQtbp20Hq0C1OMdmACLmI2pxpa1rzHU7bNG6+KbMwiTov8SRLSVFQAH7aJybWBctSTcKd/OIWdXKKnJJvYEu0VnCv817ux0EMPxvgTsTGqk7tqBUEie7IlTVjYpQo/AQ3OKzJLdtKmS+q0KT7yI6hw7jSUpZWV9tIczK1M5JStKVIVYpIBBHgdYXa6uzbLHvnes4xOFYpxkVBkl+UVf0f8HfWT2tUSRsjQN1MLOO+AZdNNTUU9pJV3pf8Apk6EfynlsfdVcL40lMoAEC20EssrqQNUNf5qGNjNSzf2/wDspqrDMNQMhkSj/Yn5iJLir6LqWegrovsZgD5f8s9G+74j0hbxgakFCpKVKSssSA5fYMNHi7pJ4lSkIWCFZQ/i0APJuUCzsMGSUsbOMz85qwmb2/YzHQoKyqHK+sVn+BJH+pDr6SqJKJkuqTZlBCyBsdD4honv8RSf9U//ABo/OLCXPcgdNRTkK3fzA11XadmlNlhgD1JY/GOo8NzCmWe1B7RHcUDqCksf34QLwt9FUiXkmVU0rmAhQQg5UAi9zqr3RZ1+H0aStagUqWXUoKVcszs7e6JPNNbp1Q7BnoByRnqAcRPU1ILHLbnD/g7DMiVTlarsnogfmfgIlUYFNVPQJMztJC1d5VgqWBdTtY8geZjoksgAAWADDytHP07ilGNjbgObf9BWvvzF+Oz3UlPK8aJSYEVOK5iifxq9MxAHuguSYaLfYmRcZMaU2HBSXUbbRN8ScIIU8yWtWZN8qgCCxfoQbRRSq0KAQD3tGghdAgpIUTcc2jrAWjAHj3CKzVtmcopcNWtiEe0pSkpQ6vaBYsB3Rc26CwcvUy5Ku8hQWjswMuYHvu7lz13HOKKippdJLyIvclyzm7t5PA+IYkFIUDyjFRWvTHcPZabG0NRRh8pi6lA9A5bzYD0gqYe8L7Qtwqv7W4JypLGxDkbO14YzZl4KpHqYYGa5yoU1v79YZzlwsqTArDuKuIJ/EAgKKiGBa3w8ekGYJUFS+0Xt7I5dfHrEZNmZqhSBpnsOpYHTrFNR1jTOzSk5UjvrcBiGAQBu/uaAHIOBL1HGzWGb8StXX8i1rmIbivHnVlBtDXFMWCE3MQ9VMKyS++kZd+56+pW4XGFf8xhCKDFSCxLg6gxljlQuyPuKDg8xy8oTTHSoesOp/fkpOqkkN52aNBQDJv6rSCPkEwpKoyy40a4+cY1HFEq4dlbg2I/ONee2ViDu8I+IsLuJg3s3Mj9PhBq6g5y8gBd4EIrZgnkZSAB978o8/wAHIKX7RTncgERnSIyiPZ2ItpaPu7g4Qyrx+L28yXxLB5lOvvhwdFC4P5GGeCzz4GD6+p7SWQq4MJ8OSUqI9/SHGY2V4bzHDx/h/wBjL6hqDYvDuVXlrG8S+FTCSHtFEkJTd48/amGi7ne4BxviBNKUk3V8hm+UQOC46qWRFNxfXoMlYLEsQObm1olcF4Nrp4eVTTVJ2UU5U+qmEV+HUrUHv+fc0loQ9W8To2FcWEXB/fOG83ESTmUXeOb1fDlfRjPOp5iUDVQZSR4lJIHnHk/i3uhnhOzgEn6bEL8NTHssdfSBiSVUy0k6s3i4Pyjk+WHVRXKqZqUk2Jbwh/8A4alch6xf4VR49fUyVyEFjfT1OgUC5k0ZkslI1UokD9fKDpFPMM511EvsbWDlZt3gxDBzoXsOcc0qeKJsywOVIslI0Ai/+j7BFkCpnaf5STv/AO4fl68oknjAnLCXrUWuvszY/GJfyJcuSkJloCRvzjMz+UCzZsAzKrLpDAsCDr6kP4yxzMkjvKb8R95f5wTKgTDpvaTCkC5Djrt7resUKcGIHtB/CBCtm2o1FmHRsGacOkpAKyBmBYHcR9Uz+sF0dOEJUVc4xp5aQSsjdhGLFOsHE+1syfxFM1RGUWHNx6RJYvji5azLmJyeNwRzHTaOnTK1KgQY5jxDVlawuVKM5KMwWpIJAuBqBraFSiZ+pyYxSSWwwjDBawK0fSwcEH0ct4w2K4R4F7HecHW5BYbCG5NoOjzlmiZ5OmQuqJwAUo7B/SN8+bEhxrjGSTkdlTDl1a25jq/dgBFevZgItw6ZMUDNlpC1rmBgot3VEuottY38YsZVSyA7d3Vt1NcuWJ8TEfhM0hkgJzewkpLuh3uRa+sMsYxDKjIDtfxjF531E9nRRkAmCYpX9os3tt1gCpnBCCSWtZ94wlEk6PAOIfZzhnV2mhCSBYdIJVUM4hORbj6iGAkoQTqbv5dYd0I+y80/+QhITe8O5IaUkc1J/wDIflHw24xJX6gcU4jKswTOrMmM6rhwzJCkgd4DMn+pNwPPTzhnh8x4eU6BFj4wZ5oMQczjgrO7yO8K580qOsOfpEww0tYpgyJv2iG0Dnvp8le4iENDNCjf/uE/h+PJnpONYCARNqllKfGB5tV2RQVWChr4E29CIPq6ZSxmLMOXWNeI4cZlMwHeQXHpcR1SuQG9wvNYtTlfUOpuI5SUvnEbjjc2pOWSGTutVh+sQ+FU4VMGYWF4tqSsCSGYe6BX0V1H6jJ/eTeMj3DJ1LThPAKeSoTJ5E6ZqCoDKn+lOnzi/wD8SoSAAzxx0Yxp06++GdPiOfUnwiWzWrliY63DQjJnThjqTroY5f8ASdwBLUhVVSDKQ6pktNkqG60jYjcDWH1FOLeMGVtVklKUosAkk+DXgFHMsqfMW+Bc4Wfn2isvk0NPrY6+sB4vS9nNXl9lyx6Pb3QH2nSPZq3YZiH1XRnT+FeChMmiZNvJSdPxnZPhz9PDqH1hk/tg0IKBQSkJSGSAAANgP38Yb01L2zpKsoIYq5Py6xFZj4lF3Nh7N4E1S6oLGYqLHQD5wux+pyICge67H5eUP6nhiUJREqcQsCxUzHxYRzaZi65k5MgjvdoBlPMFvQa+UJ2LYT1/9ShxFrsJZPX5Er+CqtQqwpYISqWoJJO9jproDFnWYk28TK6OUhAJLqF367NygOmlzqhSnmZZSS2ZrnoIHZayJ8amJ30pa5tOh+8eI4jclOt7QSioUkushKTtqf084VSOzkBpQvus3Ufy8o0rmk6wvXTbZ/UZMstQHCiNZmJpBsl/E/KNMrFChISgBCRoEgADyEAJRGCp6B94WtrDycZUEBljGZr31CT4gGPFzkK1QPKx90BInJdo3TEWYEA9Y4UQAnM0CfBirFZqZYKs3dAJL7NrHHsTxf61UmY3cHdSLaDQkHnFD9JdPXv35Kk040Wg5kH+pSdP7miYwSgK1JSN4forWtPkJ8xzg0fJbKzBWShUxWuw+UA1dQVKg2tnZRkSGSmw6mF0tLnSEl2S5nrMhRM0zhLGZT3LWHxgHtTMnB0ear9bHlBlUD2SgG2LnSx0vb1j6mmkoS2nSGVPVc+5PY9nxCkupUN56mMtA/qPow+J9IBw2S5c6QTQDtZ6lDR2HgLRnjr2sz+JI/UrM4QSpwtLJcw/pJgIcF4Q/WMqQpN2sRz6dPGFgxk083tJTLRMFpaiwCvwq/CUn3GKfybkoVZEYfSbhSJ1GCohK5agqW+qnspI8Qx/tEcywTh1c5WVFgNVbDp49Iq8cUtQlqmEklLsdEuXCRyGUiGGHLTJlIZg/wDyO7c4XusY+JtbnqXCSTVKNPMMuY1m/QiMqzEJUtCiS6SG5G9oYfSBIzJlrHtg5S3UO3kR74iqnDJxS6kqKev5awFKlfBYw38axX7TSmmKVFQ0MMqOek6mAsLkrzBIIVLPPUfON1VhhBcQ3agPkzlXIZNCM+zc90vDbDJRGrwj4fwmdMWwUAkfeU/oOcWCMGnSwGyTBsxIPofziRyWVfp2GY8nJYjcfYYkZdbxhxHMT2C0q0UCD5iEf8Xmyv8AJU4hDieLzZyu/wB0fhifVxXewH0IQWAbhOAYDLqZ/wBoHlp7xB+9yB6c46L9Slf6cv8A2o//ADELwzVBBUDqWij+uwTm22fLgEgCGqpVkBMwpqgs7FubGCZGOpDoCri/rCekxIlOu2sJRhs6dNXMlAZQWJJYO1wIYz8pI8SlTxqx/VHuIcSKFgo6s0CycICFJqVzCZj5srADRm9N4mZcxUuaBM2PiPGLiiwCdUZSsGXK3J9rL0HMxwoav6ffuNW/HSuScCM8J/8AVArUSJSSxO6iPuj5mGc+psEpGVI0A0EYLWEpTLljKhAZKRsBGAEap44JzPG8vlm58Dx6nyRGiqr0oOT75SVJDFrbk7DrHtVUFKSbAJIzE8t2uHMIKSoRMkrWL5CxcsVpcG77FtIa0uhBV1Z2YbW1cxy8yWEbJBNwN31YmBpNYotlmKOY3SUhuu2sAVc3OsLSlwUuLMlgzgHo495jyXkWtSe+kiy03YE6KTzOhjGCYz11gSkpZZ2MOKKke5MScisU6AkZyTqn2XcA97QPmJDxU4XV9/LlYM+YnYvoGd7X2vYmNKFB2Iu9R8x5ISwbbeInirhKVIV9YkJCAqy0j2QT94DYHlp6xcBUKeLkBVDPB/A/oQY7auiBC8K41WgzkNVc2uNvzjFKQULQCxZidw4cfKB6+dkDMXJy9Lvf0jynl5QHfMwB68vyjgXquZ6Oy3ueony5RMoS1EOQxIuLENG+lksEpF25c4wKHbeClrEgAkFS1WSgXKidABHCWf6iL3WrSuZsxKtEtAlp9pXuG5+X/UUPDWHZUBR7o5mNfCXAq1r7ep70xVwn7qOQ6mLfH0y6enKAkKmqT3U5gGH4ju3Ri8Ua6viSebdzY+TJTiBapTpDEs4UC4I1AU3PnCivWmYjPLOZJU+YBlApse6ej+6MMTqxLKSoDLMOVRBdibBQuxHMa2hbh47GaZc1bIKirMk6uGa+hdoHgsMibziNZKplSdARdybAeyzabCGyKcImKXNDADKhxsAwy8zvyvEZjNYJCk5JoUNwLEDyeCqSdKqFgr7fKkbKGQn+mylfAx1ew2ZgDHuUFZICwkJllSX9pTqPjawN4KpeGlVHdP2cse0oi/gkc+ukCyJs0hIEwNuEslhsyAeXjGNfxLlOSWL6Dn4kwqxituB+YZimAUsmWJMiWlRF8x9u++YXfpp0hJV8PKCCq1ho8HUKbd4klWp36mNPEGKhMpV7M3uaMi184HuDDER9JwyWinQlIIUNGGpO5jVJmlCmNiI24FVmZIlqULlIcWsWv++sY4kL3JK/h0iPyFySG8yxSdQ0yhM8f3+2gOpwlKh3kJOtjc+PTyjRSVpBYw9kTkzPERP+V6f9o0UBkTWYL2aguUDbVJ5dD+cefW/H0MWFXSAtYBvf1hT/AA39tDa8oOPtuGrtKDEgJE6cJeYXRoSNYocJxlKKcJBuNfMv8/dAVPTzpUogozpAvlYt5a+6EklGeYEy3AWQPUxaKizInoUVfce4bUpm1sskOzlm1IFrR02pmlKQjfVXjy8tIR8P4HJlEFKQTLD5jqVGw+Z8oYqU5gSgWMAPAnnf1nkhmCLPQIwmzsvlcx6qY3pCf+KpmqUkKshweWgs++sMWN10sj1V52Z9ibTQjKy0FQJSC4L7vysPJ4W1ctSUBaQhUwh1oSmxAL6O2YJOnSF0iWvtgCplB0lj3Sjaw0yklv1hhh+YEkjMokApTpn+6p7M4JeMjAj3gQjDsPUQhYUUS2OYEMFOCxHI8xpG2aiWlAmLUFlBSVKT98AMHD9X8o3zlqWGmnIMyUkJIsFB3diCXs3WN09ElKFy0JShsq3U5JWQpSSX1unws28aJEGM53NmGUGUjM0qUr2UgkZSS6iCNLh8vP0gunxPtinIFEpWZQKr2S/fAG2h0hXKqipJSgZSCEqGZKkoUnKAEA6/eI5iHXCuDFCRMWSLkpSzBySM17hg4A5NH22OBON9RkyheFPFQUqjnJQHUpLAc7h/c8M1qhFjWLpTOlSLFSnURyABA97xy9+oitRw+ZyaaVEAEeo3EUfDnBq5xzTHCeX5/lD2VwuZlWFBuzDlQbUlsrH1eKesnplJCE2O7fCFbbiq6lH+Jaw4TU5hilP2FQZElBmTFd5AZkhJJZSlaAC48oruE+ByFdrN7806qayR+FA2HvMEJqEiakkAkjXzi3w+oDBgBFXg9WrDe4hyWbuQTAMZxSVh8jOpio2QjdR/LmY5HPxWZVTlKWAqYsk5nYp5AXbKNG8Y18U4/NrKhSicxzZUJ2Sl7AD4xnLoZ8mSpSVoDvmtdwLu4sH2jVtoJxCVcdsdponIVmVJsVLTmSHBRmD5mVy36QopZA7TLXIWM1k3ZItqFDUwTNxJYSmWElOZyhVynMdU8wCdPGF02jmzlFFS8tX3VpIKXHMCDVjW5lhubp1YijmBKF9uD93KA3IFW8eKSSoKmCQg65ADuSXyAFzs5G0aaep7BPZFlzDZJKXTfQgGxLXgSoqUqUkdul0+1ZQSTs5FrekbxmDZcCPaqtWpAEtgRqzg+QIEEYOkqU6iVHqXaJaRKyKJUQSbgguD5xR4DVMFL1ayRuSdoQuXqNRKzZlDOqAlybNEnimJdtMA+4kv4nYQ7Vw5VVAtklJP3pqsvokOr3Rto/o/lovPqQw/00n4qA+EDrAT7E7nEK5y01cOcS9nMyzCyF7/AIToD4bGK6aGcWHWFVLhWGEqQAtZABOZSrhW4Zh7o1/XBTEJTmXIGjuVS226iEuVT3+y+Y9VeoOIVUS99OX78I3YfW5TeMQpE1AXLUFpP3nv4HVvCNS5LD3D84lumuplJWlNKqkqABjb9VHMRN0dcUm8Nf4secINQwOobsJM09WEpdRNxfpyjHBuDu1+1lrEsBWYbv0Z2aJipxBSkC7DYE/CLTBK/LISBoBHpGBqGZ6Fw3T6Hcd0NAqRKIUoLK1lTgNYAABvX1jMR8ifnlIPj8THwgnFORmeL5rE3Ht5i+tWzqKwEMUEOzE6PtCKapAmrVKKQhOUKSznM7BTvzNx0gueAVzO0DywSR/UHA9z+sK6bECqZ9uOzSoKUMhfMXZINrDvGOj2YygwMQvsSJt0h+zUXd7i6gw1Ln/jDWRS92YlWih3WsApGhcfiDH1hZKlNOQUTe/mUQlnASFBRS+7tl6XhtJlKnZ0yAtKVI7qspYKSqwv0LHpHVIM63iK6omYhgXzZQP5jmSUMr7igUkdQrwhkqimKIHZ51KCklL95GfuliCy0pFy+7w/wrhOVLBK37yispBYAnbwG3lDlCkoDISE6+/W8FFZ1ANcB4iXBeEUyQkzhLUoAGyTchhmLnUsD4w5mTfSNUyfGiZOYdN42zBYqzFjPK2uTKQqZMVlQgFRPICOV8Pqn4hiKqpimUHAfYMyUJ5kDWCuKcYOITRTy1EU6Vd4jWaobD+UGKSgmJp5QQgAMGDaJ/WFrr1qUg7J/wChCJWToR7XYqmSnKm69+n6xOrrCp3N4GmLJ841TZ6Zacx8upOkTBlpQVRWISJ7zgOX/cWU2u7OjmzPwSln0SWiCw0utzq8UPFc/Lhk4fjCUD+5YHwj0HEHSuTCe9v95H8J4aUy+2UoOs27pK1HkCNBbQQ+xqYJstKJRWVAsJaXux9pXV3Je2nKMcJlGnknswAoMEuHy2BJD6Pd42UdWpS5sxa9MlxYH2jlPO8Snsy/fMu4GMfiReM4XPCezIImpZQVmAsLZQxblryieq6BUlSBOzKzD2QX8WOx384uK6qaf2sxw5Itdwz6CFeMzROA7MkEEquCGSA1ifKH6eSwIB8QL0hvsNRDTzGCUapNypTFQT4Fw7cr8on8WnIMwmWCnYg9DY26R0Kkwm6ApLqKXF9XZgTHNsQBE1YIbvKtyubRR41osY49Sfyk6AY9wmlCpjOcqdzuYsMJq+ySBLDNubmJnCJgLOQIs8Kp0nQPC3LfGpLYTeMQnK0Jvzg6TSrUHWogNcfrA+IYnKpkupydkpDq/TziWXxsudMCW7OW9kjf+rn4aQtXU7jIGpxUyZb0YlgZgUqYtbW1/OEHEPEKppVKloLBgrY30bp1gVE9izJU4YWNuTZSGgpFIntkJC05mBPMuLDlqY0qhdnctLxa/wCHF2Ng+/BkzSVVRRrzS1FO5GoP9Q0MWOF/SDKmJH1hHZnTMm6SbajUa9d4UYxLK1EO7ZrHVLByD0trCKTKStBlMkEl0kO5WHYHa4JG12gr01clcuN/keY09JVFZfYnWKQS5oCpS0rH8pB9eUE/Vf20cbppOV1JJSxZwWL/ABjf/FJ/+qv/AHKie/6UM/V9fuJ0VvjcbYThK5p6C3hFBPlTKdHduNgfzgjCpK5aiUJcK25QwqaSZMIJDAecduZmbY1K45R7DeoXwzWGbSJKrKC1pI5MQW98NgO7E1SzVSlMo5U5s5J3szaaxuRxpKXN7MpUlJsF6l+qRtHKj1LECReXw7LLWdBrzG1DSObjQkvzeGQoZaiCpCSRuRHkmXYFNx0jdLXDVbIVxJDFgdzKnw+Un2UJB8PODBNbS0CidHxWYJlF8TPcmEqnRpVNjTNmhN1EDxhDi3GMqUCEd9XugDXDwJsIxj2oqUoSVLISBuY57xBxNMrFGRSgiXopfPo/KF+IY2uqV9oosPujTzhjh9ahKAEgJb3wB3Zd43/n/MaSmbsMw9FOnmrny8IJE19/3yhbUVgLxpw+d204SJSgZhBLC7BIck8oUFT2nPuMgrWI5F4UY1MJI5DQecP5OEKlJ75JVvCjFKdwYNXX02Yndf3OBC8GuRB/H1YUUslI+9OBI5hKVHTzEAcPJ0j36Q5lpCb2C1eHsh4rJqszPHGbhMVlctAVndwVNs+7Hbxgako1KBWpZ73eZJKbNryI2jCTjSFJbkLHY2v59I9p6xQCQUKYDppcxIx19S79sTSiWVKJJzkAM9rHVrXv8o3TpXZ5CkufZ0uXF/PSNZUSpS0qKQLCzqPO0baaWStGZR0JGYCx6toWjuTOe9zKoBVLWSMhADEEOkBRL+Qjk1asLnKLuFLJfm5jpONISiTNyr7ygSpVzcl2HIWjnKKTMFKTtp1aK36dhVZpK5x8RrSYPLUBqDzeKSip5qAyVFumn5iFWDqCkA+o5GHVPMUjTT3Ri2xiSrSQ8yGNdmcsxBHXUHwMY4hIkT0OkJCgXChYwwE6VOTkmAB/24OxhJMwtcidlKxkN0EixG4J5joIGu/6TgzXHpa1+qeZuk4Mo6EdOj7a6Qsn0M2TMJnB3BCVDS+nhFlRZQhKj7JAuNHdleDGDMWp5M2QpKlJIIseR2ga3MpwfEprzLamC2bA9SArMYSmWQlRXMUACeQbQHl4xPSXB7w/flBEukyTFJLEgs4hnWUCgk5gGYKezF9D+kUwQmh7ldieSosY4/AmudV5z2oyqUkJzpN7swXs4fUHc7gwH/EF/hR/sT+UMsHloVMl3SC4TlALqBcKKjsGJL9IW93+b3x3I/EEVZdT9FUmBStgRDBOAo2MYUarQylqg/xqfUgfK49xVP4ZlqsQD4wIjhCSkulCQeYEUKlRrUYGeNWfUKOVaBjMQLwxSPYDDpA86etGqfURQrjROlhQIIcGE7f09TtTgzo5B/1DMl5+MqGiRCqrxyf90gfvpDfFcNMsvqk6H5HrCibKiU1BQ4bMYDg7Ak5W1E9Zvm+UCS8LUo94t0EUE9EG8P4YFrMxbZJbEj8R+6nw3Ph1jQYIJg48mTlTRdklikpcPfW9wYR0UmYqoCEqOQOpfRI+DlhFbxbVgrUsklSi/h+2il4BoUyaErsZk5WaZa4H+Wjwa/iowap8gsZhn/EipmE9xSi4cWEBfRzSmXiqTzRMH/AkfCLXGU5iYQYeOxqUzBZn96SPnHK7jWCPyINv5hllWl3eE1XTWJ2AeN6ccSQcwB8IGnVZmkJAyp5ak+MCqDPO/EVO5ngUhgIQ/SRNH1iUkliJYtzdSj8osMOp2iJ+kJZNWQxOVCGbweK2AFxC8fPyZEHTOV2aciMwOrXy639w9YdSlJUEuSSdBy5g7HSIykx4p7igkB7Zhp62hmvE0Bgk95V/TcwhZSwPiVgQRsxymeoFeQWfmLFrmNEqpC5hdIIAYsXvreEczH0JSUkPtl2J/KF1LKnqzZQpIUXJ0fyj5eNoljidawA+IbxPXrU8sKGUB1NoVB2HgITYQnujrDNWHKGoMJaVeRapZ2NvCKSKPi6pIvJJJyZTfUvsVGWWWkOG3bY8w0D4djb2WGPMflBWGT7jrCeplZJik8jbw290KqA2VMnHPkSkCUrukiNFRUOcq+8hPecEOltwfzgKiY6iDF4EMpVLJB3D7bwMAKdw3GClwS3WE4RXkylP7KrMdb6203vtaEsmj76kAqYqYC+rsLP1jOfNXLT3d9T49Ie8K4e/fVqC7P01PmzQQ/y8mevduMKzcBkgf9yaxOiMqZ3hpY8vGAa6qMzIEk91u78CBFvxVKC8tgDcnrt6sIhJiCJhFtWb4ed4ZpPYBpLDi4AnWJuTLYlbkEHKb3cvmZrsBv1jPtEfgT/uV+calVQzpQABlJAUnUl9XO1tNoM7P+dX+6C9SYwL0X95+gqNVoZS1woozaGSFQ0J5ybSqMSqMSqMCY+n09UqMCY8KoxJjhn08moCgQQ4O0TWKYUZZcXSdDy6GKUmMVgEMQ4ML21CwfvNq3WQkynJNt4PU0tGVPK/U7n1gvEsOCFWNjpzH7eAJijvePP8jjtnEeXDoZL4zSlZ8YpafEezsNNG6CA50kGPfq4OsZ+N2Ax6mq1VAQ3uF1hCrjSFsykcwfLktaNiZUMpUx8wPRVORF6KZoYYfTXjLsYYUMiHkr3MM0Lp6fQxE8VyXqpn9o/4iOjSZVo59j8j/wBXNLm5AbYMALRzm/WsH94Xin7yWxDCApJtEpNQtCuzD3Ibm+gaOjql2hNRYelVch/ugq9LD4wrxuUVB7ehmUGXIjXhng5KUAruvUk7dBDVdGhJYQyUpkWhXO1eIzXvcxZjMnUxm0gI0iE4ywbslpnJ0Jyq6cj8vSOj08p4B4hw5MyUpKtCPheGOHyjVaPxM3Vh0MjcILtG/GKJ1P0EZYfI7NQGrQwrEZr+UWk/8mpBQfbEnpM0y9dIp8FxFC090g84kcUnHNkBYDXmYzw+TkWk3ZTAsWPKN2VAj95RT9PexO6yrTSJXmDOHaNtPh3Z3Ci2reTQRh9CEPcly5fwYQTORaC/FkDM6lrKvT1Ec5ADkmwcuYljL7qkyxmWLrXuA/spG3U67aat8frVpmBCWbK5trrb0ELsEmJTPAYnOSjwc28Y0oxHkU9CYlm0qkoKwCPlzMLu0PP3w3xyeRPWgksCwANtNW5wD2h5J9BD6LqSLHLNk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http://t1.gstatic.com/images?q=tbn:ANd9GcTbLrvfZGb38rk9NF2FUqijBiFUdHkUWHkK6X7JE7Y2EOn_CJo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362703" y="4941167"/>
            <a:ext cx="2430520" cy="14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628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Влияние питания на здоровье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4" descr="сканирование0001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>
          <a:xfrm>
            <a:off x="1475657" y="1628800"/>
            <a:ext cx="5494658" cy="5229199"/>
          </a:xfrm>
        </p:spPr>
      </p:pic>
    </p:spTree>
    <p:extLst>
      <p:ext uri="{BB962C8B-B14F-4D97-AF65-F5344CB8AC3E}">
        <p14:creationId xmlns:p14="http://schemas.microsoft.com/office/powerpoint/2010/main" val="72481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здорового питания: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44824"/>
            <a:ext cx="7704856" cy="424847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Потреблять   разнообразные продукты. При приеме пищи есть хлеб, крупяные и макаронные изделия, рис и картофель.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Несколько раз в день есть овощи и фрукты (500 г в день). Предпочтение отдавать продуктам местного производства.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Ежедневно потреблять молоко и молочные продукты с низким содержанием жира и соли: кефир, кислое молоко, сыр, йогурт.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Можно заменять мясо и мясные продукты с высоким содержанием жира на бобовые, рыбу, птицу, яйца, нежирные сорта мяса.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Ограничить потребление «видимого» жира в кашах и бутербродах, выбирать мясомолочные продукты с низким содержанием жира.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Ограничить потребление сахаров: сладостей, кондитерских изделий, сладких напитков, десерта.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Общее потребление поваренной соли – 1 чайная ложка в день.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Дефицит йода восполняется йодированной солью.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Приготавливать продукты необходимо: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на пару;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путем отваривания или </a:t>
            </a:r>
            <a:r>
              <a:rPr lang="ru-RU" dirty="0" err="1" smtClean="0">
                <a:solidFill>
                  <a:srgbClr val="002060"/>
                </a:solidFill>
              </a:rPr>
              <a:t>запекания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в микроволновой печи, уменьшая добавления жиров и масел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54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Модель здорового питания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http://cgb.admugansk.ru/img/25052010/25052010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2132857"/>
            <a:ext cx="6192688" cy="4725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045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85750" y="357188"/>
            <a:ext cx="8358188" cy="10001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/>
                </a:solidFill>
                <a:latin typeface="Georgia" pitchFamily="18" charset="0"/>
              </a:rPr>
              <a:t>1. сахар, напитки, сладости – не содержат минеральных веществ и витаминов</a:t>
            </a:r>
          </a:p>
        </p:txBody>
      </p:sp>
      <p:pic>
        <p:nvPicPr>
          <p:cNvPr id="4098" name="Picture 2" descr="D:\классный час\здоровое питание\ЕДА\01.jpg"/>
          <p:cNvPicPr>
            <a:picLocks noChangeAspect="1" noChangeArrowheads="1"/>
          </p:cNvPicPr>
          <p:nvPr/>
        </p:nvPicPr>
        <p:blipFill>
          <a:blip r:embed="rId2"/>
          <a:srcRect l="7237" t="6895" r="7236" b="1724"/>
          <a:stretch>
            <a:fillRect/>
          </a:stretch>
        </p:blipFill>
        <p:spPr bwMode="auto">
          <a:xfrm>
            <a:off x="285750" y="1643063"/>
            <a:ext cx="2714625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D:\классный час\здоровое питание\ЕДА\im30_195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2857500"/>
            <a:ext cx="2214563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D:\классный час\здоровое питание\ЕДА\L21p1p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1571625"/>
            <a:ext cx="3452812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332656"/>
            <a:ext cx="8208912" cy="10001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/>
                </a:solidFill>
                <a:latin typeface="Georgia" pitchFamily="18" charset="0"/>
              </a:rPr>
              <a:t>2. жиры, сливочное масло, кулинарный жир, маргарин – следует употреблять ограниченно</a:t>
            </a:r>
          </a:p>
        </p:txBody>
      </p:sp>
      <p:pic>
        <p:nvPicPr>
          <p:cNvPr id="5122" name="Picture 2" descr="D:\классный час\здоровое питание\ЕДА\L22p1p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714500"/>
            <a:ext cx="35718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D:\классный час\здоровое питание\ЕДА\L22w2p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3983038"/>
            <a:ext cx="3643313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D:\классный час\здоровое питание\ЕДА\L21W2p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1714500"/>
            <a:ext cx="36449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классный час\здоровое питание\ЕДА\L22p2p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4535488"/>
            <a:ext cx="3500437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332656"/>
            <a:ext cx="8501063" cy="10715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3. овощи и фрукты – содержат минеральные вещества и витамины</a:t>
            </a:r>
          </a:p>
        </p:txBody>
      </p:sp>
      <p:pic>
        <p:nvPicPr>
          <p:cNvPr id="6147" name="Picture 3" descr="D:\классный час\здоровое питание\ЕДА\199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714500"/>
            <a:ext cx="2928938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D:\классный час\здоровое питание\ЕДА\9308365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294188"/>
            <a:ext cx="2928938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D:\классный час\здоровое питание\ЕДА\document_1422_citrus.jpg"/>
          <p:cNvPicPr>
            <a:picLocks noChangeAspect="1" noChangeArrowheads="1"/>
          </p:cNvPicPr>
          <p:nvPr/>
        </p:nvPicPr>
        <p:blipFill>
          <a:blip r:embed="rId4"/>
          <a:srcRect l="10101" r="9091"/>
          <a:stretch>
            <a:fillRect/>
          </a:stretch>
        </p:blipFill>
        <p:spPr bwMode="auto">
          <a:xfrm>
            <a:off x="3429000" y="1714500"/>
            <a:ext cx="28575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D:\классный час\здоровое питание\ЕДА\post-24800-1201107130.jpg"/>
          <p:cNvPicPr>
            <a:picLocks noChangeAspect="1" noChangeArrowheads="1"/>
          </p:cNvPicPr>
          <p:nvPr/>
        </p:nvPicPr>
        <p:blipFill>
          <a:blip r:embed="rId5"/>
          <a:srcRect l="15686" r="5882"/>
          <a:stretch>
            <a:fillRect/>
          </a:stretch>
        </p:blipFill>
        <p:spPr bwMode="auto">
          <a:xfrm>
            <a:off x="3429000" y="4286250"/>
            <a:ext cx="28575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D:\классный час\здоровое питание\ЕДА\L21p8p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75" y="1714500"/>
            <a:ext cx="25717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D:\классный час\здоровое питание\ЕДА\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75" y="4286250"/>
            <a:ext cx="25352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404664"/>
            <a:ext cx="8501062" cy="10715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4. хлеб, рис, злаки, картофель – содержат углеводы, витамины, белки</a:t>
            </a:r>
          </a:p>
        </p:txBody>
      </p:sp>
      <p:pic>
        <p:nvPicPr>
          <p:cNvPr id="7170" name="Picture 2" descr="D:\классный час\здоровое питание\ЕДА\eu0331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535082"/>
            <a:ext cx="24288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D:\классный час\здоровое питание\ЕДА\big_pamyatniki_produktyi_pitaniya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5855" y="1714500"/>
            <a:ext cx="3095625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D:\классный час\здоровое питание\ЕДА\tn_gallery_2_39_3774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5545" y="4549420"/>
            <a:ext cx="19050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D:\классный час\здоровое питание\ЕДА\1211737320_4.jpg"/>
          <p:cNvPicPr>
            <a:picLocks noChangeAspect="1" noChangeArrowheads="1"/>
          </p:cNvPicPr>
          <p:nvPr/>
        </p:nvPicPr>
        <p:blipFill>
          <a:blip r:embed="rId5"/>
          <a:srcRect t="16406" b="19141"/>
          <a:stretch>
            <a:fillRect/>
          </a:stretch>
        </p:blipFill>
        <p:spPr bwMode="auto">
          <a:xfrm>
            <a:off x="5663320" y="4209909"/>
            <a:ext cx="242887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50" y="357188"/>
            <a:ext cx="8572500" cy="1143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5. мясо, птица, рыба, бобовые, яйца – содержат витамины группы В, минеральные вещества, белок</a:t>
            </a:r>
          </a:p>
        </p:txBody>
      </p:sp>
      <p:pic>
        <p:nvPicPr>
          <p:cNvPr id="8194" name="Picture 2" descr="D:\классный час\здоровое питание\ЕДА\L21p1p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785938"/>
            <a:ext cx="307181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D:\классный час\здоровое питание\ЕДА\Eda_103.jpg"/>
          <p:cNvPicPr>
            <a:picLocks noChangeAspect="1" noChangeArrowheads="1"/>
          </p:cNvPicPr>
          <p:nvPr/>
        </p:nvPicPr>
        <p:blipFill>
          <a:blip r:embed="rId3"/>
          <a:srcRect t="40491"/>
          <a:stretch>
            <a:fillRect/>
          </a:stretch>
        </p:blipFill>
        <p:spPr bwMode="auto">
          <a:xfrm>
            <a:off x="285750" y="4429125"/>
            <a:ext cx="3071813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D:\классный час\здоровое питание\ЕДА\dabe328e-c78c-4192-8ea8-9bc48341abd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1714500"/>
            <a:ext cx="5214938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D:\классный час\здоровое питание\ЕДА\8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4500563"/>
            <a:ext cx="2897187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D:\классный час\здоровое питание\ЕДА\195102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13" y="4429125"/>
            <a:ext cx="22479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50" y="285750"/>
            <a:ext cx="8501063" cy="1143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6. Молочные продукты, молоко, сыр, йогурт – содержат кальций и белок</a:t>
            </a:r>
          </a:p>
        </p:txBody>
      </p:sp>
      <p:pic>
        <p:nvPicPr>
          <p:cNvPr id="9218" name="Picture 2" descr="D:\классный час\здоровое питание\ЕДА\L21W2p01.jpg"/>
          <p:cNvPicPr>
            <a:picLocks noChangeAspect="1" noChangeArrowheads="1"/>
          </p:cNvPicPr>
          <p:nvPr/>
        </p:nvPicPr>
        <p:blipFill>
          <a:blip r:embed="rId2"/>
          <a:srcRect b="10255"/>
          <a:stretch>
            <a:fillRect/>
          </a:stretch>
        </p:blipFill>
        <p:spPr bwMode="auto">
          <a:xfrm>
            <a:off x="214313" y="1714500"/>
            <a:ext cx="37147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D:\классный час\здоровое питание\ЕДА\L27w04p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1643063"/>
            <a:ext cx="34226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D:\классный час\здоровое питание\ЕДА\eda5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4643438"/>
            <a:ext cx="22479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D:\классный час\здоровое питание\ЕДА\drink3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4838700"/>
            <a:ext cx="21431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D:\классный час\здоровое питание\ЕДА\L23w01p00.jpg"/>
          <p:cNvPicPr>
            <a:picLocks noChangeAspect="1" noChangeArrowheads="1"/>
          </p:cNvPicPr>
          <p:nvPr/>
        </p:nvPicPr>
        <p:blipFill>
          <a:blip r:embed="rId6"/>
          <a:srcRect l="25626" r="20937"/>
          <a:stretch>
            <a:fillRect/>
          </a:stretch>
        </p:blipFill>
        <p:spPr bwMode="auto">
          <a:xfrm>
            <a:off x="3643313" y="4500563"/>
            <a:ext cx="15779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Питание играет важную роль:</a:t>
            </a:r>
            <a:br>
              <a:rPr lang="ru-RU" sz="3200" b="1" dirty="0" smtClean="0">
                <a:latin typeface="Georgia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013" indent="-354013">
              <a:buFont typeface="Georgia" pitchFamily="18" charset="0"/>
              <a:buChar char="◊"/>
            </a:pPr>
            <a:r>
              <a:rPr lang="ru-RU" dirty="0" smtClean="0">
                <a:latin typeface="Georgia" pitchFamily="18" charset="0"/>
              </a:rPr>
              <a:t> в поддержании физического и психического здоровья человека;</a:t>
            </a:r>
          </a:p>
          <a:p>
            <a:pPr marL="354013" indent="-354013">
              <a:buFont typeface="Georgia" pitchFamily="18" charset="0"/>
              <a:buChar char="◊"/>
            </a:pPr>
            <a:r>
              <a:rPr lang="ru-RU" dirty="0" smtClean="0">
                <a:latin typeface="Georgia" pitchFamily="18" charset="0"/>
              </a:rPr>
              <a:t> в обеспечении нормального эмоционального состояния.</a:t>
            </a:r>
          </a:p>
        </p:txBody>
      </p:sp>
      <p:pic>
        <p:nvPicPr>
          <p:cNvPr id="14338" name="Picture 2" descr="http://t3.gstatic.com/images?q=tbn:ANd9GcRSbDFXnNEE5iVcDk_bmyFg57VddYvmILBdR6fMBcawCOdmGZ7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144" y="3845222"/>
            <a:ext cx="2021582" cy="21326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221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</a:rPr>
              <a:t>Основные функции питания</a:t>
            </a:r>
            <a:endParaRPr lang="ru-RU" kern="10" dirty="0">
              <a:ln w="11430"/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988840"/>
            <a:ext cx="7128792" cy="3816423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ct val="50000"/>
              </a:spcBef>
            </a:pPr>
            <a:r>
              <a:rPr lang="ru-RU" sz="3600" dirty="0" smtClean="0">
                <a:latin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</a:rPr>
              <a:t>Всем известно, что питание абсолютно необходимо для поддержания жизни. Наукой твердо установлены три функции питания.</a:t>
            </a:r>
          </a:p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</a:rPr>
              <a:t>Первая функция </a:t>
            </a:r>
            <a:r>
              <a:rPr lang="ru-RU" dirty="0" smtClean="0">
                <a:latin typeface="Times New Roman" pitchFamily="18" charset="0"/>
              </a:rPr>
              <a:t>заключается в снабжении организма энергией. В этом смысле человека можно сравнить с любой машиной, совершающей работу, но требующей для этого поступления топлива. Рациональное питание предусматривает примерный баланс поступающей в организм энергии и расходуемой на обеспечение процессов жизнедеятельности.</a:t>
            </a:r>
          </a:p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</a:rPr>
              <a:t>Вторая функция </a:t>
            </a:r>
            <a:r>
              <a:rPr lang="ru-RU" dirty="0" smtClean="0">
                <a:latin typeface="Times New Roman" pitchFamily="18" charset="0"/>
              </a:rPr>
              <a:t>питания заключается в снабжении организма пластическими веществами, к которым прежде всего относятся белки, в меньшей степени – минеральные вещества, жиры и в ещё меньшей степени – углеводы. Потребность в пластических веществах пищи варьирует в зависимости от возраста: у детей такая потребность повышена, а у пожилых людей понижена.</a:t>
            </a:r>
          </a:p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</a:rPr>
              <a:t>Третья функция </a:t>
            </a:r>
            <a:r>
              <a:rPr lang="ru-RU" dirty="0" smtClean="0">
                <a:latin typeface="Times New Roman" pitchFamily="18" charset="0"/>
              </a:rPr>
              <a:t>питания заключается в снабжении организма биологически активными веществами, необходимыми для регуляции процессов жизнедеятельности.</a:t>
            </a:r>
          </a:p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</a:rPr>
              <a:t>Четвертая функция </a:t>
            </a:r>
            <a:r>
              <a:rPr lang="ru-RU" dirty="0" smtClean="0">
                <a:latin typeface="Times New Roman" pitchFamily="18" charset="0"/>
              </a:rPr>
              <a:t>была выявлена учеными сравнительно недавно. Она заключается в выработке иммунитета, как неспецифического, так и специфического. Было установлено, что величина иммунного ответа на инфекцию зависит от качества питания и особенно от достаточного содержания в пище калорий, полноценных белков и витаминов.</a:t>
            </a:r>
            <a:r>
              <a:rPr lang="ru-RU" dirty="0" smtClean="0">
                <a:solidFill>
                  <a:srgbClr val="FF5050"/>
                </a:solidFill>
                <a:latin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7410" name="Picture 2" descr="http://im5-tub-ru.yandex.net/i?id=365549359-29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4869160"/>
            <a:ext cx="1242442" cy="135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200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3"/>
                </a:solidFill>
                <a:latin typeface="Georgia" pitchFamily="18" charset="0"/>
              </a:rPr>
              <a:t>Правильное питание необходимо для обеспечения:</a:t>
            </a:r>
            <a:r>
              <a:rPr lang="ru-RU" b="1" dirty="0" smtClean="0">
                <a:latin typeface="Georgia" pitchFamily="18" charset="0"/>
              </a:rPr>
              <a:t/>
            </a:r>
            <a:br>
              <a:rPr lang="ru-RU" b="1" dirty="0" smtClean="0">
                <a:latin typeface="Georgia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013" indent="-354013" algn="just">
              <a:buFont typeface="Georgia" pitchFamily="18" charset="0"/>
              <a:buChar char="◊"/>
            </a:pPr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нормального кроветворения;</a:t>
            </a:r>
          </a:p>
          <a:p>
            <a:pPr marL="354013" indent="-354013" algn="just">
              <a:buFont typeface="Georgia" pitchFamily="18" charset="0"/>
              <a:buChar char="◊"/>
            </a:pPr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 нормального иммунитета;</a:t>
            </a:r>
          </a:p>
          <a:p>
            <a:pPr marL="354013" indent="-354013" algn="just">
              <a:buFont typeface="Georgia" pitchFamily="18" charset="0"/>
              <a:buChar char="◊"/>
            </a:pPr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 высокой работоспособности;</a:t>
            </a:r>
          </a:p>
          <a:p>
            <a:pPr marL="354013" indent="-354013" algn="just">
              <a:buFont typeface="Georgia" pitchFamily="18" charset="0"/>
              <a:buChar char="◊"/>
            </a:pPr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 нормального зрения;</a:t>
            </a:r>
          </a:p>
          <a:p>
            <a:pPr marL="354013" indent="-354013" algn="just">
              <a:buFont typeface="Georgia" pitchFamily="18" charset="0"/>
              <a:buChar char="◊"/>
            </a:pPr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 нормального состояния кожных покровов;</a:t>
            </a:r>
          </a:p>
          <a:p>
            <a:pPr marL="354013" indent="-354013" algn="just">
              <a:buFont typeface="Georgia" pitchFamily="18" charset="0"/>
              <a:buChar char="◊"/>
            </a:pPr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 нормального развития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3"/>
                </a:solidFill>
                <a:latin typeface="Georgia" pitchFamily="18" charset="0"/>
              </a:rPr>
              <a:t>Принципы рационального питания: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060849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>
                <a:latin typeface="Georgia" pitchFamily="18" charset="0"/>
              </a:rPr>
              <a:t> энергетическое равновесие;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>
                <a:latin typeface="Georgia" pitchFamily="18" charset="0"/>
              </a:rPr>
              <a:t> сбалансированное отношение белков, жиров, углеводов, минеральных веществ и витаминов;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>
                <a:latin typeface="Georgia" pitchFamily="18" charset="0"/>
              </a:rPr>
              <a:t> режим питания.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501317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Энергетическая ценность суточного рациона питания должна соответствовать </a:t>
            </a:r>
            <a:r>
              <a:rPr lang="ru-RU" dirty="0" err="1" smtClean="0">
                <a:latin typeface="Georgia" pitchFamily="18" charset="0"/>
              </a:rPr>
              <a:t>энергозатратам</a:t>
            </a:r>
            <a:r>
              <a:rPr lang="ru-RU" dirty="0" smtClean="0">
                <a:latin typeface="Georgia" pitchFamily="18" charset="0"/>
              </a:rPr>
              <a:t> организма</a:t>
            </a:r>
            <a:r>
              <a:rPr lang="ru-RU" dirty="0" smtClean="0">
                <a:latin typeface="Calibri" pitchFamily="34" charset="0"/>
              </a:rPr>
              <a:t>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7" name="Picture 3" descr="D:\классный час\здоровое питание\ЕДА\kal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68960"/>
            <a:ext cx="2160240" cy="176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73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619250" y="260350"/>
            <a:ext cx="563245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11430"/>
                <a:solidFill>
                  <a:schemeClr val="accent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Принципы здорового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11430"/>
                <a:solidFill>
                  <a:schemeClr val="accent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питания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42875" y="1700213"/>
            <a:ext cx="30972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 u="sng" dirty="0">
                <a:solidFill>
                  <a:srgbClr val="990033"/>
                </a:solidFill>
                <a:latin typeface="Times New Roman" pitchFamily="18" charset="0"/>
              </a:rPr>
              <a:t>Умеренность</a:t>
            </a:r>
            <a:endParaRPr lang="ru-RU" sz="2400" b="1" u="sng" dirty="0">
              <a:solidFill>
                <a:srgbClr val="990033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Она необходима для соблюдения баланса между поступающей с пищей и расходуемой в процессе жизнедеятельности энергией.  Установлено, что в среднем при основном обмене затрачивается около 1 ккал на 1 кг массы тела за 1 ч. У людей, постоянно испытывающих физические нагрузки, основ- ной обмен, как правило, повышается в пределах 30%.  </a:t>
            </a: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3708400" y="1773238"/>
            <a:ext cx="280828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ru-RU">
              <a:latin typeface="Calibri" pitchFamily="34" charset="0"/>
            </a:endParaRPr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3276600" y="1773238"/>
            <a:ext cx="30241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ru-RU">
              <a:latin typeface="Calibri" pitchFamily="34" charset="0"/>
            </a:endParaRPr>
          </a:p>
        </p:txBody>
      </p:sp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3492500" y="1844675"/>
            <a:ext cx="2808288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ru-RU">
              <a:latin typeface="Calibri" pitchFamily="34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132138" y="1773238"/>
            <a:ext cx="2879725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 u="sng" dirty="0">
                <a:solidFill>
                  <a:srgbClr val="990033"/>
                </a:solidFill>
                <a:latin typeface="Times New Roman" pitchFamily="18" charset="0"/>
              </a:rPr>
              <a:t>Разнообразие</a:t>
            </a:r>
          </a:p>
          <a:p>
            <a:pPr>
              <a:spcBef>
                <a:spcPct val="50000"/>
              </a:spcBef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Население нашей планеты  использует для питания тысячи пищевых продуктов и ещё больше кулинарных блюд. Энергетическая ценность рациона питания зависит от входящих в его состав белков, жиров, углеводов, витаминов, мин веществ и воды. Оптимальным в рационе здорового человека считается соотношение белков, жиров и углеводов, близкое к 1:1,2:4.  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5940152" y="1773238"/>
            <a:ext cx="287999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 u="sng" dirty="0">
                <a:solidFill>
                  <a:srgbClr val="990033"/>
                </a:solidFill>
                <a:latin typeface="Times New Roman" pitchFamily="18" charset="0"/>
              </a:rPr>
              <a:t>Режим питания</a:t>
            </a:r>
          </a:p>
          <a:p>
            <a:pPr>
              <a:spcBef>
                <a:spcPct val="50000"/>
              </a:spcBef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Режим питания человека обычно регулируется аппетитом. Но необходимо иметь в виду, что аппетит сохраняется даже после приема пищи. Это связано с необходимостью переваривания и всасывания пищевых веществ. И только после начала поступления их в кровь возбуждение пищевого центра начинает сменяться его торможением. </a:t>
            </a:r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H="1">
            <a:off x="1835150" y="1125538"/>
            <a:ext cx="10080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4500563" y="15573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5940425" y="981075"/>
            <a:ext cx="1368425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7" grpId="0"/>
      <p:bldP spid="4109" grpId="0"/>
      <p:bldP spid="4111" grpId="0" animBg="1"/>
      <p:bldP spid="4112" grpId="0" animBg="1"/>
      <p:bldP spid="41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43608" y="980728"/>
            <a:ext cx="7200800" cy="4742341"/>
          </a:xfrm>
        </p:spPr>
        <p:txBody>
          <a:bodyPr>
            <a:normAutofit/>
          </a:bodyPr>
          <a:lstStyle/>
          <a:p>
            <a:pPr marL="354013" indent="-354013" algn="ctr">
              <a:buNone/>
            </a:pPr>
            <a:r>
              <a:rPr lang="ru-RU" sz="2200" b="1" dirty="0" smtClean="0">
                <a:solidFill>
                  <a:schemeClr val="accent3"/>
                </a:solidFill>
                <a:latin typeface="Georgia" pitchFamily="18" charset="0"/>
              </a:rPr>
              <a:t>Организм человека ежедневно нуждается в строго определенном количестве веществ:</a:t>
            </a:r>
            <a:endParaRPr lang="ru-RU" sz="2200" dirty="0" smtClean="0">
              <a:solidFill>
                <a:schemeClr val="accent3"/>
              </a:solidFill>
              <a:latin typeface="Georgia" pitchFamily="18" charset="0"/>
            </a:endParaRPr>
          </a:p>
          <a:p>
            <a:pPr marL="354013" indent="-354013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доля белков составляет  10 – 15 % (60 – 80 г) – это  основной строительный  материал организма;</a:t>
            </a:r>
          </a:p>
          <a:p>
            <a:pPr marL="354013" indent="-354013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доля жиров  - 15 – 30 % (60 – 80 г) – это  энергоемкие компоненты пищи, которые служат растворителями витаминов А,Д, Е, К ;</a:t>
            </a:r>
          </a:p>
          <a:p>
            <a:pPr marL="354013" indent="-354013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доля углеводов – 55 – 75 % (350 – 400 г) – основной топливный материал;</a:t>
            </a:r>
          </a:p>
          <a:p>
            <a:pPr marL="354013" indent="-354013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минеральные вещества и витамины – способствуют обмену веществ. 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/>
                </a:solidFill>
                <a:latin typeface="Georgia" pitchFamily="18" charset="0"/>
              </a:rPr>
              <a:t>Питание должно быть:</a:t>
            </a:r>
            <a:br>
              <a:rPr lang="ru-RU" b="1" dirty="0" smtClean="0">
                <a:solidFill>
                  <a:schemeClr val="accent3"/>
                </a:solidFill>
                <a:latin typeface="Georgia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1628800"/>
            <a:ext cx="6196405" cy="409426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дробным (3 – 4 раза в сутки);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регулярным (в одно и тоже время);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равномерным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4" name="Picture 2" descr="D:\классный час\здоровое питание\ЕДА\20071023_3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68960"/>
            <a:ext cx="3422675" cy="20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5301208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Последний прием пищи должен быть не позднее чем за 2 – 3 часа до сна.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7" y="1268760"/>
            <a:ext cx="6192688" cy="48245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ru-RU" dirty="0" smtClean="0">
                <a:latin typeface="Georgia" pitchFamily="18" charset="0"/>
              </a:rPr>
              <a:t> Нарушение режима питания оказывает отрицательное влияние на многие органы и системы организма.</a:t>
            </a:r>
          </a:p>
          <a:p>
            <a:pPr marL="0" indent="0">
              <a:buNone/>
              <a:defRPr/>
            </a:pPr>
            <a:endParaRPr lang="ru-RU" dirty="0" smtClean="0">
              <a:latin typeface="Georgia" pitchFamily="18" charset="0"/>
            </a:endParaRPr>
          </a:p>
          <a:p>
            <a:pPr marL="266700" indent="-266700">
              <a:buNone/>
              <a:defRPr/>
            </a:pPr>
            <a:r>
              <a:rPr lang="ru-RU" b="1" i="1" dirty="0" smtClean="0">
                <a:latin typeface="Georgia" pitchFamily="18" charset="0"/>
              </a:rPr>
              <a:t>      </a:t>
            </a: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Редкие приемы пищи:</a:t>
            </a:r>
          </a:p>
          <a:p>
            <a:pPr marL="266700" indent="-266700">
              <a:buFont typeface="Wingdings" pitchFamily="2" charset="2"/>
              <a:buChar char="ü"/>
              <a:defRPr/>
            </a:pPr>
            <a:r>
              <a:rPr lang="ru-RU" dirty="0" smtClean="0">
                <a:latin typeface="Georgia" pitchFamily="18" charset="0"/>
              </a:rPr>
              <a:t> возбуждают аппетит;</a:t>
            </a:r>
          </a:p>
          <a:p>
            <a:pPr marL="266700" indent="-266700">
              <a:buFont typeface="Wingdings" pitchFamily="2" charset="2"/>
              <a:buChar char="ü"/>
              <a:defRPr/>
            </a:pPr>
            <a:r>
              <a:rPr lang="ru-RU" dirty="0" smtClean="0">
                <a:latin typeface="Georgia" pitchFamily="18" charset="0"/>
              </a:rPr>
              <a:t> угнетают функцию щитовидной железы;</a:t>
            </a:r>
          </a:p>
          <a:p>
            <a:pPr marL="266700" indent="-266700">
              <a:buFont typeface="Wingdings" pitchFamily="2" charset="2"/>
              <a:buChar char="ü"/>
              <a:defRPr/>
            </a:pPr>
            <a:r>
              <a:rPr lang="ru-RU" dirty="0" smtClean="0">
                <a:latin typeface="Georgia" pitchFamily="18" charset="0"/>
              </a:rPr>
              <a:t> вызывают застой желчи.</a:t>
            </a:r>
          </a:p>
          <a:p>
            <a:pPr marL="266700" indent="-266700">
              <a:buNone/>
              <a:defRPr/>
            </a:pPr>
            <a:endParaRPr lang="ru-RU" dirty="0" smtClean="0">
              <a:latin typeface="Georgia" pitchFamily="18" charset="0"/>
            </a:endParaRPr>
          </a:p>
          <a:p>
            <a:pPr marL="266700" indent="-266700"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     </a:t>
            </a: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Избыток насыщенного жира способствует:</a:t>
            </a:r>
          </a:p>
          <a:p>
            <a:pPr marL="266700" indent="-266700">
              <a:buFont typeface="Wingdings" pitchFamily="2" charset="2"/>
              <a:buChar char="ü"/>
              <a:defRPr/>
            </a:pPr>
            <a:r>
              <a:rPr lang="ru-RU" dirty="0" smtClean="0">
                <a:latin typeface="Georgia" pitchFamily="18" charset="0"/>
              </a:rPr>
              <a:t>развитию злокачественных новообразований;</a:t>
            </a:r>
          </a:p>
          <a:p>
            <a:pPr marL="266700" indent="-266700">
              <a:buFont typeface="Wingdings" pitchFamily="2" charset="2"/>
              <a:buChar char="ü"/>
              <a:defRPr/>
            </a:pPr>
            <a:r>
              <a:rPr lang="ru-RU" dirty="0" smtClean="0">
                <a:latin typeface="Georgia" pitchFamily="18" charset="0"/>
              </a:rPr>
              <a:t> повышению артериального давления;</a:t>
            </a:r>
          </a:p>
          <a:p>
            <a:pPr marL="266700" indent="-266700">
              <a:buFont typeface="Wingdings" pitchFamily="2" charset="2"/>
              <a:buChar char="ü"/>
              <a:defRPr/>
            </a:pPr>
            <a:r>
              <a:rPr lang="ru-RU" dirty="0" smtClean="0">
                <a:latin typeface="Georgia" pitchFamily="18" charset="0"/>
              </a:rPr>
              <a:t> развитию атеросклероза;</a:t>
            </a:r>
          </a:p>
          <a:p>
            <a:pPr marL="266700" indent="-266700">
              <a:buFont typeface="Wingdings" pitchFamily="2" charset="2"/>
              <a:buChar char="ü"/>
              <a:defRPr/>
            </a:pPr>
            <a:r>
              <a:rPr lang="ru-RU" dirty="0" smtClean="0">
                <a:latin typeface="Georgia" pitchFamily="18" charset="0"/>
              </a:rPr>
              <a:t> заболеваниям желчного пузыря.</a:t>
            </a:r>
          </a:p>
          <a:p>
            <a:pPr marL="266700" indent="-266700">
              <a:buNone/>
              <a:defRPr/>
            </a:pPr>
            <a:endParaRPr lang="ru-RU" dirty="0" smtClean="0">
              <a:latin typeface="Georgia" pitchFamily="18" charset="0"/>
            </a:endParaRPr>
          </a:p>
          <a:p>
            <a:pPr marL="266700" indent="-266700">
              <a:buNone/>
              <a:defRPr/>
            </a:pPr>
            <a:r>
              <a:rPr lang="ru-RU" dirty="0" smtClean="0">
                <a:latin typeface="Georgia" pitchFamily="18" charset="0"/>
              </a:rPr>
              <a:t>       </a:t>
            </a: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Избыток поваренной соли: </a:t>
            </a: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dirty="0" smtClean="0">
                <a:latin typeface="Georgia" pitchFamily="18" charset="0"/>
              </a:rPr>
              <a:t> разрушает сосуды и слизистую желудка;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 smtClean="0">
                <a:latin typeface="Georgia" pitchFamily="18" charset="0"/>
              </a:rPr>
              <a:t> ведет к развитию гипертонической болезни.</a:t>
            </a:r>
          </a:p>
          <a:p>
            <a:pPr>
              <a:buNone/>
              <a:defRPr/>
            </a:pPr>
            <a:endParaRPr lang="ru-RU" dirty="0" smtClean="0">
              <a:latin typeface="Georgia" pitchFamily="18" charset="0"/>
            </a:endParaRPr>
          </a:p>
          <a:p>
            <a:pPr>
              <a:buNone/>
              <a:defRPr/>
            </a:pPr>
            <a:r>
              <a:rPr lang="ru-RU" dirty="0" smtClean="0">
                <a:latin typeface="Georgia" pitchFamily="18" charset="0"/>
              </a:rPr>
              <a:t>       Недостаток в пище витаминов и микроэлементов приводит к нарушению обмена веществ.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764704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Влияние питания на здоровье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87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164</TotalTime>
  <Words>931</Words>
  <Application>Microsoft Office PowerPoint</Application>
  <PresentationFormat>Экран (4:3)</PresentationFormat>
  <Paragraphs>84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Кнопка</vt:lpstr>
      <vt:lpstr>Твое здоровье  и  питание</vt:lpstr>
      <vt:lpstr>Питание играет важную роль: </vt:lpstr>
      <vt:lpstr>Основные функции питания</vt:lpstr>
      <vt:lpstr>Правильное питание необходимо для обеспечения: </vt:lpstr>
      <vt:lpstr>Принципы рационального питания: </vt:lpstr>
      <vt:lpstr>Презентация PowerPoint</vt:lpstr>
      <vt:lpstr>Презентация PowerPoint</vt:lpstr>
      <vt:lpstr>Питание должно быть: </vt:lpstr>
      <vt:lpstr>Презентация PowerPoint</vt:lpstr>
      <vt:lpstr>Влияние питания на здоровье</vt:lpstr>
      <vt:lpstr>Правила здорового питания:</vt:lpstr>
      <vt:lpstr>Приготавливать продукты необходимо:</vt:lpstr>
      <vt:lpstr>Модель здорового питания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Питание</dc:title>
  <dc:creator>Admin</dc:creator>
  <cp:lastModifiedBy>Admin</cp:lastModifiedBy>
  <cp:revision>19</cp:revision>
  <dcterms:created xsi:type="dcterms:W3CDTF">2012-03-12T13:31:03Z</dcterms:created>
  <dcterms:modified xsi:type="dcterms:W3CDTF">2014-02-23T19:00:48Z</dcterms:modified>
</cp:coreProperties>
</file>