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47"/>
  </p:notesMasterIdLst>
  <p:sldIdLst>
    <p:sldId id="256" r:id="rId2"/>
    <p:sldId id="257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3" r:id="rId11"/>
    <p:sldId id="304" r:id="rId12"/>
    <p:sldId id="301" r:id="rId13"/>
    <p:sldId id="305" r:id="rId14"/>
    <p:sldId id="307" r:id="rId15"/>
    <p:sldId id="306" r:id="rId16"/>
    <p:sldId id="302" r:id="rId17"/>
    <p:sldId id="258" r:id="rId18"/>
    <p:sldId id="259" r:id="rId19"/>
    <p:sldId id="287" r:id="rId20"/>
    <p:sldId id="288" r:id="rId21"/>
    <p:sldId id="289" r:id="rId22"/>
    <p:sldId id="290" r:id="rId23"/>
    <p:sldId id="291" r:id="rId24"/>
    <p:sldId id="292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285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14C1226-8334-49AA-8183-7B9F4964E275}" type="datetimeFigureOut">
              <a:rPr lang="ru-RU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750C54B-0BF3-4D41-8149-4A285EF7C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389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E521D-6BEE-4A8C-8188-5202C8145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203181"/>
      </p:ext>
    </p:extLst>
  </p:cSld>
  <p:clrMapOvr>
    <a:masterClrMapping/>
  </p:clrMapOvr>
  <p:transition spd="slow" advTm="30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8D1DF-E8EB-4135-83B6-36CB99978E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00211"/>
      </p:ext>
    </p:extLst>
  </p:cSld>
  <p:clrMapOvr>
    <a:masterClrMapping/>
  </p:clrMapOvr>
  <p:transition spd="slow" advTm="30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D26EE-78C0-445D-9530-C88938466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950330"/>
      </p:ext>
    </p:extLst>
  </p:cSld>
  <p:clrMapOvr>
    <a:masterClrMapping/>
  </p:clrMapOvr>
  <p:transition spd="slow" advTm="30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89D8B-E3D2-43A4-858A-6417FADF3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738006"/>
      </p:ext>
    </p:extLst>
  </p:cSld>
  <p:clrMapOvr>
    <a:masterClrMapping/>
  </p:clrMapOvr>
  <p:transition spd="slow" advTm="30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623AC-8038-4BD7-8F7E-7C54F7981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34708"/>
      </p:ext>
    </p:extLst>
  </p:cSld>
  <p:clrMapOvr>
    <a:masterClrMapping/>
  </p:clrMapOvr>
  <p:transition spd="slow" advTm="30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9F7F5-9195-45C9-959F-89BD2FBCA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513261"/>
      </p:ext>
    </p:extLst>
  </p:cSld>
  <p:clrMapOvr>
    <a:masterClrMapping/>
  </p:clrMapOvr>
  <p:transition spd="slow" advTm="30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43DE0-09A2-4C71-A768-F13A58C4B4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662211"/>
      </p:ext>
    </p:extLst>
  </p:cSld>
  <p:clrMapOvr>
    <a:masterClrMapping/>
  </p:clrMapOvr>
  <p:transition spd="slow" advTm="30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3B3BD-3C74-45B1-96C3-B96872F40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550274"/>
      </p:ext>
    </p:extLst>
  </p:cSld>
  <p:clrMapOvr>
    <a:masterClrMapping/>
  </p:clrMapOvr>
  <p:transition spd="slow" advTm="30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2AD58-F155-4766-8CF4-1C8911CC5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587545"/>
      </p:ext>
    </p:extLst>
  </p:cSld>
  <p:clrMapOvr>
    <a:masterClrMapping/>
  </p:clrMapOvr>
  <p:transition spd="slow" advTm="30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FC99A-DB7E-4919-B09E-9DAF9E608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269894"/>
      </p:ext>
    </p:extLst>
  </p:cSld>
  <p:clrMapOvr>
    <a:masterClrMapping/>
  </p:clrMapOvr>
  <p:transition spd="slow" advTm="30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6C679-A44C-47BC-9061-1348624C0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265933"/>
      </p:ext>
    </p:extLst>
  </p:cSld>
  <p:clrMapOvr>
    <a:masterClrMapping/>
  </p:clrMapOvr>
  <p:transition spd="slow" advTm="30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0243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033" name="Picture 4" descr="slidemaster_med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71D03DF5-8EA1-426D-9F94-53582B1603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ransition spd="slow" advTm="30000"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0" y="3933825"/>
            <a:ext cx="6400800" cy="22320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Подготовили:</a:t>
            </a:r>
          </a:p>
          <a:p>
            <a:pPr eaLnBrk="1" hangingPunct="1">
              <a:defRPr/>
            </a:pPr>
            <a:r>
              <a:rPr lang="ru-RU" sz="2400" dirty="0" smtClean="0"/>
              <a:t>студентки гр.Б4-1</a:t>
            </a:r>
          </a:p>
          <a:p>
            <a:pPr eaLnBrk="1" hangingPunct="1">
              <a:defRPr/>
            </a:pPr>
            <a:r>
              <a:rPr lang="ru-RU" sz="2400" dirty="0" smtClean="0"/>
              <a:t>Клюева Т.О. и </a:t>
            </a:r>
            <a:r>
              <a:rPr lang="ru-RU" sz="2400" dirty="0" err="1" smtClean="0"/>
              <a:t>Микерова</a:t>
            </a:r>
            <a:r>
              <a:rPr lang="ru-RU" sz="2400" dirty="0" smtClean="0"/>
              <a:t> Н.Р.</a:t>
            </a:r>
          </a:p>
          <a:p>
            <a:pPr eaLnBrk="1" hangingPunct="1">
              <a:defRPr/>
            </a:pPr>
            <a:r>
              <a:rPr lang="ru-RU" sz="2400" dirty="0" smtClean="0"/>
              <a:t>Руководитель:</a:t>
            </a:r>
          </a:p>
          <a:p>
            <a:pPr eaLnBrk="1" hangingPunct="1">
              <a:defRPr/>
            </a:pPr>
            <a:r>
              <a:rPr lang="ru-RU" sz="2400" dirty="0" smtClean="0"/>
              <a:t>Калашникова И.А.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71550" y="188913"/>
            <a:ext cx="7620000" cy="3568700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/>
              <a:t>Государственное бюджетное образовательное учреждение среднего профессионального образования Владимирской области «</a:t>
            </a:r>
            <a:r>
              <a:rPr lang="ru-RU" sz="1800" dirty="0" err="1" smtClean="0"/>
              <a:t>Гусевский</a:t>
            </a:r>
            <a:r>
              <a:rPr lang="ru-RU" sz="1800" dirty="0" smtClean="0"/>
              <a:t> стекольный колледж»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1800" dirty="0" smtClean="0"/>
              <a:t>специальность: 080110 «Экономика и бухгалтерский учет»</a:t>
            </a:r>
            <a:br>
              <a:rPr lang="ru-RU" sz="18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400" dirty="0" smtClean="0"/>
              <a:t>Презентация по дисциплине «Предпринимательское право» на тему: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«Реклама в нашей жизни»</a:t>
            </a:r>
          </a:p>
        </p:txBody>
      </p:sp>
    </p:spTree>
  </p:cSld>
  <p:clrMapOvr>
    <a:masterClrMapping/>
  </p:clrMapOvr>
  <p:transition spd="slow" advClick="0" advTm="5437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38400" y="188913"/>
            <a:ext cx="6400800" cy="6480175"/>
          </a:xfrm>
        </p:spPr>
        <p:txBody>
          <a:bodyPr/>
          <a:lstStyle/>
          <a:p>
            <a:pPr>
              <a:defRPr/>
            </a:pPr>
            <a:r>
              <a:rPr lang="ru-RU" sz="1800" dirty="0" err="1" smtClean="0"/>
              <a:t>Троллы</a:t>
            </a:r>
            <a:r>
              <a:rPr lang="ru-RU" sz="1800" dirty="0" smtClean="0"/>
              <a:t> (от англ. </a:t>
            </a:r>
            <a:r>
              <a:rPr lang="ru-RU" sz="1800" i="1" dirty="0" err="1" smtClean="0"/>
              <a:t>troll</a:t>
            </a:r>
            <a:r>
              <a:rPr lang="ru-RU" sz="1800" dirty="0" smtClean="0"/>
              <a:t>) — двусторонние рекламные конструкции, перпендикулярно расположенные над проезжей частью на вертикальных опорах, оборудованы подсветкой изнутри, за счёт чего очень эффективны в тёмное время суток. Подсветка обычно осуществляется люминесцентными светильниками.</a:t>
            </a:r>
          </a:p>
          <a:p>
            <a:pPr>
              <a:defRPr/>
            </a:pPr>
            <a:endParaRPr lang="ru-RU" sz="1800" dirty="0" smtClean="0"/>
          </a:p>
          <a:p>
            <a:pPr>
              <a:defRPr/>
            </a:pPr>
            <a:endParaRPr lang="ru-RU" sz="1800" dirty="0" smtClean="0"/>
          </a:p>
          <a:p>
            <a:pPr>
              <a:defRPr/>
            </a:pPr>
            <a:endParaRPr lang="ru-RU" sz="1800" dirty="0" smtClean="0"/>
          </a:p>
          <a:p>
            <a:pPr>
              <a:defRPr/>
            </a:pPr>
            <a:endParaRPr lang="ru-RU" sz="1800" dirty="0" smtClean="0"/>
          </a:p>
          <a:p>
            <a:pPr>
              <a:defRPr/>
            </a:pPr>
            <a:endParaRPr lang="ru-RU" sz="1800" dirty="0" smtClean="0"/>
          </a:p>
          <a:p>
            <a:pPr>
              <a:defRPr/>
            </a:pPr>
            <a:endParaRPr lang="ru-RU" sz="1800" dirty="0" smtClean="0"/>
          </a:p>
          <a:p>
            <a:pPr>
              <a:defRPr/>
            </a:pPr>
            <a:endParaRPr lang="ru-RU" sz="1800" dirty="0" smtClean="0"/>
          </a:p>
          <a:p>
            <a:pPr>
              <a:defRPr/>
            </a:pPr>
            <a:endParaRPr lang="ru-RU" sz="1800" dirty="0" smtClean="0"/>
          </a:p>
          <a:p>
            <a:pPr>
              <a:defRPr/>
            </a:pPr>
            <a:endParaRPr lang="ru-RU" sz="1800" dirty="0" smtClean="0"/>
          </a:p>
          <a:p>
            <a:pPr>
              <a:defRPr/>
            </a:pPr>
            <a:endParaRPr lang="ru-RU" sz="1800" dirty="0" smtClean="0"/>
          </a:p>
          <a:p>
            <a:pPr>
              <a:defRPr/>
            </a:pPr>
            <a:endParaRPr lang="ru-RU" sz="1800" dirty="0" smtClean="0"/>
          </a:p>
          <a:p>
            <a:pPr>
              <a:defRPr/>
            </a:pPr>
            <a:endParaRPr lang="ru-RU" sz="1800" dirty="0" smtClean="0"/>
          </a:p>
          <a:p>
            <a:pPr>
              <a:buFont typeface="Wingdings" pitchFamily="2" charset="2"/>
              <a:buNone/>
              <a:defRPr/>
            </a:pPr>
            <a:endParaRPr lang="ru-RU" sz="1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1800" dirty="0" err="1" smtClean="0"/>
              <a:t>Тролл-перетяжка</a:t>
            </a:r>
            <a:r>
              <a:rPr lang="ru-RU" sz="1800" dirty="0" smtClean="0"/>
              <a:t>. Ильичевск, ул.1 Мая, Данченко, Александрийская.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2291" name="Рисунок 5" descr="535_hmg1m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1989138"/>
            <a:ext cx="633571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38400" y="188913"/>
            <a:ext cx="6400800" cy="5907087"/>
          </a:xfrm>
        </p:spPr>
        <p:txBody>
          <a:bodyPr/>
          <a:lstStyle/>
          <a:p>
            <a:pPr>
              <a:defRPr/>
            </a:pPr>
            <a:r>
              <a:rPr lang="ru-RU" sz="1600" dirty="0" err="1" smtClean="0"/>
              <a:t>Билборды</a:t>
            </a:r>
            <a:r>
              <a:rPr lang="ru-RU" sz="1600" dirty="0" smtClean="0"/>
              <a:t> (от англ. </a:t>
            </a:r>
            <a:r>
              <a:rPr lang="ru-RU" sz="1600" i="1" dirty="0" err="1" smtClean="0"/>
              <a:t>billboard</a:t>
            </a:r>
            <a:r>
              <a:rPr lang="ru-RU" sz="1600" dirty="0" smtClean="0"/>
              <a:t>) — отдельные щиты с рекламными плакатами 6×3 м, 8×4 м.</a:t>
            </a:r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endParaRPr lang="ru-RU" sz="1600" dirty="0" smtClean="0"/>
          </a:p>
          <a:p>
            <a:pPr>
              <a:buFont typeface="Wingdings" pitchFamily="2" charset="2"/>
              <a:buNone/>
              <a:defRPr/>
            </a:pPr>
            <a:endParaRPr lang="ru-RU" sz="1600" dirty="0" smtClean="0"/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r>
              <a:rPr lang="ru-RU" sz="1600" dirty="0" err="1" smtClean="0"/>
              <a:t>Суперсайты</a:t>
            </a:r>
            <a:r>
              <a:rPr lang="ru-RU" sz="1600" dirty="0" smtClean="0"/>
              <a:t>— отдельно стоящие щиты с рекламными плакатами, как правило, размером 12×5 м.</a:t>
            </a:r>
            <a:endParaRPr lang="ru-RU" sz="1600" dirty="0"/>
          </a:p>
        </p:txBody>
      </p:sp>
      <p:pic>
        <p:nvPicPr>
          <p:cNvPr id="13315" name="Рисунок 3" descr="800px-Eat_More_Tofu_Billboar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765175"/>
            <a:ext cx="35290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4" descr="400px-Escalade_SS_ТТК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3716338"/>
            <a:ext cx="3097212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5" descr="800px-Суперсайт_Деревня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3716338"/>
            <a:ext cx="3240088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38400" y="0"/>
            <a:ext cx="6400800" cy="68580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ru-RU" sz="1600" dirty="0" smtClean="0"/>
          </a:p>
          <a:p>
            <a:pPr>
              <a:defRPr/>
            </a:pPr>
            <a:r>
              <a:rPr lang="ru-RU" sz="1600" dirty="0" smtClean="0"/>
              <a:t>Брандмауэр — огромный плакат или щит на стене здания.</a:t>
            </a:r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endParaRPr lang="ru-RU" sz="16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/>
              <a:t>Оформленный в стиле Дня Победы брандмауэр в Харькове</a:t>
            </a:r>
          </a:p>
          <a:p>
            <a:pPr>
              <a:defRPr/>
            </a:pPr>
            <a:r>
              <a:rPr lang="ru-RU" sz="1600" dirty="0" err="1" smtClean="0"/>
              <a:t>Призматрон</a:t>
            </a:r>
            <a:endParaRPr lang="ru-RU" sz="1600" dirty="0" smtClean="0"/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endParaRPr lang="ru-RU" sz="1600" dirty="0" smtClean="0"/>
          </a:p>
          <a:p>
            <a:pPr>
              <a:buFont typeface="Wingdings" pitchFamily="2" charset="2"/>
              <a:buNone/>
              <a:defRPr/>
            </a:pPr>
            <a:endParaRPr lang="ru-RU" sz="16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/>
              <a:t>Малый </a:t>
            </a:r>
            <a:r>
              <a:rPr lang="ru-RU" sz="1600" dirty="0" err="1" smtClean="0"/>
              <a:t>призматрон</a:t>
            </a:r>
            <a:r>
              <a:rPr lang="ru-RU" sz="1600" dirty="0" smtClean="0"/>
              <a:t>. Хорошо видны призмы</a:t>
            </a:r>
          </a:p>
          <a:p>
            <a:pPr>
              <a:buFont typeface="Wingdings" pitchFamily="2" charset="2"/>
              <a:buNone/>
              <a:defRPr/>
            </a:pPr>
            <a:endParaRPr lang="ru-RU" sz="1600" dirty="0" smtClean="0"/>
          </a:p>
          <a:p>
            <a:pPr>
              <a:buFont typeface="Wingdings" pitchFamily="2" charset="2"/>
              <a:buNone/>
              <a:defRPr/>
            </a:pPr>
            <a:endParaRPr lang="ru-RU" sz="1600" dirty="0" smtClean="0"/>
          </a:p>
        </p:txBody>
      </p:sp>
      <p:pic>
        <p:nvPicPr>
          <p:cNvPr id="14339" name="Рисунок 4" descr="800px-Victory_Day_Kharkov_201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620713"/>
            <a:ext cx="59753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3" descr="300px-Prismavision_litt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3644900"/>
            <a:ext cx="590391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513" y="188913"/>
            <a:ext cx="6643687" cy="5907087"/>
          </a:xfrm>
        </p:spPr>
        <p:txBody>
          <a:bodyPr/>
          <a:lstStyle/>
          <a:p>
            <a:pPr>
              <a:defRPr/>
            </a:pPr>
            <a:r>
              <a:rPr lang="ru-RU" sz="1800" dirty="0" err="1" smtClean="0"/>
              <a:t>Стритлайн</a:t>
            </a:r>
            <a:r>
              <a:rPr lang="ru-RU" sz="1800" dirty="0" smtClean="0"/>
              <a:t> (от англ. </a:t>
            </a:r>
            <a:r>
              <a:rPr lang="ru-RU" sz="1800" i="1" dirty="0" err="1" smtClean="0"/>
              <a:t>streetline</a:t>
            </a:r>
            <a:r>
              <a:rPr lang="ru-RU" sz="1800" dirty="0" smtClean="0"/>
              <a:t>), шалаш, </a:t>
            </a:r>
            <a:r>
              <a:rPr lang="ru-RU" sz="1800" dirty="0" err="1" smtClean="0"/>
              <a:t>штендер</a:t>
            </a:r>
            <a:r>
              <a:rPr lang="ru-RU" sz="1800" dirty="0" smtClean="0"/>
              <a:t> — выносная складная конструкция с информацией на одной или двух рекламных поверхностях. Изготавливается из металла или пластика. Типичный размер: 0,6×1,35 м, форма рекламного поля — арка или прямоугольник. Устанавливается на тротуаре.</a:t>
            </a:r>
          </a:p>
          <a:p>
            <a:pPr>
              <a:defRPr/>
            </a:pPr>
            <a:endParaRPr lang="ru-RU" sz="1400" dirty="0" smtClean="0"/>
          </a:p>
          <a:p>
            <a:pPr>
              <a:buFont typeface="Wingdings" pitchFamily="2" charset="2"/>
              <a:buNone/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 smtClean="0"/>
          </a:p>
          <a:p>
            <a:pPr>
              <a:buFont typeface="Wingdings" pitchFamily="2" charset="2"/>
              <a:buNone/>
              <a:defRPr/>
            </a:pPr>
            <a:endParaRPr lang="ru-RU" sz="1400" dirty="0" smtClean="0"/>
          </a:p>
          <a:p>
            <a:pPr>
              <a:buFont typeface="Wingdings" pitchFamily="2" charset="2"/>
              <a:buNone/>
              <a:defRPr/>
            </a:pPr>
            <a:endParaRPr lang="ru-RU" sz="1400" dirty="0" smtClean="0"/>
          </a:p>
          <a:p>
            <a:pPr>
              <a:buFont typeface="Wingdings" pitchFamily="2" charset="2"/>
              <a:buNone/>
              <a:defRPr/>
            </a:pPr>
            <a:endParaRPr lang="ru-RU" sz="1400" dirty="0" smtClean="0"/>
          </a:p>
          <a:p>
            <a:pPr>
              <a:buFont typeface="Wingdings" pitchFamily="2" charset="2"/>
              <a:buNone/>
              <a:defRPr/>
            </a:pPr>
            <a:endParaRPr lang="ru-RU" sz="1400" dirty="0" smtClean="0"/>
          </a:p>
          <a:p>
            <a:pPr>
              <a:buFont typeface="Wingdings" pitchFamily="2" charset="2"/>
              <a:buNone/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/>
          </a:p>
        </p:txBody>
      </p:sp>
      <p:pic>
        <p:nvPicPr>
          <p:cNvPr id="15363" name="Рисунок 3" descr="473728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2060575"/>
            <a:ext cx="3168650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Рисунок 5" descr="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2060575"/>
            <a:ext cx="2798763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513" y="188913"/>
            <a:ext cx="6643687" cy="5907087"/>
          </a:xfrm>
        </p:spPr>
        <p:txBody>
          <a:bodyPr/>
          <a:lstStyle/>
          <a:p>
            <a:pPr>
              <a:defRPr/>
            </a:pPr>
            <a:r>
              <a:rPr lang="ru-RU" sz="1600" dirty="0" err="1" smtClean="0"/>
              <a:t>Медиафасад</a:t>
            </a:r>
            <a:r>
              <a:rPr lang="ru-RU" sz="1600" dirty="0" smtClean="0"/>
              <a:t>— органично встроенный в архитектурный облик здания экран или дисплей произвольного размера и формы (с возможностью трансляции </a:t>
            </a:r>
            <a:r>
              <a:rPr lang="ru-RU" sz="1600" dirty="0" err="1" smtClean="0"/>
              <a:t>медиаданных</a:t>
            </a:r>
            <a:r>
              <a:rPr lang="ru-RU" sz="1600" dirty="0" smtClean="0"/>
              <a:t> — текстовых сообщений, графики, анимации и видео) на его поверхности, который устанавливается (инсталлируется) на наружной или внутренней (для прозрачных фасадов) части здания. Дисплей </a:t>
            </a:r>
            <a:r>
              <a:rPr lang="ru-RU" sz="1600" dirty="0" err="1" smtClean="0"/>
              <a:t>медиафасада</a:t>
            </a:r>
            <a:r>
              <a:rPr lang="ru-RU" sz="1600" dirty="0" smtClean="0"/>
              <a:t>, как правило, набирается из светодиодных модулей различных по форме и размерам.</a:t>
            </a:r>
            <a:endParaRPr lang="ru-RU" sz="1600" dirty="0"/>
          </a:p>
        </p:txBody>
      </p:sp>
      <p:pic>
        <p:nvPicPr>
          <p:cNvPr id="16387" name="Рисунок 3" descr="220px-Tower_of_Wind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2276475"/>
            <a:ext cx="4897437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0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8538" y="188913"/>
            <a:ext cx="6696075" cy="5907087"/>
          </a:xfrm>
        </p:spPr>
        <p:txBody>
          <a:bodyPr/>
          <a:lstStyle/>
          <a:p>
            <a:pPr>
              <a:defRPr/>
            </a:pPr>
            <a:r>
              <a:rPr lang="ru-RU" sz="1800" dirty="0" err="1" smtClean="0"/>
              <a:t>Бизнес-карты</a:t>
            </a:r>
            <a:r>
              <a:rPr lang="ru-RU" sz="1800" dirty="0" smtClean="0"/>
              <a:t> (от англ. </a:t>
            </a:r>
            <a:r>
              <a:rPr lang="ru-RU" sz="1800" i="1" dirty="0" err="1" smtClean="0"/>
              <a:t>business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cards</a:t>
            </a:r>
            <a:r>
              <a:rPr lang="ru-RU" sz="1800" dirty="0" smtClean="0"/>
              <a:t>) — чаще всего, конструкция из металла или пластика в виде панно. Содержит определенное </a:t>
            </a:r>
            <a:r>
              <a:rPr lang="ru-RU" sz="1800" dirty="0" err="1" smtClean="0"/>
              <a:t>количествово</a:t>
            </a:r>
            <a:r>
              <a:rPr lang="ru-RU" sz="1800" dirty="0" smtClean="0"/>
              <a:t> ячеек, в которых располагается печатная рекламная продукция в формате 9×5 см. Применяется в торговых центрах, в кинотеатрах, в розничных сетях.</a:t>
            </a:r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  <p:pic>
        <p:nvPicPr>
          <p:cNvPr id="17411" name="Рисунок 3" descr="1294998522_157001191_1----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1989138"/>
            <a:ext cx="597693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0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039813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/>
              <a:t>Транзитная </a:t>
            </a:r>
            <a:br>
              <a:rPr lang="ru-RU" sz="3200" b="1" dirty="0" smtClean="0"/>
            </a:br>
            <a:r>
              <a:rPr lang="ru-RU" sz="3200" b="1" dirty="0" smtClean="0"/>
              <a:t>(реклама на транспорте)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38400" y="1268413"/>
            <a:ext cx="6400800" cy="4827587"/>
          </a:xfrm>
        </p:spPr>
        <p:txBody>
          <a:bodyPr/>
          <a:lstStyle/>
          <a:p>
            <a:pPr>
              <a:defRPr/>
            </a:pPr>
            <a:r>
              <a:rPr lang="ru-RU" sz="1600" dirty="0" smtClean="0"/>
              <a:t>Реклама на частных автомобилях (</a:t>
            </a:r>
            <a:r>
              <a:rPr lang="ru-RU" sz="1600" dirty="0" err="1" smtClean="0"/>
              <a:t>брендирование</a:t>
            </a:r>
            <a:r>
              <a:rPr lang="ru-RU" sz="1600" dirty="0" smtClean="0"/>
              <a:t> транспорта)</a:t>
            </a:r>
          </a:p>
          <a:p>
            <a:pPr>
              <a:defRPr/>
            </a:pPr>
            <a:r>
              <a:rPr lang="ru-RU" sz="1600" dirty="0" smtClean="0"/>
              <a:t>Реклама на бортах и в салонах маршрутных такси</a:t>
            </a:r>
          </a:p>
          <a:p>
            <a:pPr>
              <a:defRPr/>
            </a:pPr>
            <a:r>
              <a:rPr lang="ru-RU" sz="1600" dirty="0" smtClean="0"/>
              <a:t>Реклама на бортах и в салонах наземного муниципального общественного транспорта(</a:t>
            </a:r>
            <a:r>
              <a:rPr lang="ru-RU" sz="1600" dirty="0" err="1" smtClean="0"/>
              <a:t>автобусы,троллейбусы,трамваи</a:t>
            </a:r>
            <a:r>
              <a:rPr lang="ru-RU" sz="1600" dirty="0" smtClean="0"/>
              <a:t>)</a:t>
            </a:r>
          </a:p>
          <a:p>
            <a:pPr>
              <a:defRPr/>
            </a:pPr>
            <a:r>
              <a:rPr lang="ru-RU" sz="1600" dirty="0" smtClean="0"/>
              <a:t>Реклама в метро (на станциях, на входе и выходе, в тоннелях, в вагонах)</a:t>
            </a:r>
          </a:p>
          <a:p>
            <a:pPr>
              <a:defRPr/>
            </a:pPr>
            <a:r>
              <a:rPr lang="ru-RU" sz="1600" dirty="0" smtClean="0"/>
              <a:t>Реклама в аэропортах (на дисплеях терминалов)</a:t>
            </a:r>
          </a:p>
          <a:p>
            <a:pPr>
              <a:defRPr/>
            </a:pPr>
            <a:r>
              <a:rPr lang="ru-RU" sz="1600" dirty="0" smtClean="0"/>
              <a:t>Реклама на </a:t>
            </a:r>
            <a:r>
              <a:rPr lang="ru-RU" sz="1600" dirty="0" err="1" smtClean="0"/>
              <a:t>лайтбоксах</a:t>
            </a:r>
            <a:r>
              <a:rPr lang="ru-RU" sz="1600" dirty="0" smtClean="0"/>
              <a:t> такси (световые коробы).</a:t>
            </a:r>
          </a:p>
          <a:p>
            <a:pPr>
              <a:defRPr/>
            </a:pPr>
            <a:endParaRPr lang="ru-RU" sz="1600" dirty="0" smtClean="0"/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  <p:pic>
        <p:nvPicPr>
          <p:cNvPr id="18436" name="Рисунок 3" descr="a105193d7a8355553a17e6e549195c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3860800"/>
            <a:ext cx="273685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4" descr="PromoService_Киномакс_1-624x41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3860800"/>
            <a:ext cx="34766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0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0"/>
            <a:ext cx="6400800" cy="9810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/>
              <a:t>Альтернативная реклама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411413" y="836613"/>
            <a:ext cx="6400800" cy="58324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1. Реклама в фитнес – клубах.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2. Реклама на парковках.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3. Реклама в кинотеатрах.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4.Вирусная реклама(сарафанное радио).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5. Реклама в местах продаж (BTL, </a:t>
            </a:r>
            <a:r>
              <a:rPr lang="ru-RU" sz="2000" dirty="0" err="1" smtClean="0"/>
              <a:t>промоушен</a:t>
            </a:r>
            <a:r>
              <a:rPr lang="ru-RU" sz="2000" dirty="0" smtClean="0"/>
              <a:t>, </a:t>
            </a:r>
            <a:r>
              <a:rPr lang="ru-RU" sz="2000" dirty="0" err="1" smtClean="0"/>
              <a:t>ивент</a:t>
            </a:r>
            <a:r>
              <a:rPr lang="ru-RU" sz="2000" dirty="0" smtClean="0"/>
              <a:t> и прочие)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6. При справочном обслуживании.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7. Прямая почтовая рассылка.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8.Веерная реклама.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9. Реклама в жилых домах (реклама в лифтах).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150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88913"/>
            <a:ext cx="6400800" cy="6477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/>
              <a:t>Реклама в фитнес - клубах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195513" y="765175"/>
            <a:ext cx="6948487" cy="60928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1800" b="1" dirty="0" smtClean="0"/>
              <a:t>Фитнес</a:t>
            </a:r>
            <a:r>
              <a:rPr lang="ru-RU" sz="1800" dirty="0" smtClean="0"/>
              <a:t> — это оздоровительная методика, позволяющая изменить формы тела и его вес и надолго закрепить достигнутый результат. Она включает в себя физические тренировки в сочетании с правильно подобранной диетой. И упражнения, и диета  в фитнесе подбираются индивидуально — в зависимости от противопоказаний, возраста, состояния здоровья, строения и особенностей фигуры.</a:t>
            </a:r>
          </a:p>
          <a:p>
            <a:pPr>
              <a:buFont typeface="Wingdings" pitchFamily="2" charset="2"/>
              <a:buNone/>
              <a:defRPr/>
            </a:pPr>
            <a:endParaRPr lang="ru-RU" sz="1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20484" name="Picture 4" descr="C:\Users\User\Desktop\237a9032a1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3141663"/>
            <a:ext cx="475297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Click="0" advTm="7328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400800" cy="1123950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Реклама на парковках</a:t>
            </a:r>
            <a:br>
              <a:rPr lang="ru-RU" dirty="0" smtClean="0"/>
            </a:br>
            <a:r>
              <a:rPr lang="en-US" dirty="0" smtClean="0"/>
              <a:t>(Parking-</a:t>
            </a:r>
            <a:r>
              <a:rPr lang="ru-RU" dirty="0" smtClean="0"/>
              <a:t>реклама)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8538" y="1125538"/>
            <a:ext cx="6624637" cy="557847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1600" b="1" dirty="0" smtClean="0"/>
              <a:t>Реклама на парковках</a:t>
            </a:r>
            <a:r>
              <a:rPr lang="ru-RU" sz="1600" dirty="0" smtClean="0"/>
              <a:t>, </a:t>
            </a:r>
            <a:r>
              <a:rPr lang="ru-RU" sz="1600" b="1" dirty="0" smtClean="0"/>
              <a:t>Parking-реклама</a:t>
            </a:r>
            <a:r>
              <a:rPr lang="ru-RU" sz="1600" dirty="0" smtClean="0"/>
              <a:t> — любая рекламная информация, которая размещается на паркингах крупных торговых и гостиничных комплексов.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/>
              <a:t>Широкоформатный баннер на паркинге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/>
              <a:t>Для Parking-рекламы используются в основном рекламные растяжки размера 2×5 м, тем не менее, из-за конструктивных особенностей паркингов здесь могут быть использованы нестандартные рекламные конструкции разных форматов: от небольших табличек и указателей до широкоформатных баннеров и </a:t>
            </a:r>
            <a:r>
              <a:rPr lang="ru-RU" sz="1600" dirty="0" err="1" smtClean="0"/>
              <a:t>биллбордов</a:t>
            </a:r>
            <a:r>
              <a:rPr lang="ru-RU" sz="1600" dirty="0" smtClean="0"/>
              <a:t>.</a:t>
            </a:r>
          </a:p>
          <a:p>
            <a:pPr>
              <a:buFont typeface="Wingdings" pitchFamily="2" charset="2"/>
              <a:buNone/>
              <a:defRPr/>
            </a:pPr>
            <a:endParaRPr lang="ru-RU" sz="1800" dirty="0"/>
          </a:p>
        </p:txBody>
      </p:sp>
      <p:pic>
        <p:nvPicPr>
          <p:cNvPr id="21508" name="Рисунок 4" descr="IMG_9099_m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3716338"/>
            <a:ext cx="410368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0"/>
            <a:ext cx="6400800" cy="6921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/>
              <a:t>Что такое реклама?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195513" y="620713"/>
            <a:ext cx="6769100" cy="55038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dirty="0" err="1" smtClean="0">
                <a:effectLst/>
              </a:rPr>
              <a:t>Рекла́ма</a:t>
            </a:r>
            <a:r>
              <a:rPr lang="ru-RU" sz="1800" dirty="0" smtClean="0">
                <a:effectLst/>
              </a:rPr>
              <a:t> (от лат. </a:t>
            </a:r>
            <a:r>
              <a:rPr lang="ru-RU" sz="1800" i="1" dirty="0" err="1" smtClean="0">
                <a:effectLst/>
              </a:rPr>
              <a:t>reclamare</a:t>
            </a:r>
            <a:r>
              <a:rPr lang="ru-RU" sz="1800" dirty="0" smtClean="0">
                <a:effectLst/>
              </a:rPr>
              <a:t> — «утверждать, выкрикивать, протестовать») —информация, распространенная любым способом, в любой форме и с использованием любых средств, адресованная неопределенному кругу лиц и направленная на привлечение внимания к объекту рекламирования, формирование или поддержание интереса к нему и его продвижение на рынке (</a:t>
            </a:r>
            <a:r>
              <a:rPr lang="ru-RU" sz="1800" dirty="0" smtClean="0"/>
              <a:t>Федеральный закон Российской Федерации от 13 марта 2006 г. № 38-ФЗ «О рекламе»).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dirty="0" smtClean="0">
              <a:effectLst/>
            </a:endParaRPr>
          </a:p>
        </p:txBody>
      </p:sp>
      <p:pic>
        <p:nvPicPr>
          <p:cNvPr id="4100" name="Рисунок 3" descr="NAF87F9656BE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3141663"/>
            <a:ext cx="540067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039813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Широкоформатный баннер на паркинге</a:t>
            </a:r>
            <a:endParaRPr lang="ru-RU" dirty="0"/>
          </a:p>
        </p:txBody>
      </p:sp>
      <p:pic>
        <p:nvPicPr>
          <p:cNvPr id="22531" name="Содержимое 3" descr="220px-Parking_moscow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1413" y="1484313"/>
            <a:ext cx="6553200" cy="4681537"/>
          </a:xfrm>
        </p:spPr>
      </p:pic>
    </p:spTree>
  </p:cSld>
  <p:clrMapOvr>
    <a:masterClrMapping/>
  </p:clrMapOvr>
  <p:transition spd="slow" advTm="30000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 smtClean="0"/>
              <a:t>Паркинг торгового комплекса. Праздничное оформление города Москвы</a:t>
            </a:r>
            <a:endParaRPr lang="ru-RU" sz="3200" dirty="0"/>
          </a:p>
        </p:txBody>
      </p:sp>
      <p:pic>
        <p:nvPicPr>
          <p:cNvPr id="23555" name="Содержимое 3" descr="200px-Moscow86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9975" y="1628775"/>
            <a:ext cx="6553200" cy="4824413"/>
          </a:xfrm>
        </p:spPr>
      </p:pic>
    </p:spTree>
  </p:cSld>
  <p:clrMapOvr>
    <a:masterClrMapping/>
  </p:clrMapOvr>
  <p:transition spd="slow" advTm="30000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608013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Реклама в кинотеатрах</a:t>
            </a:r>
            <a:endParaRPr lang="ru-RU" dirty="0"/>
          </a:p>
        </p:txBody>
      </p:sp>
      <p:pic>
        <p:nvPicPr>
          <p:cNvPr id="24579" name="Содержимое 4" descr="popcor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9975" y="981075"/>
            <a:ext cx="6553200" cy="5472113"/>
          </a:xfrm>
        </p:spPr>
      </p:pic>
    </p:spTree>
  </p:cSld>
  <p:clrMapOvr>
    <a:masterClrMapping/>
  </p:clrMapOvr>
  <p:transition spd="slow" advTm="30000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975" y="333375"/>
            <a:ext cx="6499225" cy="5762625"/>
          </a:xfrm>
        </p:spPr>
        <p:txBody>
          <a:bodyPr/>
          <a:lstStyle/>
          <a:p>
            <a:pPr>
              <a:defRPr/>
            </a:pPr>
            <a:r>
              <a:rPr lang="ru-RU" sz="2000" b="1" dirty="0" err="1" smtClean="0"/>
              <a:t>Кинотеа́тр</a:t>
            </a:r>
            <a:r>
              <a:rPr lang="ru-RU" sz="2000" dirty="0" smtClean="0"/>
              <a:t> - общественное учреждение для публичной демонстрации кинофильмов. Главное помещение кинотеатра — зрительный зал с экраном большого размера и системой воспроизведения звука, состоящей из нескольких громкоговорителей, обеспечивающих объемное звучание.</a:t>
            </a:r>
          </a:p>
          <a:p>
            <a:pPr>
              <a:buFont typeface="Wingdings" pitchFamily="2" charset="2"/>
              <a:buNone/>
              <a:defRPr/>
            </a:pPr>
            <a:endParaRPr lang="ru-RU" sz="2000" dirty="0"/>
          </a:p>
        </p:txBody>
      </p:sp>
      <p:pic>
        <p:nvPicPr>
          <p:cNvPr id="25603" name="Рисунок 4" descr="foyer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2636838"/>
            <a:ext cx="6119813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0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400800" cy="908050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/>
              <a:t>Вирусная реклама</a:t>
            </a:r>
            <a:br>
              <a:rPr lang="ru-RU" sz="3200" dirty="0" smtClean="0"/>
            </a:br>
            <a:r>
              <a:rPr lang="ru-RU" sz="3200" dirty="0" smtClean="0"/>
              <a:t>(сарафанное радио)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513" y="942975"/>
            <a:ext cx="6643687" cy="51530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1800" dirty="0" smtClean="0"/>
              <a:t>Вирусная реклама - </a:t>
            </a:r>
            <a:r>
              <a:rPr lang="ru-RU" sz="1800" dirty="0" err="1" smtClean="0"/>
              <a:t>реклама</a:t>
            </a:r>
            <a:r>
              <a:rPr lang="ru-RU" sz="1800" dirty="0" smtClean="0"/>
              <a:t>, основанная на информации, передаваемой от человека к человеку.</a:t>
            </a:r>
          </a:p>
          <a:p>
            <a:pPr>
              <a:buFont typeface="Wingdings" pitchFamily="2" charset="2"/>
              <a:buNone/>
              <a:defRPr/>
            </a:pPr>
            <a:endParaRPr lang="ru-RU" sz="1400" dirty="0" smtClean="0"/>
          </a:p>
          <a:p>
            <a:pPr>
              <a:buFont typeface="Wingdings" pitchFamily="2" charset="2"/>
              <a:buNone/>
              <a:defRPr/>
            </a:pPr>
            <a:endParaRPr lang="ru-RU" sz="1400" dirty="0" smtClean="0"/>
          </a:p>
        </p:txBody>
      </p:sp>
      <p:pic>
        <p:nvPicPr>
          <p:cNvPr id="26628" name="Рисунок 3" descr="virys-reklam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1700213"/>
            <a:ext cx="6408738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0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Самое главное!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mtClean="0"/>
              <a:t>Давайте подумаем как проходят дни нашей жизни!</a:t>
            </a:r>
          </a:p>
        </p:txBody>
      </p:sp>
    </p:spTree>
    <p:custDataLst>
      <p:tags r:id="rId1"/>
    </p:custDataLst>
  </p:cSld>
  <p:clrMapOvr>
    <a:masterClrMapping/>
  </p:clrMapOvr>
  <p:transition advTm="6719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66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Наша жизнь!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1268413"/>
            <a:ext cx="6400800" cy="525621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i="1" smtClean="0"/>
              <a:t>Обычно мы крутим и крутим колесо своей жизни!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</p:txBody>
      </p:sp>
      <p:pic>
        <p:nvPicPr>
          <p:cNvPr id="28676" name="Picture 5" descr="1211232882_ko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2349500"/>
            <a:ext cx="428625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5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Наша жизнь!!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1268413"/>
            <a:ext cx="6400800" cy="525621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i="1" smtClean="0"/>
              <a:t>Куда бежать? как сделать? Что сделать? Как успеть?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</p:txBody>
      </p:sp>
      <p:pic>
        <p:nvPicPr>
          <p:cNvPr id="29700" name="Picture 5" descr="1211232297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2636838"/>
            <a:ext cx="42862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5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Наша жизнь!!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1268413"/>
            <a:ext cx="6400800" cy="525621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i="1" smtClean="0"/>
              <a:t>Мы постоянно кому то что-то доказываем…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</p:txBody>
      </p:sp>
      <p:pic>
        <p:nvPicPr>
          <p:cNvPr id="30724" name="Picture 5" descr="1211743915_pand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2565400"/>
            <a:ext cx="518477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967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Наша жизнь!!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1268413"/>
            <a:ext cx="6400800" cy="525621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i="1" smtClean="0"/>
              <a:t>Постоянно что-то ищем и ждем…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</p:txBody>
      </p:sp>
      <p:pic>
        <p:nvPicPr>
          <p:cNvPr id="31748" name="Picture 5" descr="1161720773_obe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2492375"/>
            <a:ext cx="5184775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 rev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752475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Виды рекламы: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38400" y="981075"/>
            <a:ext cx="6400800" cy="5114925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Коммерческая (экономическая) реклама. Целью экономической рекламы становится потребитель(потенциальный покупатель), предложив товар которому, можно получить взамен от него прибыль.</a:t>
            </a:r>
            <a:endParaRPr lang="ru-RU" sz="2400" dirty="0"/>
          </a:p>
        </p:txBody>
      </p:sp>
      <p:pic>
        <p:nvPicPr>
          <p:cNvPr id="5124" name="Рисунок 3" descr="1264282600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3284538"/>
            <a:ext cx="532923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0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А как на самом деле!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1268413"/>
            <a:ext cx="6400800" cy="525621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i="1" smtClean="0"/>
              <a:t>А ведь мы такие разные…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</p:txBody>
      </p:sp>
      <p:pic>
        <p:nvPicPr>
          <p:cNvPr id="32772" name="Picture 5" descr="1210883841_m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1916113"/>
            <a:ext cx="40322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93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А как на самом деле!!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1268413"/>
            <a:ext cx="6400800" cy="525621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i="1" smtClean="0"/>
              <a:t>Яркие…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</p:txBody>
      </p:sp>
      <p:pic>
        <p:nvPicPr>
          <p:cNvPr id="33796" name="Picture 5" descr="1211670177_ev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2205038"/>
            <a:ext cx="5113338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831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Самое главное!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1268413"/>
            <a:ext cx="6400800" cy="525621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i="1" smtClean="0"/>
              <a:t>И индивидуальные…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</p:txBody>
      </p:sp>
      <p:pic>
        <p:nvPicPr>
          <p:cNvPr id="34820" name="Picture 5" descr="1211830936_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1989138"/>
            <a:ext cx="5329237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793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Реклама и Мы!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1268413"/>
            <a:ext cx="6400800" cy="525621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i="1" dirty="0" smtClean="0"/>
              <a:t>Реклама помогает нам, найти и посвятить себе эти драгоценные минуты!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i="1" dirty="0" smtClean="0"/>
              <a:t>Ведь после работы нам не надо искать нужную нам информацию! Все и так под рукой! И Мы можем посвятить это время…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dirty="0" smtClean="0"/>
          </a:p>
        </p:txBody>
      </p:sp>
    </p:spTree>
    <p:custDataLst>
      <p:tags r:id="rId1"/>
    </p:custDataLst>
  </p:cSld>
  <p:clrMapOvr>
    <a:masterClrMapping/>
  </p:clrMapOvr>
  <p:transition advTm="1311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dirty="0" smtClean="0"/>
              <a:t>Яркие краски с Рекламой!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1268413"/>
            <a:ext cx="6400800" cy="525621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i="1" smtClean="0"/>
              <a:t>Своей семье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</p:txBody>
      </p:sp>
      <p:pic>
        <p:nvPicPr>
          <p:cNvPr id="36868" name="Picture 5" descr="1210881898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2565400"/>
            <a:ext cx="57594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901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Реклама и Мы!!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1268413"/>
            <a:ext cx="6400800" cy="525621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i="1" dirty="0" smtClean="0"/>
              <a:t>Понежиться подольше в теплой постели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dirty="0" smtClean="0"/>
          </a:p>
        </p:txBody>
      </p:sp>
      <p:pic>
        <p:nvPicPr>
          <p:cNvPr id="37892" name="Picture 5" descr="1212074906_litte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2636838"/>
            <a:ext cx="612140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89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Реклама и Мы!!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1268413"/>
            <a:ext cx="6400800" cy="525621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i="1" dirty="0" smtClean="0"/>
              <a:t>Принять ванну с …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dirty="0" smtClean="0"/>
          </a:p>
        </p:txBody>
      </p:sp>
      <p:pic>
        <p:nvPicPr>
          <p:cNvPr id="38916" name="Picture 5" descr="1211395892_2kit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2205038"/>
            <a:ext cx="5976938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87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Яркие краски с  рекламой !</a:t>
            </a:r>
            <a:r>
              <a:rPr lang="ru-RU" dirty="0" smtClean="0"/>
              <a:t>!!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1268413"/>
            <a:ext cx="6400800" cy="525621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i="1" dirty="0" smtClean="0"/>
              <a:t>Сделать маникюр и прическу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dirty="0" smtClean="0"/>
          </a:p>
        </p:txBody>
      </p:sp>
      <p:pic>
        <p:nvPicPr>
          <p:cNvPr id="39940" name="Picture 5" descr="1173644411_mak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1773238"/>
            <a:ext cx="4535488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82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Реклама и Мы!!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1268413"/>
            <a:ext cx="6400800" cy="525621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i="1" smtClean="0"/>
              <a:t>Встретиться с любимыми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</p:txBody>
      </p:sp>
      <p:pic>
        <p:nvPicPr>
          <p:cNvPr id="40964" name="Picture 5" descr="1212001886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2060575"/>
            <a:ext cx="5472112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756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Реклама и Мы!!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1268413"/>
            <a:ext cx="6400800" cy="525621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i="1" smtClean="0"/>
              <a:t>Пообщаться с друзьями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</p:txBody>
      </p:sp>
      <p:pic>
        <p:nvPicPr>
          <p:cNvPr id="41988" name="Picture 6" descr="1211142297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1989138"/>
            <a:ext cx="5832475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91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38400" y="188913"/>
            <a:ext cx="6400800" cy="5907087"/>
          </a:xfrm>
        </p:spPr>
        <p:txBody>
          <a:bodyPr/>
          <a:lstStyle/>
          <a:p>
            <a:pPr>
              <a:defRPr/>
            </a:pPr>
            <a:r>
              <a:rPr lang="ru-RU" sz="1800" dirty="0" smtClean="0"/>
              <a:t>Социальная реклама — выходит за рамки экономических задач, направлена на достижение благотворительных и иных общественно полезных целей: популяризация здорового образа жизни среди населения; поддержка незащищённых слоёв населения; борьба с загрязнением окружающей среды; популяризация общественных организаций и фондов, целью которых является помощь окружающим людям, в частности детям.</a:t>
            </a:r>
          </a:p>
          <a:p>
            <a:pPr>
              <a:buFont typeface="Wingdings" pitchFamily="2" charset="2"/>
              <a:buNone/>
              <a:defRPr/>
            </a:pPr>
            <a:endParaRPr lang="ru-RU" sz="2000" dirty="0" smtClean="0"/>
          </a:p>
          <a:p>
            <a:pPr>
              <a:buFont typeface="Wingdings" pitchFamily="2" charset="2"/>
              <a:buNone/>
              <a:defRPr/>
            </a:pPr>
            <a:endParaRPr lang="ru-RU" sz="2000" dirty="0" smtClean="0"/>
          </a:p>
          <a:p>
            <a:pPr>
              <a:buFont typeface="Wingdings" pitchFamily="2" charset="2"/>
              <a:buNone/>
              <a:defRPr/>
            </a:pPr>
            <a:endParaRPr lang="ru-RU" sz="2000" dirty="0" smtClean="0"/>
          </a:p>
          <a:p>
            <a:pPr>
              <a:buFont typeface="Wingdings" pitchFamily="2" charset="2"/>
              <a:buNone/>
              <a:defRPr/>
            </a:pPr>
            <a:endParaRPr lang="ru-RU" sz="2000" dirty="0" smtClean="0"/>
          </a:p>
          <a:p>
            <a:pPr>
              <a:buFont typeface="Wingdings" pitchFamily="2" charset="2"/>
              <a:buNone/>
              <a:defRPr/>
            </a:pPr>
            <a:endParaRPr lang="ru-RU" sz="2000" dirty="0" smtClean="0"/>
          </a:p>
          <a:p>
            <a:pPr>
              <a:buFont typeface="Wingdings" pitchFamily="2" charset="2"/>
              <a:buNone/>
              <a:defRPr/>
            </a:pPr>
            <a:endParaRPr lang="ru-RU" sz="2000" dirty="0" smtClean="0"/>
          </a:p>
          <a:p>
            <a:pPr>
              <a:buFont typeface="Wingdings" pitchFamily="2" charset="2"/>
              <a:buNone/>
              <a:defRPr/>
            </a:pPr>
            <a:endParaRPr lang="ru-RU" sz="2000" dirty="0" smtClean="0"/>
          </a:p>
          <a:p>
            <a:pPr>
              <a:buFont typeface="Wingdings" pitchFamily="2" charset="2"/>
              <a:buNone/>
              <a:defRPr/>
            </a:pPr>
            <a:endParaRPr lang="ru-RU" sz="2000" dirty="0" smtClean="0"/>
          </a:p>
          <a:p>
            <a:pPr>
              <a:buFont typeface="Wingdings" pitchFamily="2" charset="2"/>
              <a:buNone/>
              <a:defRPr/>
            </a:pPr>
            <a:endParaRPr lang="ru-RU" sz="20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1400" dirty="0" smtClean="0"/>
              <a:t>Автобусы с рекламной надписью «По всей вероятности, бога нет. Хватит волноваться, наслаждайтесь жизнью» на улицах Лондона.</a:t>
            </a:r>
            <a:endParaRPr lang="ru-RU" sz="1400" dirty="0"/>
          </a:p>
        </p:txBody>
      </p:sp>
      <p:pic>
        <p:nvPicPr>
          <p:cNvPr id="6147" name="Рисунок 3" descr="300px-Ariane_Sherine_and_Richard_Dawkins_at_the_Atheist_Bus_Campaign_laun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2997200"/>
            <a:ext cx="50419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0"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dirty="0" smtClean="0"/>
              <a:t>Яркие краски с Рекламой!!!</a:t>
            </a:r>
            <a:endParaRPr lang="ru-RU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1268413"/>
            <a:ext cx="6400800" cy="525621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i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i="1" dirty="0" smtClean="0"/>
              <a:t>Покорить новые вершины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dirty="0" smtClean="0"/>
          </a:p>
        </p:txBody>
      </p:sp>
      <p:pic>
        <p:nvPicPr>
          <p:cNvPr id="43012" name="Picture 5" descr="1210882796_pi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2781300"/>
            <a:ext cx="56165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029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Реклама и Мы!!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1268413"/>
            <a:ext cx="6400800" cy="525621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i="1" smtClean="0"/>
              <a:t>Подумать о смысле жизни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</p:txBody>
      </p:sp>
      <p:pic>
        <p:nvPicPr>
          <p:cNvPr id="44036" name="Picture 5" descr="1210794698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1989138"/>
            <a:ext cx="53276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843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Реклама и Мы!!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1268413"/>
            <a:ext cx="6400800" cy="525621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i="1" smtClean="0"/>
              <a:t>Удивить других…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</p:txBody>
      </p:sp>
      <p:pic>
        <p:nvPicPr>
          <p:cNvPr id="45060" name="Picture 5" descr="1203450678_41753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2060575"/>
            <a:ext cx="575945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93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dirty="0" smtClean="0"/>
              <a:t>Яркие краски с рекламой!!!</a:t>
            </a:r>
            <a:endParaRPr lang="ru-RU" dirty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1268413"/>
            <a:ext cx="6400800" cy="525621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i="1" dirty="0" smtClean="0"/>
              <a:t>И просто стать счастливыми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i="1" dirty="0" smtClean="0"/>
              <a:t>Как мало для этого надо!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dirty="0" smtClean="0"/>
          </a:p>
        </p:txBody>
      </p:sp>
      <p:pic>
        <p:nvPicPr>
          <p:cNvPr id="46084" name="Picture 5" descr="1211396152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1989138"/>
            <a:ext cx="5761038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82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Реклама и Мы!!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1268413"/>
            <a:ext cx="6400800" cy="525621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i="1" dirty="0" smtClean="0"/>
              <a:t>А нам реклама подарила время для фотографий…….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dirty="0" smtClean="0"/>
          </a:p>
        </p:txBody>
      </p:sp>
      <p:pic>
        <p:nvPicPr>
          <p:cNvPr id="47108" name="Picture 5" descr="1210706074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2349500"/>
            <a:ext cx="4537075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75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smtClean="0"/>
              <a:t>Благодарности и                </a:t>
            </a:r>
            <a:br>
              <a:rPr lang="ru-RU" i="1" smtClean="0"/>
            </a:br>
            <a:r>
              <a:rPr lang="ru-RU" i="1" smtClean="0"/>
              <a:t>                         пожелания!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1268413"/>
            <a:ext cx="6400800" cy="525621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i="1" smtClean="0"/>
              <a:t>Спасибо! 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i="1" smtClean="0"/>
              <a:t>И Успехов!!!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</p:txBody>
      </p:sp>
      <p:pic>
        <p:nvPicPr>
          <p:cNvPr id="48132" name="Picture 5" descr="1173906233_siama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2349500"/>
            <a:ext cx="40767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753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2438400" y="333375"/>
            <a:ext cx="6400800" cy="5762625"/>
          </a:xfrm>
        </p:spPr>
        <p:txBody>
          <a:bodyPr/>
          <a:lstStyle/>
          <a:p>
            <a:pPr>
              <a:defRPr/>
            </a:pPr>
            <a:r>
              <a:rPr lang="ru-RU" sz="2000" dirty="0" smtClean="0"/>
              <a:t>Политическая реклама (в том числе предвыборная). В наше время она всё чаще выступает как средство борьбы за избирателей, за их голоса. Именно с её помощью некоторые партии и политики пытаются завоевать себе место у власти.</a:t>
            </a:r>
          </a:p>
          <a:p>
            <a:pPr>
              <a:buFont typeface="Wingdings" pitchFamily="2" charset="2"/>
              <a:buNone/>
              <a:defRPr/>
            </a:pPr>
            <a:endParaRPr lang="ru-RU" sz="2000" dirty="0"/>
          </a:p>
        </p:txBody>
      </p:sp>
      <p:pic>
        <p:nvPicPr>
          <p:cNvPr id="7171" name="Рисунок 5" descr="883_sluzhit_narodu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2420938"/>
            <a:ext cx="4103687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60350"/>
            <a:ext cx="6400800" cy="1187450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/>
              <a:t>По финансовому принципу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38400" y="1125538"/>
            <a:ext cx="6400800" cy="4970462"/>
          </a:xfrm>
        </p:spPr>
        <p:txBody>
          <a:bodyPr/>
          <a:lstStyle/>
          <a:p>
            <a:pPr>
              <a:defRPr/>
            </a:pPr>
            <a:r>
              <a:rPr lang="ru-RU" sz="2000" dirty="0" smtClean="0"/>
              <a:t>Активная — оплата за рекламные действия производится потенциальному клиенту (прямо или косвенно).</a:t>
            </a:r>
          </a:p>
          <a:p>
            <a:pPr>
              <a:defRPr/>
            </a:pPr>
            <a:r>
              <a:rPr lang="ru-RU" sz="2000" dirty="0" smtClean="0"/>
              <a:t>Пассивная — потенциальный клиент не принимает участие в распределении рекламного бюджета и потому является пассивным наблюдателем.</a:t>
            </a:r>
          </a:p>
          <a:p>
            <a:pPr>
              <a:defRPr/>
            </a:pPr>
            <a:endParaRPr lang="ru-RU" sz="2000" dirty="0" smtClean="0"/>
          </a:p>
          <a:p>
            <a:pPr>
              <a:defRPr/>
            </a:pPr>
            <a:endParaRPr lang="ru-RU" dirty="0"/>
          </a:p>
        </p:txBody>
      </p:sp>
      <p:pic>
        <p:nvPicPr>
          <p:cNvPr id="8196" name="Рисунок 3" descr="7318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3500438"/>
            <a:ext cx="583247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549275"/>
            <a:ext cx="6400800" cy="576263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/>
              <a:t>По месту и способу размещения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8538" y="1125538"/>
            <a:ext cx="6875462" cy="5732462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2000" b="1" dirty="0" smtClean="0"/>
              <a:t>В СМИ</a:t>
            </a:r>
          </a:p>
          <a:p>
            <a:pPr>
              <a:defRPr/>
            </a:pPr>
            <a:r>
              <a:rPr lang="ru-RU" sz="2000" dirty="0" smtClean="0"/>
              <a:t>Телевизионная (видеоролик в рекламном блоке, рекламная пауза, текст в бегущей строке, </a:t>
            </a:r>
            <a:r>
              <a:rPr lang="ru-RU" sz="2000" dirty="0" err="1" smtClean="0"/>
              <a:t>телеобъявление</a:t>
            </a:r>
            <a:r>
              <a:rPr lang="ru-RU" sz="2000" dirty="0" smtClean="0"/>
              <a:t> (напр., в Телетексте), виртуальная реклама, спонсорство).</a:t>
            </a:r>
          </a:p>
          <a:p>
            <a:pPr>
              <a:defRPr/>
            </a:pPr>
            <a:r>
              <a:rPr lang="ru-RU" sz="2000" dirty="0" smtClean="0"/>
              <a:t>Радио (ролики, реже «</a:t>
            </a:r>
            <a:r>
              <a:rPr lang="ru-RU" sz="2000" dirty="0" err="1" smtClean="0"/>
              <a:t>джинса</a:t>
            </a:r>
            <a:r>
              <a:rPr lang="ru-RU" sz="2000" dirty="0" smtClean="0"/>
              <a:t>» — «на правах рекламы»).</a:t>
            </a:r>
          </a:p>
          <a:p>
            <a:pPr>
              <a:defRPr/>
            </a:pPr>
            <a:r>
              <a:rPr lang="ru-RU" sz="2000" dirty="0" smtClean="0"/>
              <a:t>Печатная (различают рекламу в прессе и прочую: </a:t>
            </a:r>
            <a:r>
              <a:rPr lang="ru-RU" sz="2000" dirty="0" err="1" smtClean="0"/>
              <a:t>принты</a:t>
            </a:r>
            <a:r>
              <a:rPr lang="ru-RU" sz="2000" dirty="0" smtClean="0"/>
              <a:t>, листовки, наклейки, визитки).</a:t>
            </a:r>
          </a:p>
          <a:p>
            <a:pPr>
              <a:defRPr/>
            </a:pPr>
            <a:r>
              <a:rPr lang="ru-RU" sz="2000" dirty="0" smtClean="0"/>
              <a:t>Интернет-реклама (реклама в сети Интернет: текстовые блоки,  баннеры, контекстная реклама, реклама в </a:t>
            </a:r>
            <a:r>
              <a:rPr lang="ru-RU" sz="2000" dirty="0" err="1" smtClean="0"/>
              <a:t>блогах</a:t>
            </a:r>
            <a:r>
              <a:rPr lang="ru-RU" sz="2000" dirty="0" smtClean="0"/>
              <a:t>, реклама на карте, Пиксельная реклама, «облако тегов», продающие тексты и др.)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slow" advTm="30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/>
              <a:t>Внутренняя (Indoor-реклама)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38400" y="1125538"/>
            <a:ext cx="6400800" cy="4970462"/>
          </a:xfrm>
        </p:spPr>
        <p:txBody>
          <a:bodyPr/>
          <a:lstStyle/>
          <a:p>
            <a:pPr>
              <a:defRPr/>
            </a:pPr>
            <a:r>
              <a:rPr lang="ru-RU" sz="2000" dirty="0" err="1" smtClean="0"/>
              <a:t>Ambient</a:t>
            </a:r>
            <a:r>
              <a:rPr lang="ru-RU" sz="2000" dirty="0" smtClean="0"/>
              <a:t> </a:t>
            </a:r>
            <a:r>
              <a:rPr lang="ru-RU" sz="2000" dirty="0" err="1" smtClean="0"/>
              <a:t>media</a:t>
            </a:r>
            <a:r>
              <a:rPr lang="ru-RU" sz="2000" dirty="0" smtClean="0"/>
              <a:t> — реклама, отличающаяся от традиционных коммуникативных форм и продвигаемая ближе к потребителю — в интимную сферу целевой группы, — разрабатывая новые носители, отличные от классических средств массовой информации в общественных местах.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0244" name="Рисунок 3" descr="3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3500438"/>
            <a:ext cx="525780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60350"/>
            <a:ext cx="6400800" cy="576263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/>
              <a:t>Наружная (</a:t>
            </a:r>
            <a:r>
              <a:rPr lang="en-US" sz="2800" b="1" dirty="0" smtClean="0"/>
              <a:t>Outdoor-</a:t>
            </a:r>
            <a:r>
              <a:rPr lang="ru-RU" sz="2800" b="1" dirty="0" smtClean="0"/>
              <a:t>реклама)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513" y="476250"/>
            <a:ext cx="6643687" cy="561975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2000" dirty="0" smtClean="0"/>
              <a:t>Уличная</a:t>
            </a:r>
          </a:p>
          <a:p>
            <a:pPr>
              <a:defRPr/>
            </a:pPr>
            <a:r>
              <a:rPr lang="ru-RU" sz="1800" dirty="0" err="1" smtClean="0"/>
              <a:t>Промостойка</a:t>
            </a:r>
            <a:r>
              <a:rPr lang="ru-RU" sz="1800" dirty="0" smtClean="0"/>
              <a:t> (рекламная или торговая стойка), </a:t>
            </a:r>
            <a:r>
              <a:rPr lang="ru-RU" sz="1800" dirty="0" err="1" smtClean="0"/>
              <a:t>промостол</a:t>
            </a:r>
            <a:r>
              <a:rPr lang="ru-RU" sz="1800" dirty="0" smtClean="0"/>
              <a:t> — лёгкая разборная или неразборная конструкция для проведения </a:t>
            </a:r>
            <a:r>
              <a:rPr lang="ru-RU" sz="1800" dirty="0" err="1" smtClean="0"/>
              <a:t>промоакций,дегустаций</a:t>
            </a:r>
            <a:r>
              <a:rPr lang="ru-RU" sz="1800" dirty="0" smtClean="0"/>
              <a:t>, представления новых товаров, услуг и т. д. </a:t>
            </a:r>
            <a:r>
              <a:rPr lang="ru-RU" sz="1800" dirty="0" err="1" smtClean="0"/>
              <a:t>Промостойка</a:t>
            </a:r>
            <a:r>
              <a:rPr lang="ru-RU" sz="1800" dirty="0" smtClean="0"/>
              <a:t> состоит из тумбы и фризовой панели. Лицевая сторона тумбы и фриз предназначены для нанесения рекламного изображения.</a:t>
            </a:r>
          </a:p>
          <a:p>
            <a:pPr algn="ctr">
              <a:buFont typeface="Wingdings" pitchFamily="2" charset="2"/>
              <a:buNone/>
              <a:defRPr/>
            </a:pPr>
            <a:endParaRPr lang="ru-RU" sz="1400" dirty="0"/>
          </a:p>
        </p:txBody>
      </p:sp>
      <p:pic>
        <p:nvPicPr>
          <p:cNvPr id="11268" name="Рисунок 4" descr="IMGP111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2636838"/>
            <a:ext cx="338455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4" descr="Lux_0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2852738"/>
            <a:ext cx="2881312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0">
    <p:zo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2.1|2.1|2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3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2.3|2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heme/theme1.xml><?xml version="1.0" encoding="utf-8"?>
<a:theme xmlns:a="http://schemas.openxmlformats.org/drawingml/2006/main" name="План">
  <a:themeElements>
    <a:clrScheme name="План 9">
      <a:dk1>
        <a:srgbClr val="000000"/>
      </a:dk1>
      <a:lt1>
        <a:srgbClr val="FFB64B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D7B1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9">
        <a:dk1>
          <a:srgbClr val="000000"/>
        </a:dk1>
        <a:lt1>
          <a:srgbClr val="FFB64B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D7B1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</TotalTime>
  <Words>464</Words>
  <Application>Microsoft Office PowerPoint</Application>
  <PresentationFormat>Экран (4:3)</PresentationFormat>
  <Paragraphs>255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План</vt:lpstr>
      <vt:lpstr>Государственное бюджетное образовательное учреждение среднего профессионального образования Владимирской области «Гусевский стекольный колледж» специальность: 080110 «Экономика и бухгалтерский учет»  Презентация по дисциплине «Предпринимательское право» на тему: «Реклама в нашей жизни»</vt:lpstr>
      <vt:lpstr>Что такое реклама?</vt:lpstr>
      <vt:lpstr>Виды рекламы:</vt:lpstr>
      <vt:lpstr>Презентация PowerPoint</vt:lpstr>
      <vt:lpstr>Презентация PowerPoint</vt:lpstr>
      <vt:lpstr>По финансовому принципу </vt:lpstr>
      <vt:lpstr>По месту и способу размещения </vt:lpstr>
      <vt:lpstr>Внутренняя (Indoor-реклама) </vt:lpstr>
      <vt:lpstr>Наружная (Outdoor-реклама)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Транзитная  (реклама на транспорте)</vt:lpstr>
      <vt:lpstr>Альтернативная реклама</vt:lpstr>
      <vt:lpstr>Реклама в фитнес - клубах</vt:lpstr>
      <vt:lpstr>Реклама на парковках (Parking-реклама)</vt:lpstr>
      <vt:lpstr>Широкоформатный баннер на паркинге</vt:lpstr>
      <vt:lpstr>Паркинг торгового комплекса. Праздничное оформление города Москвы</vt:lpstr>
      <vt:lpstr>Реклама в кинотеатрах</vt:lpstr>
      <vt:lpstr>Презентация PowerPoint</vt:lpstr>
      <vt:lpstr>Вирусная реклама (сарафанное радио)</vt:lpstr>
      <vt:lpstr>Самое главное!</vt:lpstr>
      <vt:lpstr>Наша жизнь!</vt:lpstr>
      <vt:lpstr>Наша жизнь!!</vt:lpstr>
      <vt:lpstr>Наша жизнь!!</vt:lpstr>
      <vt:lpstr>Наша жизнь!!</vt:lpstr>
      <vt:lpstr>А как на самом деле!</vt:lpstr>
      <vt:lpstr>А как на самом деле!!</vt:lpstr>
      <vt:lpstr>Самое главное!</vt:lpstr>
      <vt:lpstr>Реклама и Мы!</vt:lpstr>
      <vt:lpstr>Яркие краски с Рекламой!</vt:lpstr>
      <vt:lpstr>Реклама и Мы!!</vt:lpstr>
      <vt:lpstr>Реклама и Мы!!</vt:lpstr>
      <vt:lpstr>Яркие краски с  рекламой !!!</vt:lpstr>
      <vt:lpstr>Реклама и Мы!!</vt:lpstr>
      <vt:lpstr>Реклама и Мы!!</vt:lpstr>
      <vt:lpstr>Яркие краски с Рекламой!!!</vt:lpstr>
      <vt:lpstr>Реклама и Мы!!</vt:lpstr>
      <vt:lpstr>Реклама и Мы!!</vt:lpstr>
      <vt:lpstr>Яркие краски с рекламой!!!</vt:lpstr>
      <vt:lpstr>Реклама и Мы!!</vt:lpstr>
      <vt:lpstr>Благодарности и                                          пожелания!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Консультант Плюс</dc:title>
  <dc:creator>Ира</dc:creator>
  <cp:lastModifiedBy>user</cp:lastModifiedBy>
  <cp:revision>58</cp:revision>
  <dcterms:created xsi:type="dcterms:W3CDTF">2008-05-29T16:40:18Z</dcterms:created>
  <dcterms:modified xsi:type="dcterms:W3CDTF">2013-10-14T07:49:14Z</dcterms:modified>
</cp:coreProperties>
</file>