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8" r:id="rId6"/>
    <p:sldId id="262" r:id="rId7"/>
    <p:sldId id="269" r:id="rId8"/>
    <p:sldId id="272" r:id="rId9"/>
    <p:sldId id="263" r:id="rId10"/>
    <p:sldId id="270" r:id="rId11"/>
    <p:sldId id="264" r:id="rId12"/>
    <p:sldId id="265" r:id="rId13"/>
    <p:sldId id="266" r:id="rId14"/>
    <p:sldId id="267" r:id="rId15"/>
    <p:sldId id="271" r:id="rId16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FF33"/>
    <a:srgbClr val="FF33CC"/>
    <a:srgbClr val="3333FF"/>
    <a:srgbClr val="660066"/>
    <a:srgbClr val="142A29"/>
    <a:srgbClr val="CC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DF399-0330-473D-99BE-524A0DB565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8648E-18BE-47B9-ABBA-54103A3B1E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6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B0710-8169-404A-A47F-ADB7C00EC8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5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41E7-C78D-41C9-8DF3-D96A65E17A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6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B31CF-8CA0-4B4A-A234-ED13CC8337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7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DDA0E-4831-4208-8537-5A74598104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9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9014F-DC60-4818-BAEB-0791BCC7C9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2D7FB-028D-4B93-B4B4-AC6AE45FAA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3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63B72-2ECA-4FBC-96FC-2409DFA2FD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1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F52F2-4FC1-4333-90B5-D50EA6DAFA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8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F25B9-ACA4-4C7B-829C-5DDE7DEA5D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0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A82111-B869-4D48-97BE-D9170BAA5AE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E928D11651C9D9DF68565646DEC20DCA6D5718ADDF2EE02157B1BD776650C01C0F9C36805925C42a9hC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3E928D11651C9D9DF68565646DEC20DCA6D5718ADDF2EE02157B1BD776650C01C0F9C36805935E47a9h4F" TargetMode="External"/><Relationship Id="rId4" Type="http://schemas.openxmlformats.org/officeDocument/2006/relationships/hyperlink" Target="consultantplus://offline/ref=3E928D11651C9D9DF68565646DEC20DCA6D5718ADDF2EE02157B1BD776650C01C0F9C36805925D41a9h0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d0add8fad2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679700" y="49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835150" y="404813"/>
            <a:ext cx="561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charset="0"/>
              </a:rPr>
              <a:t>ФГОУ СПО «Гусевский стекольный колледж»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124075" y="1246188"/>
            <a:ext cx="4872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Times New Roman" charset="0"/>
              </a:rPr>
              <a:t>080114 «Экономика и бухгалтерский учет»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011863" y="4005263"/>
            <a:ext cx="2847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Times New Roman" charset="0"/>
              </a:rPr>
              <a:t>Подготовили студентки:</a:t>
            </a:r>
          </a:p>
          <a:p>
            <a:r>
              <a:rPr lang="ru-RU">
                <a:latin typeface="Times New Roman" charset="0"/>
              </a:rPr>
              <a:t>Группы Б4-1</a:t>
            </a:r>
          </a:p>
          <a:p>
            <a:r>
              <a:rPr lang="ru-RU">
                <a:latin typeface="Times New Roman" charset="0"/>
              </a:rPr>
              <a:t>Хренова Е.А.</a:t>
            </a:r>
          </a:p>
          <a:p>
            <a:r>
              <a:rPr lang="ru-RU">
                <a:latin typeface="Times New Roman" charset="0"/>
              </a:rPr>
              <a:t>Ушанова А.С.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827088" y="2060575"/>
            <a:ext cx="7335837" cy="1943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Акционерное общество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084888" y="5589588"/>
            <a:ext cx="2419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Times New Roman" charset="0"/>
              </a:rPr>
              <a:t>Преподаватель :</a:t>
            </a:r>
          </a:p>
          <a:p>
            <a:r>
              <a:rPr lang="ru-RU">
                <a:latin typeface="Times New Roman" charset="0"/>
              </a:rPr>
              <a:t>Калашникова Ирина</a:t>
            </a:r>
          </a:p>
          <a:p>
            <a:r>
              <a:rPr lang="ru-RU">
                <a:latin typeface="Times New Roman" charset="0"/>
              </a:rPr>
              <a:t>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d0add8fad2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0"/>
            <a:ext cx="4787900" cy="6858000"/>
          </a:xfrm>
        </p:spPr>
        <p:txBody>
          <a:bodyPr/>
          <a:lstStyle/>
          <a:p>
            <a:r>
              <a:rPr lang="ru-RU" sz="2800" i="1"/>
              <a:t>3. Акционерное общество не вправе объявлять и выплачивать дивиденды:</a:t>
            </a:r>
          </a:p>
          <a:p>
            <a:r>
              <a:rPr lang="ru-RU" sz="2800" i="1"/>
              <a:t>до полной оплаты всего уставного капитала;</a:t>
            </a:r>
          </a:p>
          <a:p>
            <a:r>
              <a:rPr lang="ru-RU" sz="2800" i="1"/>
              <a:t>если стоимость чистых активов акционерного общества меньше его уставного капитала и резервного фонда либо станет меньше их размера в результате выплаты дивидендов</a:t>
            </a:r>
            <a:r>
              <a:rPr lang="ru-RU" sz="2800" b="1"/>
              <a:t>.</a:t>
            </a:r>
          </a:p>
          <a:p>
            <a:endParaRPr lang="ru-RU" sz="2400"/>
          </a:p>
        </p:txBody>
      </p:sp>
      <p:pic>
        <p:nvPicPr>
          <p:cNvPr id="17413" name="Picture 5" descr="ca56a4ab032957c7f4c140b5cbd4e3bb_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6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356100" y="0"/>
            <a:ext cx="4787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i="1"/>
              <a:t>3. Акционерное общество не вправе объявлять и выплачивать дивиденды: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i="1"/>
              <a:t>до полной оплаты всего уставного капитала;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i="1"/>
              <a:t>если стоимость чистых активов акционерного общества меньше его уставного капитала и резервного фонда либо станет меньше их размера в результате выплаты дивидендов</a:t>
            </a:r>
            <a:r>
              <a:rPr lang="ru-RU" sz="2800" b="1"/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d0add8fad2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ru-RU" sz="4000" b="1">
                <a:solidFill>
                  <a:srgbClr val="006600"/>
                </a:solidFill>
              </a:rPr>
              <a:t>Управление в акционерном обществе</a:t>
            </a:r>
            <a:r>
              <a:rPr lang="ru-RU" sz="400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773238"/>
            <a:ext cx="4572000" cy="4149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i="1">
                <a:latin typeface="Times New Roman" charset="0"/>
              </a:rPr>
              <a:t>1) изменение устава общества, в том числе изменение размера его уставного капитала;</a:t>
            </a:r>
          </a:p>
          <a:p>
            <a:pPr>
              <a:lnSpc>
                <a:spcPct val="80000"/>
              </a:lnSpc>
            </a:pPr>
            <a:r>
              <a:rPr lang="ru-RU" sz="1800" i="1">
                <a:latin typeface="Times New Roman" charset="0"/>
              </a:rPr>
              <a:t>2) избрание членов совета директоров (наблюдательного совета) и ревизионной комиссии (ревизора) общества и досрочное прекращение их полномочий;</a:t>
            </a:r>
          </a:p>
          <a:p>
            <a:pPr>
              <a:lnSpc>
                <a:spcPct val="80000"/>
              </a:lnSpc>
            </a:pPr>
            <a:r>
              <a:rPr lang="ru-RU" sz="1800" i="1">
                <a:latin typeface="Times New Roman" charset="0"/>
              </a:rPr>
              <a:t>3) образование исполнительных органов общества и досрочное прекращение их полномочий, если уставом общества решение этих вопросов не отнесено к компетенции совета директоров (наблюдательного совета);</a:t>
            </a:r>
          </a:p>
          <a:p>
            <a:pPr>
              <a:lnSpc>
                <a:spcPct val="80000"/>
              </a:lnSpc>
            </a:pPr>
            <a:r>
              <a:rPr lang="ru-RU" sz="1800" i="1">
                <a:latin typeface="Times New Roman" charset="0"/>
              </a:rPr>
              <a:t>4) утверждение годовых отчетов, бухгалтерских балансов, счетов прибылей и убытков общества и распределение его прибылей и убытков;</a:t>
            </a:r>
          </a:p>
          <a:p>
            <a:pPr>
              <a:lnSpc>
                <a:spcPct val="80000"/>
              </a:lnSpc>
            </a:pPr>
            <a:r>
              <a:rPr lang="ru-RU" sz="1800" i="1">
                <a:latin typeface="Times New Roman" charset="0"/>
              </a:rPr>
              <a:t>5) решение о реорганизации или ликвидации общества.</a:t>
            </a:r>
          </a:p>
        </p:txBody>
      </p:sp>
      <p:pic>
        <p:nvPicPr>
          <p:cNvPr id="11271" name="Picture 7" descr="43726203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4427538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1125538"/>
            <a:ext cx="4572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i="1"/>
              <a:t>1. Высшим органом управления акционерным обществом является общее собрание его акционеров.</a:t>
            </a:r>
          </a:p>
          <a:p>
            <a:r>
              <a:rPr lang="ru-RU" i="1"/>
              <a:t>К исключительной компетенции общего собрания акционеров относятся: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d0add8fad2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2276475"/>
            <a:ext cx="4284662" cy="4581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i="1"/>
              <a:t>3. Исполнительный орган общества может быть коллегиальным (правление) и единоличным (директор). Он осуществляет текущее руководство деятельностью общества и подотчетен совету директоров и общему собранию акционеров.</a:t>
            </a:r>
          </a:p>
          <a:p>
            <a:pPr>
              <a:lnSpc>
                <a:spcPct val="80000"/>
              </a:lnSpc>
            </a:pPr>
            <a:r>
              <a:rPr lang="ru-RU" sz="1600" i="1"/>
              <a:t>К компетенции исполнительного органа общества относится решение всех вопросов, не составляющих исключительную компетенцию других органов управления обществом, определенную законом или уставом общества.</a:t>
            </a:r>
          </a:p>
          <a:p>
            <a:pPr>
              <a:lnSpc>
                <a:spcPct val="80000"/>
              </a:lnSpc>
            </a:pPr>
            <a:r>
              <a:rPr lang="ru-RU" sz="1600" i="1"/>
              <a:t>По решению общего собрания акционеров полномочия исполнительного органа общества могут быть переданы по договору другой коммерческой организации или управляющему.</a:t>
            </a:r>
          </a:p>
          <a:p>
            <a:pPr>
              <a:lnSpc>
                <a:spcPct val="80000"/>
              </a:lnSpc>
            </a:pPr>
            <a:endParaRPr lang="ru-RU" sz="1600" i="1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45720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 i="1"/>
              <a:t>2. В обществе с числом акционеров более пятидесяти создается совет директоров (наблюдательный совет).</a:t>
            </a:r>
          </a:p>
          <a:p>
            <a:r>
              <a:rPr lang="ru-RU" sz="1600" i="1"/>
              <a:t>В случае создания совета директоров уставом общества в соответствии с законом об акционерных обществах должна быть определена его исключительная компетенция.</a:t>
            </a:r>
          </a:p>
        </p:txBody>
      </p:sp>
      <p:pic>
        <p:nvPicPr>
          <p:cNvPr id="12296" name="Picture 8" descr="h_9iJAguXr5NhOjMkV13vyFElHwnLY4tsZ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5292725" cy="50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d0add8fad2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040313" cy="3529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i="1"/>
              <a:t>4. Акционерное общество, обязанное в соответствии с ГК или законом об акционерных обществах публиковать для всеобщего сведения документы, указанные в пункте 1 статьи 97 настоящего Кодекса, должно для проверки и подтверждения правильности годовой финансовой отчетности ежегодно привлекать профессионального аудитора, не связанного имущественными интересами с обществом или его участниками.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716463" y="3644900"/>
            <a:ext cx="4427537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 i="1"/>
              <a:t>Аудиторская проверка деятельности акционерного общества, в том числе и не обязанного публиковать для всеобщего сведения указанные документы, должна быть проведена во всякое время по требованию акционеров, совокупная доля которых в уставном капитале составляет десять или более процентов.</a:t>
            </a:r>
          </a:p>
          <a:p>
            <a:r>
              <a:rPr lang="ru-RU" sz="1600" i="1"/>
              <a:t>Порядок проведения аудиторских проверок деятельности акционерного общества определяется законом и уставом общества.</a:t>
            </a:r>
          </a:p>
        </p:txBody>
      </p:sp>
      <p:pic>
        <p:nvPicPr>
          <p:cNvPr id="13320" name="Picture 8" descr="20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4716463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3357562" cy="37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d0add8fad2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3357563"/>
            <a:ext cx="5003800" cy="35004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 i="1"/>
              <a:t>2. Акционерное общество вправе преобразоваться в общество с ограниченной ответственностью или в производственный кооператив, а также в некоммерческую организацию в соответствии с законом</a:t>
            </a:r>
            <a:r>
              <a:rPr lang="ru-RU" sz="2400" b="1"/>
              <a:t>.</a:t>
            </a:r>
          </a:p>
          <a:p>
            <a:pPr>
              <a:lnSpc>
                <a:spcPct val="90000"/>
              </a:lnSpc>
            </a:pPr>
            <a:endParaRPr lang="ru-RU" sz="2400" b="1"/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451725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Реорганизация и ликвидация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акционерного общества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1700213"/>
            <a:ext cx="3563938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i="1"/>
              <a:t>1. Акционерное общество может быть реорганизовано или ликвидировано добровольно по решению общего собрания акционеров.</a:t>
            </a:r>
          </a:p>
          <a:p>
            <a:r>
              <a:rPr lang="ru-RU" i="1"/>
              <a:t>Иные основания и порядок реорганизации и ликвидации акционерного общества определяются настоящим Кодексом и другими законами.</a:t>
            </a: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84313"/>
            <a:ext cx="238283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137bb613e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d0add8fad2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692275" y="620713"/>
            <a:ext cx="5761038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Содержание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27175" y="1647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9750" y="1701800"/>
            <a:ext cx="8208963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ru-RU" sz="2800">
                <a:solidFill>
                  <a:srgbClr val="0000FF"/>
                </a:solidFill>
                <a:latin typeface="Times New Roman" charset="0"/>
              </a:rPr>
              <a:t>Основные положения об акционерном обществе</a:t>
            </a:r>
          </a:p>
          <a:p>
            <a:pPr>
              <a:buFontTx/>
              <a:buAutoNum type="arabicPeriod"/>
            </a:pPr>
            <a:r>
              <a:rPr lang="ru-RU" sz="2800">
                <a:solidFill>
                  <a:srgbClr val="0000FF"/>
                </a:solidFill>
                <a:latin typeface="Times New Roman" charset="0"/>
              </a:rPr>
              <a:t>Образование акционерного общества </a:t>
            </a:r>
          </a:p>
          <a:p>
            <a:pPr>
              <a:buFontTx/>
              <a:buAutoNum type="arabicPeriod"/>
            </a:pPr>
            <a:r>
              <a:rPr lang="ru-RU" sz="2800">
                <a:solidFill>
                  <a:srgbClr val="0000FF"/>
                </a:solidFill>
                <a:latin typeface="Times New Roman" charset="0"/>
              </a:rPr>
              <a:t>Уставный капитал акционерного общества </a:t>
            </a:r>
          </a:p>
          <a:p>
            <a:pPr>
              <a:buFontTx/>
              <a:buAutoNum type="arabicPeriod"/>
            </a:pPr>
            <a:r>
              <a:rPr lang="ru-RU" sz="2800">
                <a:solidFill>
                  <a:srgbClr val="3333FF"/>
                </a:solidFill>
                <a:latin typeface="Times New Roman" charset="0"/>
              </a:rPr>
              <a:t>Увеличение и уменьшение уставного капитала</a:t>
            </a:r>
          </a:p>
          <a:p>
            <a:pPr>
              <a:buFontTx/>
              <a:buAutoNum type="arabicPeriod"/>
            </a:pPr>
            <a:r>
              <a:rPr lang="ru-RU" sz="2800">
                <a:solidFill>
                  <a:srgbClr val="0000FF"/>
                </a:solidFill>
                <a:latin typeface="Times New Roman" charset="0"/>
              </a:rPr>
              <a:t>Ограничения на выпуск ценных бумаг и выплату дивидендов акционерного общества</a:t>
            </a:r>
          </a:p>
          <a:p>
            <a:r>
              <a:rPr lang="ru-RU" sz="2800">
                <a:solidFill>
                  <a:srgbClr val="0000FF"/>
                </a:solidFill>
                <a:latin typeface="Times New Roman" charset="0"/>
              </a:rPr>
              <a:t>6. Управление в акционерном обществе </a:t>
            </a:r>
          </a:p>
          <a:p>
            <a:r>
              <a:rPr lang="ru-RU" sz="2800">
                <a:solidFill>
                  <a:srgbClr val="0000FF"/>
                </a:solidFill>
                <a:latin typeface="Times New Roman" charset="0"/>
              </a:rPr>
              <a:t>7. Реорганизация и ликвидация акционерного общества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d0add8fad2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3573463"/>
            <a:ext cx="4500562" cy="3284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i="1">
                <a:latin typeface="Times New Roman" charset="0"/>
              </a:rPr>
              <a:t>Акционеры, не полностью оплатившие акции, несут солидарную ответственность по обязательствам акционерного общества в пределах неоплаченной части стоимости принадлежащих им акций.</a:t>
            </a:r>
          </a:p>
          <a:p>
            <a:pPr>
              <a:lnSpc>
                <a:spcPct val="80000"/>
              </a:lnSpc>
            </a:pPr>
            <a:r>
              <a:rPr lang="ru-RU" sz="2000" i="1">
                <a:latin typeface="Times New Roman" charset="0"/>
              </a:rPr>
              <a:t>2. Фирменное наименование акционерного общества должно содержать его наименование и указание на то, что общество является акционерным.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8137525" cy="155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Основные положения об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акционерном обществе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50825" y="1628775"/>
            <a:ext cx="4751388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800" i="1"/>
              <a:t>1. Акционерным обществом признается общество, уставный капитал которого разделен на определенное число акций; участники акционерного общества (акционеры) не отвечают по его обязательствам и несут риск убытков, связанных с деятельностью общества, в пределах стоимости принадлежащих им акций.</a:t>
            </a:r>
          </a:p>
        </p:txBody>
      </p:sp>
      <p:pic>
        <p:nvPicPr>
          <p:cNvPr id="5129" name="Picture 9" descr="ar123145738288574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846513"/>
            <a:ext cx="4537075" cy="2751137"/>
          </a:xfrm>
          <a:prstGeom prst="rect">
            <a:avLst/>
          </a:prstGeom>
          <a:solidFill>
            <a:srgbClr val="00FFFF"/>
          </a:solidFill>
        </p:spPr>
      </p:pic>
      <p:pic>
        <p:nvPicPr>
          <p:cNvPr id="5130" name="Picture 10" descr="2734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598863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d0add8fad2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4067175" cy="5516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i="1">
                <a:solidFill>
                  <a:srgbClr val="0000FF"/>
                </a:solidFill>
              </a:rPr>
              <a:t>1. Учредители акционерного общества заключают между собой договор, определяющий порядок осуществления ими совместной деятельности по созданию общества, размер уставного капитала общества, категории выпускаемых акций и порядок их размещения, а также иные условия, предусмотренные законом об акционерных обществах.</a:t>
            </a:r>
          </a:p>
          <a:p>
            <a:pPr>
              <a:lnSpc>
                <a:spcPct val="80000"/>
              </a:lnSpc>
            </a:pPr>
            <a:r>
              <a:rPr lang="ru-RU" sz="2000" i="1">
                <a:solidFill>
                  <a:srgbClr val="0000FF"/>
                </a:solidFill>
              </a:rPr>
              <a:t>Договор о создании акционерного общества заключается в письменной форме.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8229600" cy="13684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r>
              <a:rPr lang="ru-RU" sz="3600" kern="10">
                <a:ln w="12700" cmpd="sng">
                  <a:solidFill>
                    <a:srgbClr val="EAEAEA"/>
                  </a:solid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Образование акционерного общества</a:t>
            </a:r>
          </a:p>
        </p:txBody>
      </p:sp>
      <p:pic>
        <p:nvPicPr>
          <p:cNvPr id="7176" name="Picture 8" descr="1287124984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052513"/>
            <a:ext cx="4032250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572000" y="3429000"/>
            <a:ext cx="4572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00" i="1">
                <a:solidFill>
                  <a:srgbClr val="0000FF"/>
                </a:solidFill>
              </a:rPr>
              <a:t>2. Учредители акционерного общества несут солидарную ответственность по обязательствам, возникшим до регистрации общества.</a:t>
            </a:r>
          </a:p>
          <a:p>
            <a:r>
              <a:rPr lang="ru-RU" sz="1800" i="1">
                <a:solidFill>
                  <a:srgbClr val="0000FF"/>
                </a:solidFill>
              </a:rPr>
              <a:t>Общество несет ответственность по обязательствам учредителей, связанным с его созданием, только в случае последующего одобрения их действий общим собранием акционеров.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d0add8fad2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5040312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i="1">
                <a:solidFill>
                  <a:srgbClr val="003300"/>
                </a:solidFill>
              </a:rPr>
              <a:t>3. Учредительным документом акционерного общества является его устав, утвержденный учредителями.</a:t>
            </a:r>
          </a:p>
          <a:p>
            <a:pPr>
              <a:lnSpc>
                <a:spcPct val="80000"/>
              </a:lnSpc>
            </a:pPr>
            <a:r>
              <a:rPr lang="ru-RU" sz="2000" i="1">
                <a:solidFill>
                  <a:srgbClr val="003300"/>
                </a:solidFill>
              </a:rPr>
              <a:t>Устав акционерного общества помимо сведений, указанных в пункте 2 статьи 52 ГК, должен содержать условия о категориях выпускаемых обществом акций, их номинальной стоимости и количестве; о размере уставного капитала общества; о правах акционеров; о составе и компетенции органов управления обществом и порядке принятия ими решений, в том числе о вопросах, решения по которым принимаются единогласно или квалифицированным большинством голосов</a:t>
            </a:r>
            <a:r>
              <a:rPr lang="ru-RU" sz="2000" i="1">
                <a:solidFill>
                  <a:srgbClr val="00660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1600" i="1">
              <a:solidFill>
                <a:srgbClr val="006600"/>
              </a:solidFill>
            </a:endParaRPr>
          </a:p>
        </p:txBody>
      </p:sp>
      <p:pic>
        <p:nvPicPr>
          <p:cNvPr id="15365" name="Picture 5" descr="a029f6e244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d0add8fad2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9144000" cy="5516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i="1"/>
              <a:t>1. Уставный капитал акционерного общества составляется из номинальной стоимости акций общества, приобретенных акционерами.</a:t>
            </a:r>
          </a:p>
          <a:p>
            <a:pPr>
              <a:lnSpc>
                <a:spcPct val="80000"/>
              </a:lnSpc>
            </a:pPr>
            <a:r>
              <a:rPr lang="ru-RU" sz="2400" i="1"/>
              <a:t>Уставный капитал общества определяет минимальный размер имущества общества, гарантирующего интересы его кредиторов. Он не может быть менее размера, предусмотренного законом об акционерных обществах.</a:t>
            </a:r>
          </a:p>
          <a:p>
            <a:pPr>
              <a:lnSpc>
                <a:spcPct val="80000"/>
              </a:lnSpc>
            </a:pPr>
            <a:r>
              <a:rPr lang="ru-RU" sz="2400" i="1"/>
              <a:t>2. Не допускается освобождение акционера от обязанности оплаты акций общества.</a:t>
            </a:r>
          </a:p>
          <a:p>
            <a:pPr>
              <a:lnSpc>
                <a:spcPct val="80000"/>
              </a:lnSpc>
            </a:pPr>
            <a:r>
              <a:rPr lang="ru-RU" sz="2400" i="1"/>
              <a:t>Оплата размещаемых обществом дополнительных акций путем зачета требований к обществу допускается в случаях, предусмотренных законом об акционерных обществах.</a:t>
            </a:r>
          </a:p>
          <a:p>
            <a:pPr>
              <a:lnSpc>
                <a:spcPct val="80000"/>
              </a:lnSpc>
            </a:pPr>
            <a:endParaRPr lang="ru-RU" sz="2400" i="1"/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7559675" cy="1381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0000FF"/>
                    </a:gs>
                    <a:gs pos="50000">
                      <a:srgbClr val="0000FF">
                        <a:gamma/>
                        <a:shade val="46275"/>
                        <a:invGamma/>
                      </a:srgbClr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Уставный капитал 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0000FF"/>
                    </a:gs>
                    <a:gs pos="50000">
                      <a:srgbClr val="0000FF">
                        <a:gamma/>
                        <a:shade val="46275"/>
                        <a:invGamma/>
                      </a:srgbClr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акционерного общества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d0add8fad2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964613" cy="4319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i="1"/>
              <a:t>3. Открытая подписка на акции акционерного общества не допускается до полной оплаты уставного капитала. При учреждении акционерного общества все его акции должны быть распределены среди учредителей.</a:t>
            </a:r>
          </a:p>
          <a:p>
            <a:pPr>
              <a:lnSpc>
                <a:spcPct val="80000"/>
              </a:lnSpc>
            </a:pPr>
            <a:r>
              <a:rPr lang="ru-RU" sz="2800" i="1"/>
              <a:t>4. Если по окончании второго или каждого последующего финансового года стоимость чистых активов общества окажется меньше его уставного капитала, общество обязано принять меры, предусмотренные законом об акционерных обществах.</a:t>
            </a:r>
          </a:p>
          <a:p>
            <a:pPr>
              <a:lnSpc>
                <a:spcPct val="80000"/>
              </a:lnSpc>
            </a:pPr>
            <a:endParaRPr lang="ru-RU" sz="2400" i="1"/>
          </a:p>
        </p:txBody>
      </p:sp>
      <p:pic>
        <p:nvPicPr>
          <p:cNvPr id="16389" name="Picture 5" descr="forex-ban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d0add8fad2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660066"/>
                </a:solidFill>
              </a:rPr>
              <a:t>Увеличение и уменьшение уставного капитала</a:t>
            </a:r>
            <a:r>
              <a:rPr lang="ru-RU" sz="400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>
                <a:latin typeface="Times New Roman" charset="0"/>
              </a:rPr>
              <a:t>Увеличение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859338" y="1484313"/>
            <a:ext cx="3744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3600">
                <a:latin typeface="Times New Roman" charset="0"/>
              </a:rPr>
              <a:t>Уменьшение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2239963"/>
            <a:ext cx="40671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ru-RU" sz="1600"/>
              <a:t>1. Акционерное общество вправе по решению общего собрания акционеров увеличить уставный капитал путем увеличения номинальной стоимости акций или выпуска дополнительных акций.</a:t>
            </a:r>
          </a:p>
          <a:p>
            <a:pPr indent="342900" algn="ctr"/>
            <a:r>
              <a:rPr lang="ru-RU" sz="1600"/>
              <a:t>2. Увеличение уставного капитала акционерного общества допускается после его полной оплаты.</a:t>
            </a:r>
          </a:p>
          <a:p>
            <a:pPr indent="342900" algn="ctr"/>
            <a:r>
              <a:rPr lang="ru-RU" sz="1600"/>
              <a:t>3. В случаях, предусмотренных </a:t>
            </a:r>
            <a:r>
              <a:rPr lang="ru-RU" sz="1600">
                <a:hlinkClick r:id="rId3"/>
              </a:rPr>
              <a:t>законом</a:t>
            </a:r>
            <a:r>
              <a:rPr lang="ru-RU" sz="1600"/>
              <a:t> об акционерных обществах, уставом общества может быть установлено преимущественное право акционеров, владеющих простыми (обыкновенными) или иными голосующими акциями, на покупку дополнительно выпускаемых обществом акций.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140200" y="2182813"/>
            <a:ext cx="50038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ru-RU" sz="1600"/>
              <a:t>1. Акционерное общество вправе по решению общего собрания акционеров уменьшить уставный капитал путем уменьшения номинальной стоимости акций либо путем покупки части акций в целях сокращения их общего количества.</a:t>
            </a:r>
          </a:p>
          <a:p>
            <a:pPr indent="342900" algn="ctr"/>
            <a:r>
              <a:rPr lang="ru-RU" sz="1600"/>
              <a:t>Уменьшение уставного капитала общества допускается после уведомления всех его кредиторов в порядке, определяемом </a:t>
            </a:r>
            <a:r>
              <a:rPr lang="ru-RU" sz="1600">
                <a:hlinkClick r:id="rId4"/>
              </a:rPr>
              <a:t>законом</a:t>
            </a:r>
            <a:r>
              <a:rPr lang="ru-RU" sz="1600"/>
              <a:t> об акционерных обществах. Права кредиторов в случае уменьшения уставного капитала общества или снижения стоимости его чистых активов определяются </a:t>
            </a:r>
            <a:r>
              <a:rPr lang="ru-RU" sz="1600">
                <a:hlinkClick r:id="rId5"/>
              </a:rPr>
              <a:t>законом</a:t>
            </a:r>
            <a:r>
              <a:rPr lang="ru-RU" sz="1600"/>
              <a:t> об акционерных обществах.</a:t>
            </a:r>
          </a:p>
          <a:p>
            <a:pPr indent="342900" algn="ctr"/>
            <a:endParaRPr lang="ru-RU" sz="1600"/>
          </a:p>
          <a:p>
            <a:pPr indent="342900" algn="ctr"/>
            <a:r>
              <a:rPr lang="ru-RU" sz="1600"/>
              <a:t>2. Уменьшение уставного капитала акционерного общества путем покупки и погашения части акций допускается, если такая возможность предусмотрена в уставе общества.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d0add8fad2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r>
              <a:rPr lang="ru-RU" sz="2800" b="1">
                <a:solidFill>
                  <a:srgbClr val="FFFF00"/>
                </a:solidFill>
              </a:rPr>
              <a:t>Ограничения на выпуск ценных бумаг и выплату дивидендов акционерного общества</a:t>
            </a:r>
            <a:r>
              <a:rPr lang="ru-RU" sz="2800" b="1"/>
              <a:t/>
            </a:r>
            <a:br>
              <a:rPr lang="ru-RU" sz="2800" b="1"/>
            </a:br>
            <a:endParaRPr lang="ru-RU" sz="2800" b="1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2852738"/>
            <a:ext cx="4643437" cy="37163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800" b="1"/>
          </a:p>
          <a:p>
            <a:pPr>
              <a:lnSpc>
                <a:spcPct val="80000"/>
              </a:lnSpc>
            </a:pPr>
            <a:r>
              <a:rPr lang="ru-RU" sz="1600" i="1"/>
              <a:t>Номинальная стоимость всех выпущенных акционерным обществом облигаций не должна превышать размер уставного капитала акционерного общества и величину обеспечения, предоставленного обществу в этих целях третьими лицами. При отсутствии обеспечения, предоставленного третьими лицами, выпуск облигаций допускается не ранее третьего года существования акционерного общества и при условии надлежащего утверждения годовых балансов общества за два завершенных финансовых года. Указанные ограничения не применяются для выпусков облигаций с ипотечным покрытием и в иных случаях, установленных законами о ценных бумагах.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052513"/>
            <a:ext cx="352901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i="1"/>
              <a:t>1. Доля привилегированных акций в общем объеме уставного капитала акционерного общества не должна превышать двадцати пяти процентов.</a:t>
            </a:r>
          </a:p>
          <a:p>
            <a:r>
              <a:rPr lang="ru-RU" i="1"/>
              <a:t>2. Акционерное общество вправе выпускать облигации только после полной оплаты уставного капитала</a:t>
            </a:r>
          </a:p>
        </p:txBody>
      </p:sp>
      <p:pic>
        <p:nvPicPr>
          <p:cNvPr id="10248" name="Picture 8" descr="000_intr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2781300"/>
            <a:ext cx="1366838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G20-REUN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981075"/>
            <a:ext cx="5327650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Рисунок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492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1263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Увеличение и уменьшение уставного капитала </vt:lpstr>
      <vt:lpstr>Ограничения на выпуск ценных бумаг и выплату дивидендов акционерного общества </vt:lpstr>
      <vt:lpstr>Презентация PowerPoint</vt:lpstr>
      <vt:lpstr>Управление в акционерном обществе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2011-12-09T18:07:19Z</dcterms:created>
  <dcterms:modified xsi:type="dcterms:W3CDTF">2013-10-14T11:26:16Z</dcterms:modified>
</cp:coreProperties>
</file>