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3" r:id="rId6"/>
    <p:sldId id="264" r:id="rId7"/>
    <p:sldId id="265" r:id="rId8"/>
    <p:sldId id="260" r:id="rId9"/>
    <p:sldId id="261" r:id="rId10"/>
    <p:sldId id="262" r:id="rId11"/>
    <p:sldId id="266"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a:lstStyle/>
          <a:p>
            <a:pPr>
              <a:defRPr/>
            </a:pPr>
            <a:r>
              <a:rPr lang="ru-RU"/>
              <a:t>Процентное сравнение совести по годам </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explosion val="20"/>
          <c:dPt>
            <c:idx val="0"/>
            <c:bubble3D val="0"/>
            <c:explosion val="0"/>
          </c:dPt>
          <c:dPt>
            <c:idx val="1"/>
            <c:bubble3D val="0"/>
            <c:explosion val="0"/>
          </c:dPt>
          <c:dPt>
            <c:idx val="2"/>
            <c:bubble3D val="0"/>
            <c:explosion val="13"/>
          </c:dPt>
          <c:dPt>
            <c:idx val="3"/>
            <c:bubble3D val="0"/>
          </c:dPt>
          <c:dLbls>
            <c:dLbl>
              <c:idx val="0"/>
              <c:layout>
                <c:manualLayout>
                  <c:x val="-0.26426071894590147"/>
                  <c:y val="-9.2216185381889637E-2"/>
                </c:manualLayout>
              </c:layout>
              <c:tx>
                <c:rich>
                  <a:bodyPr/>
                  <a:lstStyle/>
                  <a:p>
                    <a:pPr>
                      <a:defRPr/>
                    </a:pPr>
                    <a:r>
                      <a:rPr lang="ru-RU" dirty="0" smtClean="0"/>
                      <a:t>7</a:t>
                    </a:r>
                    <a:r>
                      <a:rPr lang="en-US" dirty="0" smtClean="0"/>
                      <a:t>0</a:t>
                    </a:r>
                    <a:r>
                      <a:rPr lang="en-US" dirty="0"/>
                      <a:t>%</a:t>
                    </a:r>
                  </a:p>
                </c:rich>
              </c:tx>
              <c:spPr/>
              <c:dLblPos val="bestFit"/>
              <c:showLegendKey val="0"/>
              <c:showVal val="0"/>
              <c:showCatName val="0"/>
              <c:showSerName val="0"/>
              <c:showPercent val="0"/>
              <c:showBubbleSize val="0"/>
            </c:dLbl>
            <c:dLbl>
              <c:idx val="1"/>
              <c:delete val="1"/>
            </c:dLbl>
            <c:dLbl>
              <c:idx val="2"/>
              <c:layout/>
              <c:tx>
                <c:rich>
                  <a:bodyPr/>
                  <a:lstStyle/>
                  <a:p>
                    <a:pPr>
                      <a:defRPr/>
                    </a:pPr>
                    <a:r>
                      <a:rPr lang="ru-RU" smtClean="0"/>
                      <a:t>3</a:t>
                    </a:r>
                    <a:r>
                      <a:rPr lang="en-US" smtClean="0"/>
                      <a:t>0</a:t>
                    </a:r>
                    <a:r>
                      <a:rPr lang="en-US"/>
                      <a:t>%</a:t>
                    </a:r>
                  </a:p>
                </c:rich>
              </c:tx>
              <c:spPr/>
              <c:dLblPos val="bestFit"/>
              <c:showLegendKey val="0"/>
              <c:showVal val="0"/>
              <c:showCatName val="0"/>
              <c:showSerName val="0"/>
              <c:showPercent val="0"/>
              <c:showBubbleSize val="0"/>
            </c:dLbl>
            <c:dLbl>
              <c:idx val="3"/>
              <c:delete val="1"/>
            </c:dLbl>
            <c:showLegendKey val="0"/>
            <c:showVal val="0"/>
            <c:showCatName val="0"/>
            <c:showSerName val="0"/>
            <c:showPercent val="1"/>
            <c:showBubbleSize val="0"/>
            <c:showLeaderLines val="1"/>
          </c:dLbls>
          <c:cat>
            <c:strRef>
              <c:f>Лист1!$A$2:$A$5</c:f>
              <c:strCache>
                <c:ptCount val="3"/>
                <c:pt idx="0">
                  <c:v>1970-1990</c:v>
                </c:pt>
                <c:pt idx="2">
                  <c:v>2000-2009</c:v>
                </c:pt>
              </c:strCache>
            </c:strRef>
          </c:cat>
          <c:val>
            <c:numRef>
              <c:f>Лист1!$B$2:$B$5</c:f>
              <c:numCache>
                <c:formatCode>General</c:formatCode>
                <c:ptCount val="4"/>
                <c:pt idx="0">
                  <c:v>5.2</c:v>
                </c:pt>
                <c:pt idx="2">
                  <c:v>3.4</c:v>
                </c:pt>
              </c:numCache>
            </c:numRef>
          </c:val>
        </c:ser>
        <c:dLbls>
          <c:showLegendKey val="0"/>
          <c:showVal val="0"/>
          <c:showCatName val="0"/>
          <c:showSerName val="0"/>
          <c:showPercent val="1"/>
          <c:showBubbleSize val="0"/>
          <c:showLeaderLines val="1"/>
        </c:dLbls>
      </c:pie3DChart>
      <c:spPr>
        <a:noFill/>
        <a:ln w="25372">
          <a:noFill/>
        </a:ln>
      </c:spPr>
    </c:plotArea>
    <c:legend>
      <c:legendPos val="t"/>
      <c:layout/>
      <c:overlay val="0"/>
    </c:legend>
    <c:plotVisOnly val="1"/>
    <c:dispBlanksAs val="zero"/>
    <c:showDLblsOverMax val="0"/>
  </c:chart>
  <c:txPr>
    <a:bodyPr/>
    <a:lstStyle/>
    <a:p>
      <a:pPr>
        <a:defRPr sz="1798"/>
      </a:pPr>
      <a:endParaRPr lang="ru-RU"/>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2467ACDB-34A9-42F0-88C3-BBF7FDFD31E5}" type="datetimeFigureOut">
              <a:rPr lang="ru-RU"/>
              <a:pPr>
                <a:defRPr/>
              </a:pPr>
              <a:t>14.10.2013</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lvl1pPr>
          </a:lstStyle>
          <a:p>
            <a:pPr>
              <a:defRPr/>
            </a:pPr>
            <a:fld id="{1F0E3BA8-012B-43BA-B8C6-EE02E7EB0E14}" type="slidenum">
              <a:rPr lang="ru-RU"/>
              <a:pPr>
                <a:defRPr/>
              </a:pPr>
              <a:t>‹#›</a:t>
            </a:fld>
            <a:endParaRPr lang="ru-RU"/>
          </a:p>
        </p:txBody>
      </p:sp>
    </p:spTree>
    <p:extLst>
      <p:ext uri="{BB962C8B-B14F-4D97-AF65-F5344CB8AC3E}">
        <p14:creationId xmlns:p14="http://schemas.microsoft.com/office/powerpoint/2010/main" val="4110462615"/>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29A8E294-995C-483D-8DB2-506083B25BB0}" type="datetimeFigureOut">
              <a:rPr lang="ru-RU"/>
              <a:pPr>
                <a:defRPr/>
              </a:pPr>
              <a:t>14.10.2013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6ABF4999-E82F-48E3-A1A8-4CEA29E0F34E}" type="slidenum">
              <a:rPr lang="ru-RU"/>
              <a:pPr>
                <a:defRPr/>
              </a:pPr>
              <a:t>‹#›</a:t>
            </a:fld>
            <a:endParaRPr lang="ru-RU"/>
          </a:p>
        </p:txBody>
      </p:sp>
    </p:spTree>
    <p:extLst>
      <p:ext uri="{BB962C8B-B14F-4D97-AF65-F5344CB8AC3E}">
        <p14:creationId xmlns:p14="http://schemas.microsoft.com/office/powerpoint/2010/main" val="3723785741"/>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44459F7A-C870-4E4E-9D5E-A6B4A141625E}" type="datetimeFigureOut">
              <a:rPr lang="ru-RU"/>
              <a:pPr>
                <a:defRPr/>
              </a:pPr>
              <a:t>14.10.2013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7AA89007-8BB2-4886-A129-F1FCFAAF468F}" type="slidenum">
              <a:rPr lang="ru-RU"/>
              <a:pPr>
                <a:defRPr/>
              </a:pPr>
              <a:t>‹#›</a:t>
            </a:fld>
            <a:endParaRPr lang="ru-RU"/>
          </a:p>
        </p:txBody>
      </p:sp>
    </p:spTree>
    <p:extLst>
      <p:ext uri="{BB962C8B-B14F-4D97-AF65-F5344CB8AC3E}">
        <p14:creationId xmlns:p14="http://schemas.microsoft.com/office/powerpoint/2010/main" val="2577252946"/>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18F3C193-66C4-424F-9980-CF9AC2AF4AC0}" type="datetimeFigureOut">
              <a:rPr lang="ru-RU"/>
              <a:pPr>
                <a:defRPr/>
              </a:pPr>
              <a:t>14.10.2013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E60DB9CE-A570-4B67-8EF0-0BF32FD9F461}" type="slidenum">
              <a:rPr lang="ru-RU"/>
              <a:pPr>
                <a:defRPr/>
              </a:pPr>
              <a:t>‹#›</a:t>
            </a:fld>
            <a:endParaRPr lang="ru-RU"/>
          </a:p>
        </p:txBody>
      </p:sp>
    </p:spTree>
    <p:extLst>
      <p:ext uri="{BB962C8B-B14F-4D97-AF65-F5344CB8AC3E}">
        <p14:creationId xmlns:p14="http://schemas.microsoft.com/office/powerpoint/2010/main" val="1758425660"/>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92C5CFBD-FA58-47BB-AA12-66E97651BF40}" type="datetimeFigureOut">
              <a:rPr lang="ru-RU"/>
              <a:pPr>
                <a:defRPr/>
              </a:pPr>
              <a:t>14.10.2013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E133596-2E40-4E20-B9BA-8D32B13021BB}" type="slidenum">
              <a:rPr lang="ru-RU"/>
              <a:pPr>
                <a:defRPr/>
              </a:pPr>
              <a:t>‹#›</a:t>
            </a:fld>
            <a:endParaRPr lang="ru-RU"/>
          </a:p>
        </p:txBody>
      </p:sp>
    </p:spTree>
    <p:extLst>
      <p:ext uri="{BB962C8B-B14F-4D97-AF65-F5344CB8AC3E}">
        <p14:creationId xmlns:p14="http://schemas.microsoft.com/office/powerpoint/2010/main" val="3517332393"/>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147D0A3E-AAC4-450B-8A96-F7113CF060CF}" type="datetimeFigureOut">
              <a:rPr lang="ru-RU"/>
              <a:pPr>
                <a:defRPr/>
              </a:pPr>
              <a:t>14.10.2013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4A0E556E-38FE-4570-9964-404B7C4A3C43}" type="slidenum">
              <a:rPr lang="ru-RU"/>
              <a:pPr>
                <a:defRPr/>
              </a:pPr>
              <a:t>‹#›</a:t>
            </a:fld>
            <a:endParaRPr lang="ru-RU"/>
          </a:p>
        </p:txBody>
      </p:sp>
    </p:spTree>
    <p:extLst>
      <p:ext uri="{BB962C8B-B14F-4D97-AF65-F5344CB8AC3E}">
        <p14:creationId xmlns:p14="http://schemas.microsoft.com/office/powerpoint/2010/main" val="3205914347"/>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49C7D37B-9A00-4588-A51D-2161C1FB8B47}" type="datetimeFigureOut">
              <a:rPr lang="ru-RU"/>
              <a:pPr>
                <a:defRPr/>
              </a:pPr>
              <a:t>14.10.2013</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C331CB84-A751-4605-9D5A-E30D165AED7B}" type="slidenum">
              <a:rPr lang="ru-RU"/>
              <a:pPr>
                <a:defRPr/>
              </a:pPr>
              <a:t>‹#›</a:t>
            </a:fld>
            <a:endParaRPr lang="ru-RU"/>
          </a:p>
        </p:txBody>
      </p:sp>
    </p:spTree>
    <p:extLst>
      <p:ext uri="{BB962C8B-B14F-4D97-AF65-F5344CB8AC3E}">
        <p14:creationId xmlns:p14="http://schemas.microsoft.com/office/powerpoint/2010/main" val="3354441941"/>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133513FC-76A6-43B3-8B51-DE567D31ACC2}" type="datetimeFigureOut">
              <a:rPr lang="ru-RU"/>
              <a:pPr>
                <a:defRPr/>
              </a:pPr>
              <a:t>14.10.2013</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A1CD291C-BEAB-4D6E-937B-8BDDA77881C3}" type="slidenum">
              <a:rPr lang="ru-RU"/>
              <a:pPr>
                <a:defRPr/>
              </a:pPr>
              <a:t>‹#›</a:t>
            </a:fld>
            <a:endParaRPr lang="ru-RU"/>
          </a:p>
        </p:txBody>
      </p:sp>
    </p:spTree>
    <p:extLst>
      <p:ext uri="{BB962C8B-B14F-4D97-AF65-F5344CB8AC3E}">
        <p14:creationId xmlns:p14="http://schemas.microsoft.com/office/powerpoint/2010/main" val="3799731798"/>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2293C6FA-4FC3-49B1-AB27-6AFF0E6C7E58}" type="datetimeFigureOut">
              <a:rPr lang="ru-RU"/>
              <a:pPr>
                <a:defRPr/>
              </a:pPr>
              <a:t>14.10.2013</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D7CD795B-7AF9-4FFB-BF05-4055C4A78E9A}" type="slidenum">
              <a:rPr lang="ru-RU"/>
              <a:pPr>
                <a:defRPr/>
              </a:pPr>
              <a:t>‹#›</a:t>
            </a:fld>
            <a:endParaRPr lang="ru-RU"/>
          </a:p>
        </p:txBody>
      </p:sp>
    </p:spTree>
    <p:extLst>
      <p:ext uri="{BB962C8B-B14F-4D97-AF65-F5344CB8AC3E}">
        <p14:creationId xmlns:p14="http://schemas.microsoft.com/office/powerpoint/2010/main" val="712637498"/>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A91AA345-D646-48B0-B4A2-CCB613C649A0}" type="datetimeFigureOut">
              <a:rPr lang="ru-RU"/>
              <a:pPr>
                <a:defRPr/>
              </a:pPr>
              <a:t>14.10.2013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EEEA65DC-0C8E-4B52-92B2-D32E45DC1A88}" type="slidenum">
              <a:rPr lang="ru-RU"/>
              <a:pPr>
                <a:defRPr/>
              </a:pPr>
              <a:t>‹#›</a:t>
            </a:fld>
            <a:endParaRPr lang="ru-RU"/>
          </a:p>
        </p:txBody>
      </p:sp>
    </p:spTree>
    <p:extLst>
      <p:ext uri="{BB962C8B-B14F-4D97-AF65-F5344CB8AC3E}">
        <p14:creationId xmlns:p14="http://schemas.microsoft.com/office/powerpoint/2010/main" val="3073658822"/>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C3BB1E6D-A19B-40CF-9230-BA107597D0FF}" type="datetimeFigureOut">
              <a:rPr lang="ru-RU"/>
              <a:pPr>
                <a:defRPr/>
              </a:pPr>
              <a:t>14.10.2013</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A75A80D3-638E-4C19-9B9F-2FF00A331999}" type="slidenum">
              <a:rPr lang="ru-RU"/>
              <a:pPr>
                <a:defRPr/>
              </a:pPr>
              <a:t>‹#›</a:t>
            </a:fld>
            <a:endParaRPr lang="ru-RU"/>
          </a:p>
        </p:txBody>
      </p:sp>
    </p:spTree>
    <p:extLst>
      <p:ext uri="{BB962C8B-B14F-4D97-AF65-F5344CB8AC3E}">
        <p14:creationId xmlns:p14="http://schemas.microsoft.com/office/powerpoint/2010/main" val="4275388049"/>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052" name="Заголовок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2053" name="Текст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A3FFAC27-26DD-4BB7-916E-D7C928736BC5}" type="datetimeFigureOut">
              <a:rPr lang="ru-RU"/>
              <a:pPr>
                <a:defRPr/>
              </a:pPr>
              <a:t>14.10.2013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8F8363C9-0656-42D1-85C8-EC60426F892D}" type="slidenum">
              <a:rPr lang="ru-RU"/>
              <a:pPr>
                <a:defRPr/>
              </a:pPr>
              <a:t>‹#›</a:t>
            </a:fld>
            <a:endParaRPr lang="ru-RU"/>
          </a:p>
        </p:txBody>
      </p:sp>
      <p:grpSp>
        <p:nvGrpSpPr>
          <p:cNvPr id="2057"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35" r:id="rId1"/>
    <p:sldLayoutId id="2147483727" r:id="rId2"/>
    <p:sldLayoutId id="2147483736" r:id="rId3"/>
    <p:sldLayoutId id="2147483728" r:id="rId4"/>
    <p:sldLayoutId id="2147483729" r:id="rId5"/>
    <p:sldLayoutId id="2147483730" r:id="rId6"/>
    <p:sldLayoutId id="2147483731" r:id="rId7"/>
    <p:sldLayoutId id="2147483732" r:id="rId8"/>
    <p:sldLayoutId id="2147483737" r:id="rId9"/>
    <p:sldLayoutId id="2147483733" r:id="rId10"/>
    <p:sldLayoutId id="2147483734" r:id="rId11"/>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9C007F"/>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9C007F"/>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68007F"/>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ru.wikipedia.org/wiki/%D0%90%D0%BB%D1%8C%D1%82%D1%80%D1%83%D0%B8%D0%B7%D0%BC" TargetMode="External"/><Relationship Id="rId2" Type="http://schemas.openxmlformats.org/officeDocument/2006/relationships/hyperlink" Target="http://ru.wikipedia.org/wiki/%D0%AD%D0%B3%D0%BE%D0%B8%D0%B7%D0%BC"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chart" Target="../charts/char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642918"/>
            <a:ext cx="8501122" cy="4286280"/>
          </a:xfrm>
          <a:ln>
            <a:miter lim="800000"/>
            <a:headEnd/>
            <a:tailEnd/>
          </a:ln>
        </p:spPr>
        <p:txBody>
          <a:bodyPr>
            <a:noAutofit/>
          </a:bodyPr>
          <a:lstStyle/>
          <a:p>
            <a:pPr algn="ctr" eaLnBrk="1" fontAlgn="auto" hangingPunct="1">
              <a:spcAft>
                <a:spcPts val="0"/>
              </a:spcAft>
              <a:defRPr/>
            </a:pPr>
            <a:r>
              <a:rPr lang="ru-RU" sz="6000" dirty="0" smtClean="0"/>
              <a:t>Реклама по предпринимательскому праву на тему: «Совесть – основа порядка»</a:t>
            </a:r>
            <a:endParaRPr lang="ru-RU" sz="6000" dirty="0"/>
          </a:p>
        </p:txBody>
      </p:sp>
      <p:sp>
        <p:nvSpPr>
          <p:cNvPr id="4" name="Подзаголовок 2"/>
          <p:cNvSpPr>
            <a:spLocks noGrp="1"/>
          </p:cNvSpPr>
          <p:nvPr>
            <p:ph type="subTitle" idx="1"/>
          </p:nvPr>
        </p:nvSpPr>
        <p:spPr>
          <a:xfrm>
            <a:off x="533400" y="4929188"/>
            <a:ext cx="8467725" cy="1928812"/>
          </a:xfrm>
        </p:spPr>
        <p:txBody>
          <a:bodyPr/>
          <a:lstStyle/>
          <a:p>
            <a:pPr marR="0" eaLnBrk="1" hangingPunct="1"/>
            <a:r>
              <a:rPr lang="ru-RU" smtClean="0">
                <a:solidFill>
                  <a:schemeClr val="bg1"/>
                </a:solidFill>
              </a:rPr>
              <a:t>Разработала:</a:t>
            </a:r>
          </a:p>
          <a:p>
            <a:pPr marR="0" eaLnBrk="1" hangingPunct="1"/>
            <a:r>
              <a:rPr lang="ru-RU" smtClean="0">
                <a:solidFill>
                  <a:schemeClr val="bg1"/>
                </a:solidFill>
              </a:rPr>
              <a:t>Лаврухина.Т.С.</a:t>
            </a:r>
          </a:p>
          <a:p>
            <a:pPr marR="0" eaLnBrk="1" hangingPunct="1"/>
            <a:r>
              <a:rPr lang="ru-RU" smtClean="0">
                <a:solidFill>
                  <a:schemeClr val="bg1"/>
                </a:solidFill>
              </a:rPr>
              <a:t>Проверил:</a:t>
            </a:r>
          </a:p>
          <a:p>
            <a:pPr marR="0" eaLnBrk="1" hangingPunct="1"/>
            <a:r>
              <a:rPr lang="ru-RU" smtClean="0">
                <a:solidFill>
                  <a:schemeClr val="bg1"/>
                </a:solidFill>
              </a:rPr>
              <a:t>Калашникова.И.А.</a:t>
            </a:r>
          </a:p>
          <a:p>
            <a:pPr marR="0" eaLnBrk="1" hangingPunct="1"/>
            <a:endParaRPr lang="ru-RU" smtClean="0">
              <a:solidFill>
                <a:schemeClr val="bg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blinds(horizontal)">
                                      <p:cBhvr>
                                        <p:cTn id="11" dur="500"/>
                                        <p:tgtEl>
                                          <p:spTgt spid="4">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blinds(horizontal)">
                                      <p:cBhvr>
                                        <p:cTn id="16" dur="500"/>
                                        <p:tgtEl>
                                          <p:spTgt spid="4">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blinds(horizontal)">
                                      <p:cBhvr>
                                        <p:cTn id="21" dur="500"/>
                                        <p:tgtEl>
                                          <p:spTgt spid="4">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blinds(horizontal)">
                                      <p:cBhvr>
                                        <p:cTn id="2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71688" y="1643063"/>
            <a:ext cx="4357687" cy="571500"/>
          </a:xfrm>
        </p:spPr>
        <p:txBody>
          <a:bodyPr/>
          <a:lstStyle/>
          <a:p>
            <a:pPr algn="ctr" eaLnBrk="1" fontAlgn="auto" hangingPunct="1">
              <a:spcAft>
                <a:spcPts val="0"/>
              </a:spcAft>
              <a:defRPr/>
            </a:pPr>
            <a:endParaRPr lang="ru-RU" sz="3600" dirty="0">
              <a:solidFill>
                <a:schemeClr val="accent3">
                  <a:lumMod val="60000"/>
                  <a:lumOff val="40000"/>
                </a:schemeClr>
              </a:solidFill>
            </a:endParaRPr>
          </a:p>
        </p:txBody>
      </p:sp>
      <p:sp>
        <p:nvSpPr>
          <p:cNvPr id="3" name="Текст 2"/>
          <p:cNvSpPr>
            <a:spLocks noGrp="1"/>
          </p:cNvSpPr>
          <p:nvPr>
            <p:ph type="body" idx="2"/>
          </p:nvPr>
        </p:nvSpPr>
        <p:spPr>
          <a:xfrm>
            <a:off x="714375" y="1643063"/>
            <a:ext cx="4572000" cy="4572000"/>
          </a:xfrm>
        </p:spPr>
        <p:txBody>
          <a:bodyPr>
            <a:normAutofit/>
          </a:bodyPr>
          <a:lstStyle/>
          <a:p>
            <a:pPr eaLnBrk="1" fontAlgn="auto" hangingPunct="1">
              <a:spcAft>
                <a:spcPts val="0"/>
              </a:spcAft>
              <a:buClr>
                <a:schemeClr val="accent3"/>
              </a:buClr>
              <a:buFont typeface="Wingdings 2"/>
              <a:buNone/>
              <a:defRPr/>
            </a:pPr>
            <a:r>
              <a:rPr lang="ru-RU" dirty="0" smtClean="0"/>
              <a:t> </a:t>
            </a:r>
            <a:endParaRPr lang="ru-RU" sz="1600" dirty="0" smtClean="0">
              <a:solidFill>
                <a:schemeClr val="accent4">
                  <a:lumMod val="50000"/>
                </a:schemeClr>
              </a:solidFill>
            </a:endParaRPr>
          </a:p>
          <a:p>
            <a:pPr eaLnBrk="1" fontAlgn="auto" hangingPunct="1">
              <a:spcAft>
                <a:spcPts val="0"/>
              </a:spcAft>
              <a:buClr>
                <a:schemeClr val="accent3"/>
              </a:buClr>
              <a:buFont typeface="Wingdings 2"/>
              <a:buNone/>
              <a:defRPr/>
            </a:pPr>
            <a:endParaRPr lang="ru-RU" dirty="0"/>
          </a:p>
        </p:txBody>
      </p:sp>
      <p:sp>
        <p:nvSpPr>
          <p:cNvPr id="8" name="Вертикальный свиток 7"/>
          <p:cNvSpPr/>
          <p:nvPr/>
        </p:nvSpPr>
        <p:spPr>
          <a:xfrm>
            <a:off x="0" y="714356"/>
            <a:ext cx="9144000" cy="6143643"/>
          </a:xfrm>
          <a:prstGeom prst="verticalScroll">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fontAlgn="auto">
              <a:spcBef>
                <a:spcPts val="0"/>
              </a:spcBef>
              <a:spcAft>
                <a:spcPts val="0"/>
              </a:spcAft>
              <a:defRPr/>
            </a:pPr>
            <a:endParaRPr lang="ru-RU"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ctr" fontAlgn="auto">
              <a:spcBef>
                <a:spcPts val="0"/>
              </a:spcBef>
              <a:spcAft>
                <a:spcPts val="0"/>
              </a:spcAft>
              <a:defRPr/>
            </a:pPr>
            <a:r>
              <a:rPr lang="ru-RU"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Эгоистические </a:t>
            </a:r>
            <a:r>
              <a:rPr lang="ru-RU"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действия, приносящие вред ближним, вызывают порицание; альтруистические действия, приносящие пользу ближним, вызывают одобрение; с течением времени, когда связь между альтруизмом и одобрением твердо установлена и закреплена наследственной передачей, отношение к пользе и вреду забывается и эгоизм порицается сам по себе, безотносительно, точно так же, как альтруизм безотносительно одобряется. Это различие эгоизма и альтруизма и различную оценку их чувством стараются внедрить детям, у которых, благодаря повторению и наказанию, устанавливается неразрывная ассоциация между </a:t>
            </a:r>
            <a:r>
              <a:rPr lang="ru-RU" sz="2000"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2" tooltip="Эгоизм"/>
              </a:rPr>
              <a:t>эгоизмом</a:t>
            </a:r>
            <a:r>
              <a:rPr lang="ru-RU"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злом и порицанием их — и </a:t>
            </a:r>
            <a:r>
              <a:rPr lang="ru-RU" sz="2000"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hlinkClick r:id="rId3" tooltip="Альтруизм"/>
              </a:rPr>
              <a:t>альтруизмом</a:t>
            </a:r>
            <a:r>
              <a:rPr lang="ru-RU" sz="2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добром и одобрением их. Благодаря прочности установившейся ассоциации людям кажется, что связь установлена не ими, а существовала от века и иной быть не может.</a:t>
            </a:r>
          </a:p>
        </p:txBody>
      </p:sp>
      <p:sp>
        <p:nvSpPr>
          <p:cNvPr id="14341" name="TextBox 4"/>
          <p:cNvSpPr txBox="1">
            <a:spLocks noChangeArrowheads="1"/>
          </p:cNvSpPr>
          <p:nvPr/>
        </p:nvSpPr>
        <p:spPr bwMode="auto">
          <a:xfrm>
            <a:off x="2071688" y="714375"/>
            <a:ext cx="57864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ru-RU" sz="3600"/>
              <a:t>ЭГОИЗМ И АЛЬТРУИЗМ </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313" y="1000125"/>
            <a:ext cx="8786812" cy="5214938"/>
          </a:xfrm>
          <a:solidFill>
            <a:schemeClr val="bg1"/>
          </a:solidFill>
        </p:spPr>
        <p:txBody>
          <a:bodyPr/>
          <a:lstStyle/>
          <a:p>
            <a:pPr algn="ctr" eaLnBrk="1" hangingPunct="1">
              <a:defRPr/>
            </a:pPr>
            <a:endParaRPr lang="ru-RU" sz="9600" dirty="0">
              <a:solidFill>
                <a:schemeClr val="tx1">
                  <a:lumMod val="85000"/>
                  <a:lumOff val="15000"/>
                </a:schemeClr>
              </a:solidFill>
            </a:endParaRPr>
          </a:p>
        </p:txBody>
      </p:sp>
      <p:sp>
        <p:nvSpPr>
          <p:cNvPr id="3" name="Блок-схема: перфолента 2"/>
          <p:cNvSpPr/>
          <p:nvPr/>
        </p:nvSpPr>
        <p:spPr>
          <a:xfrm>
            <a:off x="428625" y="857250"/>
            <a:ext cx="8501063" cy="5572125"/>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7200" dirty="0">
                <a:solidFill>
                  <a:schemeClr val="tx1">
                    <a:lumMod val="85000"/>
                    <a:lumOff val="15000"/>
                  </a:schemeClr>
                </a:solidFill>
              </a:rPr>
              <a:t>С П А С И Б О  З А     В Н И М А Н И Е  </a:t>
            </a:r>
            <a:endParaRPr lang="ru-RU" sz="7200" dirty="0">
              <a:solidFill>
                <a:schemeClr val="tx1">
                  <a:lumMod val="85000"/>
                  <a:lumOff val="15000"/>
                </a:schemeClr>
              </a:solidFill>
            </a:endParaRPr>
          </a:p>
          <a:p>
            <a:pPr algn="ctr">
              <a:defRPr/>
            </a:pPr>
            <a:r>
              <a:rPr lang="ru-RU" sz="7200" dirty="0">
                <a:solidFill>
                  <a:schemeClr val="tx1">
                    <a:lumMod val="85000"/>
                    <a:lumOff val="15000"/>
                  </a:schemeClr>
                </a:solidFill>
              </a:rPr>
              <a:t> </a:t>
            </a:r>
            <a:r>
              <a:rPr lang="ru-RU" sz="7200" dirty="0">
                <a:solidFill>
                  <a:schemeClr val="tx1">
                    <a:lumMod val="85000"/>
                    <a:lumOff val="15000"/>
                  </a:schemeClr>
                </a:solidFill>
              </a:rPr>
              <a:t>! ! !</a:t>
            </a:r>
            <a:endParaRPr lang="ru-RU" sz="72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714356"/>
            <a:ext cx="3100382" cy="500066"/>
          </a:xfrm>
          <a:solidFill>
            <a:schemeClr val="accent1">
              <a:lumMod val="40000"/>
              <a:lumOff val="60000"/>
            </a:schemeClr>
          </a:solidFill>
          <a:ln>
            <a:miter lim="800000"/>
            <a:headEnd/>
            <a:tailEnd/>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txBody>
          <a:bodyPr/>
          <a:lstStyle/>
          <a:p>
            <a:pPr algn="ctr" eaLnBrk="1" fontAlgn="auto" hangingPunct="1">
              <a:spcAft>
                <a:spcPts val="0"/>
              </a:spcAft>
              <a:defRPr/>
            </a:pPr>
            <a:r>
              <a:rPr lang="ru-RU" sz="2750" dirty="0" smtClean="0">
                <a:solidFill>
                  <a:schemeClr val="tx1">
                    <a:lumMod val="85000"/>
                    <a:lumOff val="15000"/>
                  </a:schemeClr>
                </a:solidFill>
              </a:rPr>
              <a:t>ВСТУПЛЕНИЕ!</a:t>
            </a:r>
            <a:endParaRPr lang="ru-RU" sz="2750" dirty="0">
              <a:solidFill>
                <a:schemeClr val="tx1">
                  <a:lumMod val="85000"/>
                  <a:lumOff val="15000"/>
                </a:schemeClr>
              </a:solidFill>
            </a:endParaRPr>
          </a:p>
        </p:txBody>
      </p:sp>
      <p:sp>
        <p:nvSpPr>
          <p:cNvPr id="3" name="Текст 2"/>
          <p:cNvSpPr>
            <a:spLocks noGrp="1"/>
          </p:cNvSpPr>
          <p:nvPr>
            <p:ph type="body" idx="2"/>
          </p:nvPr>
        </p:nvSpPr>
        <p:spPr>
          <a:xfrm>
            <a:off x="0" y="1285875"/>
            <a:ext cx="4286250" cy="4857750"/>
          </a:xfrm>
          <a:solidFill>
            <a:schemeClr val="tx2">
              <a:lumMod val="60000"/>
              <a:lumOff val="40000"/>
            </a:schemeClr>
          </a:solidFill>
        </p:spPr>
        <p:txBody>
          <a:bodyPr>
            <a:normAutofit fontScale="92500" lnSpcReduction="10000"/>
          </a:bodyPr>
          <a:lstStyle/>
          <a:p>
            <a:pPr algn="just" eaLnBrk="1" fontAlgn="auto" hangingPunct="1">
              <a:spcAft>
                <a:spcPts val="0"/>
              </a:spcAft>
              <a:buClr>
                <a:schemeClr val="accent3"/>
              </a:buClr>
              <a:buFont typeface="Wingdings 2"/>
              <a:buNone/>
              <a:defRPr/>
            </a:pPr>
            <a:r>
              <a:rPr lang="ru-RU" dirty="0" smtClean="0"/>
              <a:t> </a:t>
            </a:r>
            <a:r>
              <a:rPr lang="ru-RU" sz="2000" dirty="0" smtClean="0">
                <a:solidFill>
                  <a:schemeClr val="accent5">
                    <a:lumMod val="50000"/>
                  </a:schemeClr>
                </a:solidFill>
              </a:rPr>
              <a:t>Кто из нас не знаком со своим внутренним голосом, называемым совестью, которая то обвиняет нас изнутри и гнетёт, то дарует чувство радости и удовлетворения за сделанное!?! </a:t>
            </a:r>
          </a:p>
          <a:p>
            <a:pPr algn="just" eaLnBrk="1" fontAlgn="auto" hangingPunct="1">
              <a:spcAft>
                <a:spcPts val="0"/>
              </a:spcAft>
              <a:buClr>
                <a:schemeClr val="accent3"/>
              </a:buClr>
              <a:buFont typeface="Wingdings 2"/>
              <a:buNone/>
              <a:defRPr/>
            </a:pPr>
            <a:r>
              <a:rPr lang="ru-RU" sz="2000" dirty="0" smtClean="0">
                <a:solidFill>
                  <a:schemeClr val="accent5">
                    <a:lumMod val="50000"/>
                  </a:schemeClr>
                </a:solidFill>
              </a:rPr>
              <a:t>Это наш внутренний контролёр и судья, неподкупный и беспристрастный. </a:t>
            </a:r>
          </a:p>
          <a:p>
            <a:pPr algn="just" eaLnBrk="1" fontAlgn="auto" hangingPunct="1">
              <a:spcAft>
                <a:spcPts val="0"/>
              </a:spcAft>
              <a:buClr>
                <a:schemeClr val="accent3"/>
              </a:buClr>
              <a:buFont typeface="Wingdings 2"/>
              <a:buNone/>
              <a:defRPr/>
            </a:pPr>
            <a:r>
              <a:rPr lang="ru-RU" sz="2000" dirty="0" smtClean="0">
                <a:solidFill>
                  <a:schemeClr val="accent5">
                    <a:lumMod val="50000"/>
                  </a:schemeClr>
                </a:solidFill>
              </a:rPr>
              <a:t>Подобно тому, как голодный не может убедить себя в том, что он сыт, а изнурённый трудом – убедить себя в том, что он бодр и полон сил и энергии, так и мы не можем убедить себя, что поступили хорошо и правильно, когда совесть обличает нас в том, что мы поступили плохо. </a:t>
            </a:r>
            <a:r>
              <a:rPr lang="ru-RU" sz="1600" dirty="0" smtClean="0">
                <a:solidFill>
                  <a:schemeClr val="accent5">
                    <a:lumMod val="50000"/>
                  </a:schemeClr>
                </a:solidFill>
              </a:rPr>
              <a:t/>
            </a:r>
            <a:br>
              <a:rPr lang="ru-RU" sz="1600" dirty="0" smtClean="0">
                <a:solidFill>
                  <a:schemeClr val="accent5">
                    <a:lumMod val="50000"/>
                  </a:schemeClr>
                </a:solidFill>
              </a:rPr>
            </a:br>
            <a:endParaRPr lang="ru-RU" sz="1600" dirty="0">
              <a:solidFill>
                <a:schemeClr val="accent5">
                  <a:lumMod val="50000"/>
                </a:schemeClr>
              </a:solidFill>
            </a:endParaRPr>
          </a:p>
        </p:txBody>
      </p:sp>
      <p:pic>
        <p:nvPicPr>
          <p:cNvPr id="1026" name="Picture 2" descr="E:\Хиро\Guitar heroes\фотогр\Фото484.jpg"/>
          <p:cNvPicPr>
            <a:picLocks noGrp="1" noChangeAspect="1" noChangeArrowheads="1"/>
          </p:cNvPicPr>
          <p:nvPr>
            <p:ph sz="half" idx="1"/>
          </p:nvPr>
        </p:nvPicPr>
        <p:blipFill>
          <a:blip r:embed="rId2" cstate="email">
            <a:extLst>
              <a:ext uri="{28A0092B-C50C-407E-A947-70E740481C1C}">
                <a14:useLocalDpi xmlns:a14="http://schemas.microsoft.com/office/drawing/2010/main"/>
              </a:ext>
            </a:extLst>
          </a:blip>
          <a:srcRect/>
          <a:stretch>
            <a:fillRect/>
          </a:stretch>
        </p:blipFill>
        <p:spPr>
          <a:xfrm>
            <a:off x="4491038" y="857250"/>
            <a:ext cx="3776662" cy="5391150"/>
          </a:xfrm>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accel="5000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amond(in)">
                                      <p:cBhvr>
                                        <p:cTn id="18" dur="2000"/>
                                        <p:tgtEl>
                                          <p:spTgt spid="3">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box(in)">
                                      <p:cBhvr>
                                        <p:cTn id="23" dur="500"/>
                                        <p:tgtEl>
                                          <p:spTgt spid="3">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box(in)">
                                      <p:cBhvr>
                                        <p:cTn id="28" dur="500"/>
                                        <p:tgtEl>
                                          <p:spTgt spid="3">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animEffect transition="in" filter="diamond(in)">
                                      <p:cBhvr>
                                        <p:cTn id="33"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928670"/>
            <a:ext cx="7772400" cy="1071570"/>
          </a:xfrm>
          <a:ln>
            <a:miter lim="800000"/>
            <a:headEnd/>
            <a:tailEnd/>
          </a:ln>
        </p:spPr>
        <p:txBody>
          <a:bodyPr/>
          <a:lstStyle/>
          <a:p>
            <a:pPr eaLnBrk="1" fontAlgn="auto" hangingPunct="1">
              <a:spcAft>
                <a:spcPts val="0"/>
              </a:spcAft>
              <a:defRPr/>
            </a:pPr>
            <a:r>
              <a:rPr lang="ru-RU" smtClean="0"/>
              <a:t>I. ЧТО ТАКОЕ СОВЕСТЬ?</a:t>
            </a:r>
            <a:endParaRPr lang="ru-RU"/>
          </a:p>
        </p:txBody>
      </p:sp>
      <p:sp>
        <p:nvSpPr>
          <p:cNvPr id="3" name="Текст 2"/>
          <p:cNvSpPr>
            <a:spLocks noGrp="1"/>
          </p:cNvSpPr>
          <p:nvPr>
            <p:ph type="body" idx="1"/>
          </p:nvPr>
        </p:nvSpPr>
        <p:spPr>
          <a:xfrm>
            <a:off x="214313" y="2143125"/>
            <a:ext cx="8929687" cy="4500563"/>
          </a:xfrm>
        </p:spPr>
        <p:txBody>
          <a:bodyPr>
            <a:normAutofit fontScale="25000" lnSpcReduction="20000"/>
          </a:bodyPr>
          <a:lstStyle/>
          <a:p>
            <a:pPr eaLnBrk="1" fontAlgn="auto" hangingPunct="1">
              <a:spcAft>
                <a:spcPts val="0"/>
              </a:spcAft>
              <a:buClr>
                <a:schemeClr val="accent3"/>
              </a:buClr>
              <a:buFont typeface="Wingdings 2"/>
              <a:buNone/>
              <a:defRPr/>
            </a:pPr>
            <a:r>
              <a:rPr lang="ru-RU" dirty="0" smtClean="0"/>
              <a:t>   </a:t>
            </a:r>
            <a:br>
              <a:rPr lang="ru-RU" dirty="0" smtClean="0"/>
            </a:br>
            <a:r>
              <a:rPr lang="ru-RU" dirty="0" smtClean="0"/>
              <a:t/>
            </a:r>
            <a:br>
              <a:rPr lang="ru-RU" dirty="0" smtClean="0"/>
            </a:br>
            <a:r>
              <a:rPr lang="ru-RU" sz="7200" dirty="0" smtClean="0">
                <a:solidFill>
                  <a:schemeClr val="bg1"/>
                </a:solidFill>
              </a:rPr>
              <a:t>   </a:t>
            </a:r>
            <a:r>
              <a:rPr lang="ru-RU" sz="7200" b="1" dirty="0" smtClean="0">
                <a:solidFill>
                  <a:schemeClr val="bg1"/>
                </a:solidFill>
              </a:rPr>
              <a:t>1. </a:t>
            </a:r>
            <a:r>
              <a:rPr lang="ru-RU" sz="7200" b="1" cap="small" dirty="0" smtClean="0">
                <a:solidFill>
                  <a:schemeClr val="bg1"/>
                </a:solidFill>
              </a:rPr>
              <a:t>Определение словарей:</a:t>
            </a:r>
            <a:r>
              <a:rPr lang="ru-RU" sz="6400" b="1" dirty="0" smtClean="0"/>
              <a:t> </a:t>
            </a:r>
            <a:r>
              <a:rPr lang="ru-RU" sz="6400" dirty="0" smtClean="0"/>
              <a:t/>
            </a:r>
            <a:br>
              <a:rPr lang="ru-RU" sz="6400" dirty="0" smtClean="0"/>
            </a:br>
            <a:r>
              <a:rPr lang="ru-RU" sz="6400" dirty="0" smtClean="0"/>
              <a:t>  </a:t>
            </a:r>
            <a:r>
              <a:rPr lang="ru-RU" sz="6400" dirty="0" smtClean="0">
                <a:solidFill>
                  <a:schemeClr val="accent4">
                    <a:lumMod val="75000"/>
                  </a:schemeClr>
                </a:solidFill>
              </a:rPr>
              <a:t> </a:t>
            </a:r>
            <a:r>
              <a:rPr lang="ru-RU" sz="7200" u="sng" dirty="0" smtClean="0">
                <a:solidFill>
                  <a:schemeClr val="accent4">
                    <a:lumMod val="75000"/>
                  </a:schemeClr>
                </a:solidFill>
              </a:rPr>
              <a:t>Словарь Ушакова</a:t>
            </a:r>
            <a:r>
              <a:rPr lang="ru-RU" sz="7200" b="1" dirty="0" smtClean="0">
                <a:solidFill>
                  <a:schemeClr val="accent4">
                    <a:lumMod val="75000"/>
                  </a:schemeClr>
                </a:solidFill>
              </a:rPr>
              <a:t>:</a:t>
            </a:r>
            <a:r>
              <a:rPr lang="ru-RU" sz="7200" b="1" dirty="0" smtClean="0">
                <a:solidFill>
                  <a:srgbClr val="FF0000"/>
                </a:solidFill>
              </a:rPr>
              <a:t> </a:t>
            </a:r>
            <a:r>
              <a:rPr lang="ru-RU" sz="7200" b="1" dirty="0" smtClean="0"/>
              <a:t>С</a:t>
            </a:r>
            <a:r>
              <a:rPr lang="ru-RU" sz="7200" dirty="0" smtClean="0"/>
              <a:t>овесть — внутренняя оценка, внутреннее сознание моральности своих поступков, чувство нравственной ответственности за своё поведение. </a:t>
            </a:r>
            <a:br>
              <a:rPr lang="ru-RU" sz="7200" dirty="0" smtClean="0"/>
            </a:br>
            <a:r>
              <a:rPr lang="ru-RU" sz="7200" dirty="0" smtClean="0"/>
              <a:t> </a:t>
            </a:r>
            <a:r>
              <a:rPr lang="ru-RU" sz="7200" dirty="0" smtClean="0">
                <a:solidFill>
                  <a:schemeClr val="accent4">
                    <a:lumMod val="75000"/>
                  </a:schemeClr>
                </a:solidFill>
              </a:rPr>
              <a:t>  </a:t>
            </a:r>
            <a:r>
              <a:rPr lang="ru-RU" sz="7200" u="sng" dirty="0" smtClean="0">
                <a:solidFill>
                  <a:schemeClr val="accent4">
                    <a:lumMod val="75000"/>
                  </a:schemeClr>
                </a:solidFill>
              </a:rPr>
              <a:t>Словарь Брокгауза и Ефрона</a:t>
            </a:r>
            <a:r>
              <a:rPr lang="ru-RU" sz="7200" dirty="0" smtClean="0">
                <a:solidFill>
                  <a:schemeClr val="accent4">
                    <a:lumMod val="75000"/>
                  </a:schemeClr>
                </a:solidFill>
              </a:rPr>
              <a:t>: </a:t>
            </a:r>
            <a:r>
              <a:rPr lang="ru-RU" sz="7200" dirty="0" smtClean="0"/>
              <a:t>Совесть — нравственное сознание человека, выражающееся в оценке собственных и чужих поступков, на основании определенного критерия добра и зла. </a:t>
            </a:r>
            <a:br>
              <a:rPr lang="ru-RU" sz="7200" dirty="0" smtClean="0"/>
            </a:br>
            <a:r>
              <a:rPr lang="ru-RU" sz="7200" dirty="0" smtClean="0">
                <a:solidFill>
                  <a:schemeClr val="accent4">
                    <a:lumMod val="75000"/>
                  </a:schemeClr>
                </a:solidFill>
              </a:rPr>
              <a:t>   </a:t>
            </a:r>
            <a:r>
              <a:rPr lang="ru-RU" sz="7200" u="sng" dirty="0" smtClean="0">
                <a:solidFill>
                  <a:schemeClr val="accent4">
                    <a:lumMod val="75000"/>
                  </a:schemeClr>
                </a:solidFill>
              </a:rPr>
              <a:t>Толковый словарь Владимира Дал</a:t>
            </a:r>
            <a:r>
              <a:rPr lang="ru-RU" sz="7200" dirty="0" smtClean="0">
                <a:solidFill>
                  <a:schemeClr val="accent4">
                    <a:lumMod val="75000"/>
                  </a:schemeClr>
                </a:solidFill>
              </a:rPr>
              <a:t>я: </a:t>
            </a:r>
            <a:r>
              <a:rPr lang="ru-RU" sz="7200" dirty="0" smtClean="0"/>
              <a:t>Совесть — нравственное сознание, нравственное чутье или чувство в человеке; внутреннее сознание добра и зла; тайник души, в котором отзывается одобрение или осуждение каждого поступка; способность распознавать качество поступка; чувство, побуждающее к истине и добру, отвращающее ото лжи и зла; невольная любовь к добру и к истине; прирожденная правда, в различной степени развития. </a:t>
            </a:r>
            <a:br>
              <a:rPr lang="ru-RU" sz="7200" dirty="0" smtClean="0"/>
            </a:br>
            <a:r>
              <a:rPr lang="ru-RU" sz="7200" dirty="0" smtClean="0">
                <a:solidFill>
                  <a:schemeClr val="accent4">
                    <a:lumMod val="75000"/>
                  </a:schemeClr>
                </a:solidFill>
              </a:rPr>
              <a:t>   </a:t>
            </a:r>
            <a:r>
              <a:rPr lang="ru-RU" sz="7200" u="sng" dirty="0" smtClean="0">
                <a:solidFill>
                  <a:schemeClr val="accent4">
                    <a:lumMod val="75000"/>
                  </a:schemeClr>
                </a:solidFill>
              </a:rPr>
              <a:t>Словарь по общественным наукам</a:t>
            </a:r>
            <a:r>
              <a:rPr lang="ru-RU" sz="7200" dirty="0" smtClean="0">
                <a:solidFill>
                  <a:schemeClr val="accent4">
                    <a:lumMod val="75000"/>
                  </a:schemeClr>
                </a:solidFill>
              </a:rPr>
              <a:t>: </a:t>
            </a:r>
            <a:r>
              <a:rPr lang="ru-RU" sz="7200" dirty="0" smtClean="0"/>
              <a:t>Совесть — моральное осознание того, что является добром и злом. </a:t>
            </a:r>
            <a:br>
              <a:rPr lang="ru-RU" sz="7200" dirty="0" smtClean="0"/>
            </a:br>
            <a:r>
              <a:rPr lang="ru-RU" sz="7200" dirty="0" smtClean="0"/>
              <a:t/>
            </a:r>
            <a:br>
              <a:rPr lang="ru-RU" sz="7200" dirty="0" smtClean="0"/>
            </a:br>
            <a:r>
              <a:rPr lang="ru-RU" sz="7200" dirty="0" smtClean="0"/>
              <a:t>   Общее у всех этих определений то, что совесть является нравственным сознанием человека. Итак, </a:t>
            </a:r>
            <a:r>
              <a:rPr lang="ru-RU" sz="7200" b="1" dirty="0" smtClean="0"/>
              <a:t>совесть – это способность различать добро и зло, побуждающая человека делать осознанный выбор в пользу добра</a:t>
            </a:r>
            <a:r>
              <a:rPr lang="ru-RU" sz="7200" dirty="0" smtClean="0"/>
              <a:t>. </a:t>
            </a:r>
            <a:br>
              <a:rPr lang="ru-RU" sz="7200" dirty="0" smtClean="0"/>
            </a:br>
            <a:endParaRPr lang="ru-RU" sz="72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85813"/>
            <a:ext cx="9144000" cy="1285875"/>
          </a:xfrm>
        </p:spPr>
        <p:txBody>
          <a:bodyPr>
            <a:normAutofit fontScale="90000"/>
          </a:bodyPr>
          <a:lstStyle/>
          <a:p>
            <a:pPr algn="ctr" eaLnBrk="1" fontAlgn="auto" hangingPunct="1">
              <a:spcAft>
                <a:spcPts val="0"/>
              </a:spcAft>
              <a:defRPr/>
            </a:pPr>
            <a:r>
              <a:rPr lang="en-US" b="1" dirty="0" smtClean="0"/>
              <a:t>Является ли совесть одним из инстинктов? </a:t>
            </a:r>
            <a:endParaRPr lang="ru-RU" dirty="0"/>
          </a:p>
        </p:txBody>
      </p:sp>
      <p:sp>
        <p:nvSpPr>
          <p:cNvPr id="3" name="Содержимое 2"/>
          <p:cNvSpPr>
            <a:spLocks noGrp="1"/>
          </p:cNvSpPr>
          <p:nvPr>
            <p:ph sz="half" idx="1"/>
          </p:nvPr>
        </p:nvSpPr>
        <p:spPr>
          <a:xfrm>
            <a:off x="142875" y="2000250"/>
            <a:ext cx="4352925" cy="4857750"/>
          </a:xfrm>
          <a:solidFill>
            <a:schemeClr val="accent1">
              <a:lumMod val="60000"/>
              <a:lumOff val="40000"/>
            </a:schemeClr>
          </a:solidFill>
        </p:spPr>
        <p:txBody>
          <a:bodyPr>
            <a:normAutofit fontScale="25000" lnSpcReduction="20000"/>
          </a:bodyPr>
          <a:lstStyle/>
          <a:p>
            <a:pPr marL="360000" lvl="3" indent="210312" algn="just" eaLnBrk="1" fontAlgn="auto" hangingPunct="1">
              <a:spcAft>
                <a:spcPts val="0"/>
              </a:spcAft>
              <a:buClr>
                <a:schemeClr val="accent3"/>
              </a:buClr>
              <a:buFont typeface="Wingdings 2"/>
              <a:buChar char=""/>
              <a:defRPr/>
            </a:pPr>
            <a:r>
              <a:rPr lang="en-US" dirty="0" smtClean="0"/>
              <a:t>   </a:t>
            </a:r>
            <a:br>
              <a:rPr lang="en-US" dirty="0" smtClean="0"/>
            </a:br>
            <a:r>
              <a:rPr lang="en-US" sz="6400" dirty="0" smtClean="0">
                <a:solidFill>
                  <a:schemeClr val="accent3">
                    <a:lumMod val="60000"/>
                    <a:lumOff val="40000"/>
                  </a:schemeClr>
                </a:solidFill>
              </a:rPr>
              <a:t>  </a:t>
            </a:r>
            <a:r>
              <a:rPr lang="en-US" sz="6400" dirty="0" smtClean="0"/>
              <a:t> Если бы совесть была производной человеческих инстинктов, то она побуждала бы людей делать только то, что им приятно, выгодно, а также то, что позволило бы им выигрывать в борьбе за </a:t>
            </a:r>
            <a:r>
              <a:rPr lang="ru-RU" sz="6400" dirty="0" smtClean="0"/>
              <a:t>с</a:t>
            </a:r>
            <a:r>
              <a:rPr lang="en-US" sz="6400" dirty="0" smtClean="0"/>
              <a:t>уществование. </a:t>
            </a:r>
            <a:r>
              <a:rPr lang="ru-RU" sz="6400" dirty="0" smtClean="0"/>
              <a:t>Например, уступать место пожилым людям, помогать нести тяжелые вещи пожилым людям.</a:t>
            </a:r>
            <a:r>
              <a:rPr lang="en-US" sz="6400" dirty="0" smtClean="0"/>
              <a:t/>
            </a:r>
            <a:br>
              <a:rPr lang="en-US" sz="6400" dirty="0" smtClean="0"/>
            </a:br>
            <a:r>
              <a:rPr lang="en-US" sz="6400" dirty="0" smtClean="0"/>
              <a:t>   Но в действительности нам всем хорошо известно, что совесть часто побуждает человека делать именно то, что ему не только невыгодно, но и неприятно</a:t>
            </a:r>
            <a:r>
              <a:rPr lang="ru-RU" sz="6400" dirty="0" smtClean="0"/>
              <a:t> ( вставать рано на учебу или на работу).</a:t>
            </a:r>
            <a:r>
              <a:rPr lang="en-US" sz="6400" dirty="0" smtClean="0"/>
              <a:t> С точки зрения эволюции, совесть является – человеческой слабостью. Она нисколько не делает человека «сильнее», а наоборот, гарантирует ему полное поражение в жестокой борьбе за выживание, где выживают «сильнейшие» и более приспособленные. Кроме того, при помощи теории эволюции невозможно объяснить существование совести в человеке. </a:t>
            </a:r>
            <a:endParaRPr lang="ru-RU" sz="6400" dirty="0" smtClean="0"/>
          </a:p>
          <a:p>
            <a:pPr marL="1188720" lvl="3" indent="-210312" algn="just" eaLnBrk="1" fontAlgn="auto" hangingPunct="1">
              <a:spcAft>
                <a:spcPts val="0"/>
              </a:spcAft>
              <a:buClr>
                <a:schemeClr val="accent3"/>
              </a:buClr>
              <a:buFont typeface="Wingdings 2"/>
              <a:buChar char=""/>
              <a:defRPr/>
            </a:pPr>
            <a:endParaRPr lang="ru-RU" sz="6400" dirty="0">
              <a:solidFill>
                <a:schemeClr val="tx1">
                  <a:lumMod val="85000"/>
                  <a:lumOff val="15000"/>
                </a:schemeClr>
              </a:solidFill>
            </a:endParaRPr>
          </a:p>
        </p:txBody>
      </p:sp>
      <p:graphicFrame>
        <p:nvGraphicFramePr>
          <p:cNvPr id="1026" name="Содержимое 4"/>
          <p:cNvGraphicFramePr>
            <a:graphicFrameLocks noGrp="1"/>
          </p:cNvGraphicFramePr>
          <p:nvPr>
            <p:ph sz="half" idx="2"/>
          </p:nvPr>
        </p:nvGraphicFramePr>
        <p:xfrm>
          <a:off x="4648200" y="2214563"/>
          <a:ext cx="4038600" cy="4140200"/>
        </p:xfrm>
        <a:graphic>
          <a:graphicData uri="http://schemas.openxmlformats.org/presentationml/2006/ole">
            <mc:AlternateContent xmlns:mc="http://schemas.openxmlformats.org/markup-compatibility/2006">
              <mc:Choice xmlns:v="urn:schemas-microsoft-com:vml" Requires="v">
                <p:oleObj spid="_x0000_s1030" r:id="rId3" imgW="4035902" imgH="4139543" progId="Excel.Chart.8">
                  <p:embed/>
                </p:oleObj>
              </mc:Choice>
              <mc:Fallback>
                <p:oleObj r:id="rId3" imgW="4035902" imgH="4139543" progId="Excel.Chart.8">
                  <p:embed/>
                  <p:pic>
                    <p:nvPicPr>
                      <p:cNvPr id="0" name="Содержимое 4"/>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214563"/>
                        <a:ext cx="4038600" cy="4140200"/>
                      </a:xfrm>
                      <a:prstGeom prst="rect">
                        <a:avLst/>
                      </a:prstGeom>
                    </p:spPr>
                  </p:pic>
                </p:oleObj>
              </mc:Fallback>
            </mc:AlternateContent>
          </a:graphicData>
        </a:graphic>
      </p:graphicFrame>
      <p:graphicFrame>
        <p:nvGraphicFramePr>
          <p:cNvPr id="8" name="Диаграмма 7"/>
          <p:cNvGraphicFramePr>
            <a:graphicFrameLocks/>
          </p:cNvGraphicFramePr>
          <p:nvPr/>
        </p:nvGraphicFramePr>
        <p:xfrm>
          <a:off x="4500563" y="2214563"/>
          <a:ext cx="4643437" cy="4421187"/>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diamond(in)">
                                      <p:cBhvr>
                                        <p:cTn id="15" dur="2000"/>
                                        <p:tgtEl>
                                          <p:spTgt spid="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Graphic spid="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785813"/>
            <a:ext cx="8243888" cy="890587"/>
          </a:xfrm>
        </p:spPr>
        <p:txBody>
          <a:bodyPr/>
          <a:lstStyle/>
          <a:p>
            <a:pPr algn="ctr" eaLnBrk="1" hangingPunct="1"/>
            <a:r>
              <a:rPr lang="ru-RU" sz="3600" b="1" smtClean="0">
                <a:solidFill>
                  <a:srgbClr val="0070C0"/>
                </a:solidFill>
              </a:rPr>
              <a:t>Является ли совесть продуктом нашего разума?</a:t>
            </a:r>
            <a:endParaRPr lang="ru-RU" sz="3600" smtClean="0">
              <a:solidFill>
                <a:srgbClr val="0070C0"/>
              </a:solidFill>
            </a:endParaRPr>
          </a:p>
        </p:txBody>
      </p:sp>
      <p:sp>
        <p:nvSpPr>
          <p:cNvPr id="3" name="Текст 2"/>
          <p:cNvSpPr>
            <a:spLocks noGrp="1"/>
          </p:cNvSpPr>
          <p:nvPr>
            <p:ph type="body" idx="2"/>
          </p:nvPr>
        </p:nvSpPr>
        <p:spPr>
          <a:xfrm>
            <a:off x="214313" y="1643063"/>
            <a:ext cx="4643437" cy="5000625"/>
          </a:xfrm>
        </p:spPr>
        <p:txBody>
          <a:bodyPr/>
          <a:lstStyle/>
          <a:p>
            <a:pPr eaLnBrk="1" hangingPunct="1">
              <a:defRPr/>
            </a:pPr>
            <a:r>
              <a:rPr lang="ru-RU" dirty="0" smtClean="0"/>
              <a:t> </a:t>
            </a:r>
            <a:r>
              <a:rPr lang="ru-RU" sz="1600" dirty="0" smtClean="0">
                <a:solidFill>
                  <a:schemeClr val="accent2">
                    <a:lumMod val="75000"/>
                  </a:schemeClr>
                </a:solidFill>
              </a:rPr>
              <a:t>Сам по себе разум не способен рассматривать одни действия как нравственные, а другие – как безнравственные. Чтобы это делать, он должен руководствоваться совестью. Вне совести разуму свойственно лишь находить те или иные действия или поступки умными или глупыми, целесообразными или нецелесообразными, рациональными или нерациональными, выгодными или невыгодными, и не более. </a:t>
            </a:r>
            <a:br>
              <a:rPr lang="ru-RU" sz="1600" dirty="0" smtClean="0">
                <a:solidFill>
                  <a:schemeClr val="accent2">
                    <a:lumMod val="75000"/>
                  </a:schemeClr>
                </a:solidFill>
              </a:rPr>
            </a:br>
            <a:r>
              <a:rPr lang="ru-RU" sz="1600" dirty="0" smtClean="0">
                <a:solidFill>
                  <a:schemeClr val="accent2">
                    <a:lumMod val="75000"/>
                  </a:schemeClr>
                </a:solidFill>
              </a:rPr>
              <a:t>   Именно совесть побуждает разум не только усматривать в тех или иных действиях личную выгоду или просчёт, но и оценивать поступки с нравственной стороны ( не дать списать сокурснику по какому – либо предмету). Как совести удаётся это делать? При помощи воздействия на разум с помощью моральных доводов. </a:t>
            </a:r>
            <a:r>
              <a:rPr lang="ru-RU" sz="1600" dirty="0" smtClean="0"/>
              <a:t/>
            </a:r>
            <a:br>
              <a:rPr lang="ru-RU" sz="1600" dirty="0" smtClean="0"/>
            </a:br>
            <a:r>
              <a:rPr lang="ru-RU" sz="1600" dirty="0" smtClean="0"/>
              <a:t/>
            </a:r>
            <a:br>
              <a:rPr lang="ru-RU" sz="1600" dirty="0" smtClean="0"/>
            </a:br>
            <a:endParaRPr lang="ru-RU" sz="1600" dirty="0"/>
          </a:p>
        </p:txBody>
      </p:sp>
      <p:pic>
        <p:nvPicPr>
          <p:cNvPr id="5" name="Содержимое 4" descr="P2100004.JPG"/>
          <p:cNvPicPr>
            <a:picLocks noGrp="1" noChangeAspect="1"/>
          </p:cNvPicPr>
          <p:nvPr>
            <p:ph sz="half" idx="1"/>
          </p:nvPr>
        </p:nvPicPr>
        <p:blipFill>
          <a:blip r:embed="rId2" cstate="email">
            <a:extLst>
              <a:ext uri="{28A0092B-C50C-407E-A947-70E740481C1C}">
                <a14:useLocalDpi xmlns:a14="http://schemas.microsoft.com/office/drawing/2010/main"/>
              </a:ext>
            </a:extLst>
          </a:blip>
          <a:srcRect/>
          <a:stretch>
            <a:fillRect/>
          </a:stretch>
        </p:blipFill>
        <p:spPr>
          <a:xfrm>
            <a:off x="4929188" y="1643063"/>
            <a:ext cx="4071937" cy="4572000"/>
          </a:xfrm>
        </p:spPr>
      </p:pic>
    </p:spTree>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9"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0" fill="hold"/>
                                        <p:tgtEl>
                                          <p:spTgt spid="5"/>
                                        </p:tgtEl>
                                        <p:attrNameLst>
                                          <p:attrName>ppt_w</p:attrName>
                                        </p:attrNameLst>
                                      </p:cBhvr>
                                      <p:tavLst>
                                        <p:tav tm="0" fmla="#ppt_w*sin(2.5*pi*$)">
                                          <p:val>
                                            <p:fltVal val="0"/>
                                          </p:val>
                                        </p:tav>
                                        <p:tav tm="100000">
                                          <p:val>
                                            <p:fltVal val="1"/>
                                          </p:val>
                                        </p:tav>
                                      </p:tavLst>
                                    </p:anim>
                                    <p:anim calcmode="lin" valueType="num">
                                      <p:cBhvr>
                                        <p:cTn id="1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714356"/>
            <a:ext cx="7772400" cy="1643074"/>
          </a:xfrm>
          <a:ln>
            <a:miter lim="800000"/>
            <a:headEnd/>
            <a:tailEnd/>
          </a:ln>
        </p:spPr>
        <p:txBody>
          <a:bodyPr/>
          <a:lstStyle/>
          <a:p>
            <a:pPr algn="ctr" eaLnBrk="1" hangingPunct="1">
              <a:defRPr/>
            </a:pPr>
            <a:r>
              <a:rPr lang="ru-RU" smtClean="0"/>
              <a:t>Является ли совесть продуктом нашей воли?</a:t>
            </a:r>
            <a:endParaRPr lang="ru-RU"/>
          </a:p>
        </p:txBody>
      </p:sp>
      <p:sp>
        <p:nvSpPr>
          <p:cNvPr id="3" name="Текст 2"/>
          <p:cNvSpPr>
            <a:spLocks noGrp="1"/>
          </p:cNvSpPr>
          <p:nvPr>
            <p:ph type="body" idx="1"/>
          </p:nvPr>
        </p:nvSpPr>
        <p:spPr>
          <a:xfrm>
            <a:off x="530225" y="2286000"/>
            <a:ext cx="7772400" cy="4572000"/>
          </a:xfrm>
        </p:spPr>
        <p:txBody>
          <a:bodyPr/>
          <a:lstStyle/>
          <a:p>
            <a:pPr algn="just" eaLnBrk="1" hangingPunct="1">
              <a:defRPr/>
            </a:pPr>
            <a:r>
              <a:rPr lang="ru-RU" dirty="0" smtClean="0">
                <a:solidFill>
                  <a:schemeClr val="accent3">
                    <a:lumMod val="75000"/>
                  </a:schemeClr>
                </a:solidFill>
              </a:rPr>
              <a:t>	</a:t>
            </a:r>
            <a:r>
              <a:rPr lang="ru-RU" dirty="0" smtClean="0">
                <a:solidFill>
                  <a:schemeClr val="bg1"/>
                </a:solidFill>
              </a:rPr>
              <a:t>Совесть играет огромную роль в принятии решений, влияя на наш выбор. Но не стоит полагать, что воля и совесть – это одно и то же. Воля – это способность делать осознанный выбор. Благодаря действию совести, человек знает, как правильно (с моральной точки зрения) поступить в той или иной ситуации (уступить дорогу пешеходу). 	</a:t>
            </a:r>
          </a:p>
          <a:p>
            <a:pPr algn="just" eaLnBrk="1" hangingPunct="1">
              <a:defRPr/>
            </a:pPr>
            <a:r>
              <a:rPr lang="ru-RU" dirty="0" smtClean="0">
                <a:solidFill>
                  <a:schemeClr val="bg1"/>
                </a:solidFill>
              </a:rPr>
              <a:t>	Тем не менее, человек может решить поступить так, как ему подсказывает его совесть, а может решить пойти против неё. Если бы совесть и воля были чем-то неделимым, то это было бы невозможно, и человек всегда бы поступал только по совести. Однако этого в жизни не происходит. </a:t>
            </a:r>
            <a:r>
              <a:rPr lang="ru-RU" dirty="0" smtClean="0">
                <a:solidFill>
                  <a:schemeClr val="accent3">
                    <a:lumMod val="75000"/>
                  </a:schemeClr>
                </a:solidFill>
              </a:rPr>
              <a:t/>
            </a:r>
            <a:br>
              <a:rPr lang="ru-RU" dirty="0" smtClean="0">
                <a:solidFill>
                  <a:schemeClr val="accent3">
                    <a:lumMod val="75000"/>
                  </a:schemeClr>
                </a:solidFill>
              </a:rPr>
            </a:br>
            <a:r>
              <a:rPr lang="ru-RU" dirty="0" smtClean="0">
                <a:solidFill>
                  <a:schemeClr val="accent3">
                    <a:lumMod val="75000"/>
                  </a:schemeClr>
                </a:solidFill>
              </a:rPr>
              <a:t/>
            </a:r>
            <a:br>
              <a:rPr lang="ru-RU" dirty="0" smtClean="0">
                <a:solidFill>
                  <a:schemeClr val="accent3">
                    <a:lumMod val="75000"/>
                  </a:schemeClr>
                </a:solidFill>
              </a:rPr>
            </a:br>
            <a:endParaRPr lang="ru-RU" dirty="0">
              <a:solidFill>
                <a:schemeClr val="accent3">
                  <a:lumMod val="75000"/>
                </a:schemeClr>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785813"/>
            <a:ext cx="8229600" cy="1071562"/>
          </a:xfrm>
        </p:spPr>
        <p:txBody>
          <a:bodyPr/>
          <a:lstStyle/>
          <a:p>
            <a:pPr algn="ctr" eaLnBrk="1" hangingPunct="1"/>
            <a:r>
              <a:rPr lang="ru-RU" b="1" smtClean="0"/>
              <a:t/>
            </a:r>
            <a:br>
              <a:rPr lang="ru-RU" b="1" smtClean="0"/>
            </a:br>
            <a:r>
              <a:rPr lang="ru-RU" b="1" smtClean="0"/>
              <a:t/>
            </a:r>
            <a:br>
              <a:rPr lang="ru-RU" b="1" smtClean="0"/>
            </a:br>
            <a:r>
              <a:rPr lang="ru-RU" b="1" smtClean="0"/>
              <a:t/>
            </a:r>
            <a:br>
              <a:rPr lang="ru-RU" b="1" smtClean="0"/>
            </a:br>
            <a:r>
              <a:rPr lang="ru-RU" b="1" smtClean="0"/>
              <a:t/>
            </a:r>
            <a:br>
              <a:rPr lang="ru-RU" b="1" smtClean="0"/>
            </a:br>
            <a:r>
              <a:rPr lang="ru-RU" b="1" smtClean="0"/>
              <a:t/>
            </a:r>
            <a:br>
              <a:rPr lang="ru-RU" b="1" smtClean="0"/>
            </a:br>
            <a:r>
              <a:rPr lang="ru-RU" b="1" smtClean="0"/>
              <a:t/>
            </a:r>
            <a:br>
              <a:rPr lang="ru-RU" b="1" smtClean="0"/>
            </a:br>
            <a:r>
              <a:rPr lang="ru-RU" b="1" smtClean="0"/>
              <a:t> </a:t>
            </a:r>
            <a:r>
              <a:rPr lang="ru-RU" smtClean="0"/>
              <a:t/>
            </a:r>
            <a:br>
              <a:rPr lang="ru-RU" smtClean="0"/>
            </a:br>
            <a:r>
              <a:rPr lang="ru-RU" b="1" smtClean="0"/>
              <a:t> Является ли совесть продуктом наших чувств ?</a:t>
            </a:r>
            <a:endParaRPr lang="ru-RU" smtClean="0"/>
          </a:p>
        </p:txBody>
      </p:sp>
      <p:sp>
        <p:nvSpPr>
          <p:cNvPr id="3" name="Содержимое 2"/>
          <p:cNvSpPr>
            <a:spLocks noGrp="1"/>
          </p:cNvSpPr>
          <p:nvPr>
            <p:ph idx="1"/>
          </p:nvPr>
        </p:nvSpPr>
        <p:spPr>
          <a:xfrm>
            <a:off x="457200" y="1935163"/>
            <a:ext cx="8229600" cy="4637087"/>
          </a:xfrm>
          <a:solidFill>
            <a:schemeClr val="bg2">
              <a:lumMod val="90000"/>
            </a:schemeClr>
          </a:solidFill>
        </p:spPr>
        <p:txBody>
          <a:bodyPr/>
          <a:lstStyle/>
          <a:p>
            <a:pPr eaLnBrk="1" hangingPunct="1">
              <a:buFont typeface="Wingdings 2" pitchFamily="18" charset="2"/>
              <a:buNone/>
              <a:defRPr/>
            </a:pPr>
            <a:r>
              <a:rPr lang="ru-RU" b="1" dirty="0" smtClean="0"/>
              <a:t> </a:t>
            </a:r>
            <a:r>
              <a:rPr lang="ru-RU" dirty="0" smtClean="0"/>
              <a:t>  </a:t>
            </a:r>
            <a:r>
              <a:rPr lang="ru-RU" sz="2400" dirty="0" smtClean="0">
                <a:solidFill>
                  <a:schemeClr val="accent4">
                    <a:lumMod val="60000"/>
                    <a:lumOff val="40000"/>
                  </a:schemeClr>
                </a:solidFill>
              </a:rPr>
              <a:t> Совесть не является производной чувств и эмоций человека. Но, как ни странно, совесть способна взывать к нашим чувствам, так же, как она взывает к нашему разуму. Как это происходит? Совесть побуждает человека делать хорошее и избегать делать злое, сопровождая хорошие поступки чувством радости и удовлетворения, а плохие поступки – чувством стыда, страхами и душевными муками, которые часто называются «угрызениями совести».Например мы можем найти чужую вещь и отдать её владельцу, из – за этого на душе у нас будет радость и спокойствие. А если бы мы не отдали  эту вещь, нас бы тревожила совесть . </a:t>
            </a:r>
            <a:br>
              <a:rPr lang="ru-RU" sz="2400" dirty="0" smtClean="0">
                <a:solidFill>
                  <a:schemeClr val="accent4">
                    <a:lumMod val="60000"/>
                    <a:lumOff val="40000"/>
                  </a:schemeClr>
                </a:solidFill>
              </a:rPr>
            </a:br>
            <a:r>
              <a:rPr lang="ru-RU" dirty="0" smtClean="0">
                <a:solidFill>
                  <a:schemeClr val="accent4">
                    <a:lumMod val="60000"/>
                    <a:lumOff val="40000"/>
                  </a:schemeClr>
                </a:solidFill>
              </a:rPr>
              <a:t/>
            </a:r>
            <a:br>
              <a:rPr lang="ru-RU" dirty="0" smtClean="0">
                <a:solidFill>
                  <a:schemeClr val="accent4">
                    <a:lumMod val="60000"/>
                    <a:lumOff val="40000"/>
                  </a:schemeClr>
                </a:solidFill>
              </a:rPr>
            </a:br>
            <a:endParaRPr lang="ru-RU" dirty="0">
              <a:solidFill>
                <a:schemeClr val="accent4">
                  <a:lumMod val="60000"/>
                  <a:lumOff val="40000"/>
                </a:schemeClr>
              </a:solidFill>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strips(downLeft)">
                                      <p:cBhvr>
                                        <p:cTn id="14" dur="500"/>
                                        <p:tgtEl>
                                          <p:spTgt spid="3">
                                            <p:bg/>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strips(downLeft)">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285750" y="500063"/>
            <a:ext cx="3357563" cy="2259012"/>
          </a:xfrm>
        </p:spPr>
        <p:txBody>
          <a:bodyPr/>
          <a:lstStyle/>
          <a:p>
            <a:pPr eaLnBrk="1" hangingPunct="1"/>
            <a:endParaRPr lang="ru-RU" smtClean="0"/>
          </a:p>
        </p:txBody>
      </p:sp>
      <p:sp>
        <p:nvSpPr>
          <p:cNvPr id="3" name="Текст 2"/>
          <p:cNvSpPr>
            <a:spLocks noGrp="1"/>
          </p:cNvSpPr>
          <p:nvPr>
            <p:ph type="body" sz="half" idx="2"/>
          </p:nvPr>
        </p:nvSpPr>
        <p:spPr>
          <a:xfrm>
            <a:off x="142875" y="3214688"/>
            <a:ext cx="3286125" cy="2857500"/>
          </a:xfrm>
          <a:solidFill>
            <a:schemeClr val="bg1">
              <a:lumMod val="65000"/>
            </a:schemeClr>
          </a:solidFill>
          <a:ln>
            <a:solidFill>
              <a:srgbClr val="7030A0"/>
            </a:solidFill>
          </a:ln>
        </p:spPr>
        <p:txBody>
          <a:bodyPr>
            <a:normAutofit/>
          </a:bodyPr>
          <a:lstStyle/>
          <a:p>
            <a:pPr eaLnBrk="1" fontAlgn="auto" hangingPunct="1">
              <a:spcAft>
                <a:spcPts val="0"/>
              </a:spcAft>
              <a:buClr>
                <a:schemeClr val="accent3"/>
              </a:buClr>
              <a:defRPr/>
            </a:pPr>
            <a:r>
              <a:rPr lang="ru-RU" sz="1600" dirty="0" smtClean="0">
                <a:solidFill>
                  <a:schemeClr val="accent5">
                    <a:lumMod val="50000"/>
                  </a:schemeClr>
                </a:solidFill>
              </a:rPr>
              <a:t>Совесть очень тесно связана с религией, библией. Наличие совести свидетельствует о Боге Творце, Который при создании человека, сотворил его по Своему образу и подобию, вложив в его сердце Свой Святой Закон (способность различать добро и зло) и стремление поступать по истине. </a:t>
            </a:r>
            <a:r>
              <a:rPr lang="ru-RU" dirty="0" smtClean="0"/>
              <a:t/>
            </a:r>
            <a:br>
              <a:rPr lang="ru-RU" dirty="0" smtClean="0"/>
            </a:br>
            <a:endParaRPr lang="ru-RU" dirty="0"/>
          </a:p>
        </p:txBody>
      </p:sp>
      <p:pic>
        <p:nvPicPr>
          <p:cNvPr id="7" name="Рисунок 6" descr="P5030076.jpg"/>
          <p:cNvPicPr>
            <a:picLocks noGrp="1" noChangeAspect="1"/>
          </p:cNvPicPr>
          <p:nvPr>
            <p:ph type="pic" idx="1"/>
          </p:nvPr>
        </p:nvPicPr>
        <p:blipFill>
          <a:blip r:embed="rId2" cstate="email">
            <a:extLst>
              <a:ext uri="{28A0092B-C50C-407E-A947-70E740481C1C}">
                <a14:useLocalDpi xmlns:a14="http://schemas.microsoft.com/office/drawing/2010/main"/>
              </a:ext>
            </a:extLst>
          </a:blip>
          <a:srcRect/>
          <a:stretch>
            <a:fillRect/>
          </a:stretch>
        </p:blipFill>
        <p:spPr>
          <a:xfrm rot="616401">
            <a:off x="3906838" y="636588"/>
            <a:ext cx="4373562" cy="4953000"/>
          </a:xfrm>
          <a:ln>
            <a:headEnd/>
            <a:tailEnd/>
          </a:ln>
        </p:spPr>
      </p:pic>
      <p:sp>
        <p:nvSpPr>
          <p:cNvPr id="8" name="12-конечная звезда 7"/>
          <p:cNvSpPr/>
          <p:nvPr/>
        </p:nvSpPr>
        <p:spPr>
          <a:xfrm>
            <a:off x="0" y="0"/>
            <a:ext cx="4500563" cy="3143250"/>
          </a:xfrm>
          <a:prstGeom prst="star12">
            <a:avLst>
              <a:gd name="adj" fmla="val 3852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400" dirty="0">
                <a:solidFill>
                  <a:schemeClr val="tx1"/>
                </a:solidFill>
              </a:rPr>
              <a:t>совесть не является природным инстинктом</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heckerboard(across)">
                                      <p:cBhvr>
                                        <p:cTn id="12" dur="500"/>
                                        <p:tgtEl>
                                          <p:spTgt spid="3">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500"/>
                                        <p:tgtEl>
                                          <p:spTgt spid="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928670"/>
            <a:ext cx="7772400" cy="1143008"/>
          </a:xfrm>
          <a:ln>
            <a:miter lim="800000"/>
            <a:headEnd/>
            <a:tailEnd/>
          </a:ln>
        </p:spPr>
        <p:txBody>
          <a:bodyPr/>
          <a:lstStyle/>
          <a:p>
            <a:pPr algn="ctr" eaLnBrk="1" fontAlgn="auto" hangingPunct="1">
              <a:spcAft>
                <a:spcPts val="0"/>
              </a:spcAft>
              <a:defRPr/>
            </a:pP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mtClean="0"/>
              <a:t/>
            </a:r>
            <a:br>
              <a:rPr lang="ru-RU" smtClean="0"/>
            </a:br>
            <a:r>
              <a:rPr lang="ru-RU" sz="6000" smtClean="0">
                <a:solidFill>
                  <a:schemeClr val="bg1"/>
                </a:solidFill>
              </a:rPr>
              <a:t> Природа совести</a:t>
            </a:r>
            <a:endParaRPr lang="ru-RU" sz="6000">
              <a:solidFill>
                <a:schemeClr val="bg1"/>
              </a:solidFill>
            </a:endParaRPr>
          </a:p>
        </p:txBody>
      </p:sp>
      <p:sp>
        <p:nvSpPr>
          <p:cNvPr id="3" name="Текст 2"/>
          <p:cNvSpPr>
            <a:spLocks noGrp="1"/>
          </p:cNvSpPr>
          <p:nvPr>
            <p:ph type="body" idx="1"/>
          </p:nvPr>
        </p:nvSpPr>
        <p:spPr>
          <a:xfrm>
            <a:off x="530225" y="2214563"/>
            <a:ext cx="7772400" cy="4500562"/>
          </a:xfrm>
        </p:spPr>
        <p:txBody>
          <a:bodyPr>
            <a:normAutofit fontScale="85000" lnSpcReduction="10000"/>
          </a:bodyPr>
          <a:lstStyle/>
          <a:p>
            <a:pPr eaLnBrk="1" fontAlgn="auto" hangingPunct="1">
              <a:spcAft>
                <a:spcPts val="0"/>
              </a:spcAft>
              <a:buClr>
                <a:schemeClr val="accent3"/>
              </a:buClr>
              <a:buFont typeface="Wingdings 2"/>
              <a:buNone/>
              <a:defRPr/>
            </a:pPr>
            <a:r>
              <a:rPr lang="ru-RU" dirty="0" smtClean="0">
                <a:solidFill>
                  <a:schemeClr val="accent4">
                    <a:lumMod val="75000"/>
                  </a:schemeClr>
                </a:solidFill>
              </a:rPr>
              <a:t>Совесть имеет непосредственное отношение к морали (нравственности, этике), так как именно расхождением с моральными принципами вызываются проявления совести, и с обществом, так как мораль существует только в обществе. Где нет других людей — там нет морали, и там не может проявиться совесть. Проявление совести появляется у нас только когда мы производим какое – либо действие с человеком. Мы не можем проявлять совесть, без действия человека. Например мы помогаем людям, думаем о них. Совесть может проявляться не только в результате поведенческого несоответствия моральным принципам, но и в результате «неправильных» намерений или оценок (например, может быть стыдно за то, что напрасно плохо подумал о человеке).</a:t>
            </a:r>
          </a:p>
          <a:p>
            <a:pPr eaLnBrk="1" fontAlgn="auto" hangingPunct="1">
              <a:spcAft>
                <a:spcPts val="0"/>
              </a:spcAft>
              <a:buClr>
                <a:schemeClr val="accent3"/>
              </a:buClr>
              <a:buFont typeface="Wingdings 2"/>
              <a:buNone/>
              <a:defRPr/>
            </a:pPr>
            <a:r>
              <a:rPr lang="ru-RU" dirty="0" smtClean="0">
                <a:solidFill>
                  <a:schemeClr val="accent4">
                    <a:lumMod val="75000"/>
                  </a:schemeClr>
                </a:solidFill>
              </a:rPr>
              <a:t>Изучение совести, как психологического явления, осложняется нереальностью задачи постановки систематического эксперимента.</a:t>
            </a:r>
          </a:p>
          <a:p>
            <a:pPr eaLnBrk="1" fontAlgn="auto" hangingPunct="1">
              <a:spcAft>
                <a:spcPts val="0"/>
              </a:spcAft>
              <a:buClr>
                <a:schemeClr val="accent3"/>
              </a:buClr>
              <a:buFont typeface="Wingdings 2"/>
              <a:buNone/>
              <a:defRPr/>
            </a:pPr>
            <a:r>
              <a:rPr lang="ru-RU" dirty="0" smtClean="0">
                <a:solidFill>
                  <a:schemeClr val="accent4">
                    <a:lumMod val="75000"/>
                  </a:schemeClr>
                </a:solidFill>
              </a:rPr>
              <a:t>Некоторые учёные считают совесть генетически обусловленным свойством человека.</a:t>
            </a:r>
          </a:p>
          <a:p>
            <a:pPr eaLnBrk="1" fontAlgn="auto" hangingPunct="1">
              <a:spcAft>
                <a:spcPts val="0"/>
              </a:spcAft>
              <a:buClr>
                <a:schemeClr val="accent3"/>
              </a:buClr>
              <a:buFont typeface="Wingdings 2"/>
              <a:buNone/>
              <a:defRPr/>
            </a:pPr>
            <a:endParaRPr lang="ru-RU" dirty="0">
              <a:solidFill>
                <a:schemeClr val="accent4">
                  <a:lumMod val="75000"/>
                </a:schemeClr>
              </a:solidFill>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heckerboard(across)">
                                      <p:cBhvr>
                                        <p:cTn id="15" dur="500"/>
                                        <p:tgtEl>
                                          <p:spTgt spid="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checkerboard(across)">
                                      <p:cBhvr>
                                        <p:cTn id="20" dur="500"/>
                                        <p:tgtEl>
                                          <p:spTgt spid="3">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checkerboard(across)">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2.xml><?xml version="1.0" encoding="utf-8"?>
<a:themeOverride xmlns:a="http://schemas.openxmlformats.org/drawingml/2006/main">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
  <TotalTime>372</TotalTime>
  <Words>574</Words>
  <Application>Microsoft Office PowerPoint</Application>
  <PresentationFormat>Экран (4:3)</PresentationFormat>
  <Paragraphs>36</Paragraphs>
  <Slides>11</Slides>
  <Notes>0</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11</vt:i4>
      </vt:variant>
    </vt:vector>
  </HeadingPairs>
  <TitlesOfParts>
    <vt:vector size="17" baseType="lpstr">
      <vt:lpstr>Arial</vt:lpstr>
      <vt:lpstr>Calibri</vt:lpstr>
      <vt:lpstr>Constantia</vt:lpstr>
      <vt:lpstr>Wingdings 2</vt:lpstr>
      <vt:lpstr>Поток</vt:lpstr>
      <vt:lpstr>Диаграмма Microsoft Office Excel</vt:lpstr>
      <vt:lpstr>Реклама по предпринимательскому праву на тему: «Совесть – основа порядка»</vt:lpstr>
      <vt:lpstr>ВСТУПЛЕНИЕ!</vt:lpstr>
      <vt:lpstr>I. ЧТО ТАКОЕ СОВЕСТЬ?</vt:lpstr>
      <vt:lpstr>Является ли совесть одним из инстинктов? </vt:lpstr>
      <vt:lpstr>Является ли совесть продуктом нашего разума?</vt:lpstr>
      <vt:lpstr>Является ли совесть продуктом нашей воли?</vt:lpstr>
      <vt:lpstr>         Является ли совесть продуктом наших чувств ?</vt:lpstr>
      <vt:lpstr>Презентация PowerPoint</vt:lpstr>
      <vt:lpstr>              Природа совести</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Реклама по предпринимательскому праву на тему: «С</dc:title>
  <dc:creator>Admin</dc:creator>
  <cp:lastModifiedBy>user</cp:lastModifiedBy>
  <cp:revision>39</cp:revision>
  <dcterms:created xsi:type="dcterms:W3CDTF">2009-12-10T15:50:04Z</dcterms:created>
  <dcterms:modified xsi:type="dcterms:W3CDTF">2013-10-14T11:27:13Z</dcterms:modified>
</cp:coreProperties>
</file>