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5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6" autoAdjust="0"/>
    <p:restoredTop sz="94660"/>
  </p:normalViewPr>
  <p:slideViewPr>
    <p:cSldViewPr>
      <p:cViewPr varScale="1">
        <p:scale>
          <a:sx n="64" d="100"/>
          <a:sy n="64" d="100"/>
        </p:scale>
        <p:origin x="-12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255DA-82F1-47D6-833E-D6954C83EC97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224B5-0FA1-41D6-9C90-935DDC08D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255DA-82F1-47D6-833E-D6954C83EC97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224B5-0FA1-41D6-9C90-935DDC08D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255DA-82F1-47D6-833E-D6954C83EC97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224B5-0FA1-41D6-9C90-935DDC08D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255DA-82F1-47D6-833E-D6954C83EC97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224B5-0FA1-41D6-9C90-935DDC08D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255DA-82F1-47D6-833E-D6954C83EC97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224B5-0FA1-41D6-9C90-935DDC08D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255DA-82F1-47D6-833E-D6954C83EC97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224B5-0FA1-41D6-9C90-935DDC08D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255DA-82F1-47D6-833E-D6954C83EC97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224B5-0FA1-41D6-9C90-935DDC08D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255DA-82F1-47D6-833E-D6954C83EC97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224B5-0FA1-41D6-9C90-935DDC08D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255DA-82F1-47D6-833E-D6954C83EC97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224B5-0FA1-41D6-9C90-935DDC08D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255DA-82F1-47D6-833E-D6954C83EC97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224B5-0FA1-41D6-9C90-935DDC08D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255DA-82F1-47D6-833E-D6954C83EC97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224B5-0FA1-41D6-9C90-935DDC08D1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3255DA-82F1-47D6-833E-D6954C83EC97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E224B5-0FA1-41D6-9C90-935DDC08D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titution.ru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980728"/>
            <a:ext cx="7308304" cy="1872208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«ПРАВА ЧЕЛОВЕКА»</a:t>
            </a:r>
            <a:br>
              <a:rPr lang="ru-RU" sz="4000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4000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(тренажер)</a:t>
            </a:r>
            <a:r>
              <a:rPr lang="ru-RU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653136"/>
            <a:ext cx="5256584" cy="1752600"/>
          </a:xfrm>
        </p:spPr>
        <p:txBody>
          <a:bodyPr>
            <a:normAutofit/>
          </a:bodyPr>
          <a:lstStyle/>
          <a:p>
            <a:pPr algn="l"/>
            <a:r>
              <a:rPr lang="ru-RU" sz="1600" b="1" i="1" dirty="0" smtClean="0"/>
              <a:t>Выполнено:</a:t>
            </a:r>
          </a:p>
          <a:p>
            <a:pPr algn="l"/>
            <a:r>
              <a:rPr lang="ru-RU" sz="1600" b="1" i="1" dirty="0" smtClean="0"/>
              <a:t>Педагог дополнительного образования</a:t>
            </a:r>
          </a:p>
          <a:p>
            <a:pPr algn="l"/>
            <a:r>
              <a:rPr lang="ru-RU" sz="1600" b="1" i="1" dirty="0" smtClean="0"/>
              <a:t>ГБОУ школа №580 </a:t>
            </a:r>
          </a:p>
          <a:p>
            <a:pPr algn="l"/>
            <a:r>
              <a:rPr lang="ru-RU" sz="1600" b="1" i="1" dirty="0" smtClean="0"/>
              <a:t>Приморского района Санкт-Петербурга</a:t>
            </a:r>
          </a:p>
          <a:p>
            <a:pPr algn="l"/>
            <a:r>
              <a:rPr lang="ru-RU" sz="1600" b="1" i="1" dirty="0" smtClean="0"/>
              <a:t>Копылова Ирина Михайловна</a:t>
            </a:r>
          </a:p>
          <a:p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0"/>
            <a:ext cx="6984776" cy="1916832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700" b="1" i="1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700" b="1" i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136249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293096"/>
            <a:ext cx="1296143" cy="1459073"/>
          </a:xfrm>
          <a:prstGeom prst="rect">
            <a:avLst/>
          </a:prstGeom>
        </p:spPr>
      </p:pic>
      <p:pic>
        <p:nvPicPr>
          <p:cNvPr id="9" name="Рисунок 8" descr="s1044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88053" y="2348880"/>
            <a:ext cx="1406973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опрос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332656"/>
            <a:ext cx="1296143" cy="13806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79912" y="404664"/>
            <a:ext cx="596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204864"/>
            <a:ext cx="6480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Что такое референдум?</a:t>
            </a: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3717032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Референдум – всенародное голосование по важным вопросам и принятию решений</a:t>
            </a:r>
          </a:p>
        </p:txBody>
      </p:sp>
      <p:pic>
        <p:nvPicPr>
          <p:cNvPr id="9" name="Рисунок 8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8603" y="5805264"/>
            <a:ext cx="825397" cy="86349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39552" y="548680"/>
            <a:ext cx="1493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Понятия и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термины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опрос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332656"/>
            <a:ext cx="1296143" cy="13806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79912" y="476672"/>
            <a:ext cx="596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204864"/>
            <a:ext cx="64807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Какие права называют социально-экономическими?</a:t>
            </a: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429000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Социально-экономические права обеспечивают возможность участвовать в хозяйственной деятельности для обеспечения материального благосостояния и социальную защиту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граждан 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со стороны государства</a:t>
            </a:r>
          </a:p>
        </p:txBody>
      </p:sp>
      <p:pic>
        <p:nvPicPr>
          <p:cNvPr id="9" name="Рисунок 8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8603" y="5805264"/>
            <a:ext cx="825397" cy="86349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39552" y="548680"/>
            <a:ext cx="1493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Понятия и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термины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1493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Права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человека</a:t>
            </a:r>
          </a:p>
        </p:txBody>
      </p:sp>
      <p:pic>
        <p:nvPicPr>
          <p:cNvPr id="5" name="Рисунок 4" descr="вопрос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260648"/>
            <a:ext cx="1296143" cy="13806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23928" y="476672"/>
            <a:ext cx="596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556792"/>
            <a:ext cx="8496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Праву человека на жизнь противоречит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" name="Рисунок 8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8603" y="5733256"/>
            <a:ext cx="825397" cy="863492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971600" y="278092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71600" y="36450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971600" y="458112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835696" y="2852936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дорожно-транспортное происшествие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835696" y="3717032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смертная казнь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9712" y="465313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недостаток пищи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7704" y="551723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отсутствие работы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" name="Рисунок 19" descr="s10447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4869160"/>
            <a:ext cx="1358730" cy="1460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EA44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1493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Права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человека</a:t>
            </a:r>
          </a:p>
        </p:txBody>
      </p:sp>
      <p:pic>
        <p:nvPicPr>
          <p:cNvPr id="5" name="Рисунок 4" descr="вопрос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260648"/>
            <a:ext cx="1296143" cy="13806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07904" y="476672"/>
            <a:ext cx="596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772816"/>
            <a:ext cx="8496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Конституция РФ 1993 года была принята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" name="Рисунок 8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8603" y="5805264"/>
            <a:ext cx="825397" cy="863492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971600" y="278092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71600" y="36450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971600" y="458112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979712" y="2852936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10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декабря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79712" y="3645024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12 декабря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9712" y="4581128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15 декабря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9712" y="5517232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17 декабря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" name="Рисунок 19" descr="s10447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4869160"/>
            <a:ext cx="1358730" cy="1460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EA443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1493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Права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человека</a:t>
            </a:r>
          </a:p>
        </p:txBody>
      </p:sp>
      <p:pic>
        <p:nvPicPr>
          <p:cNvPr id="5" name="Рисунок 4" descr="вопрос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260648"/>
            <a:ext cx="1296143" cy="13806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79912" y="476672"/>
            <a:ext cx="596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484784"/>
            <a:ext cx="8568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С какого возраста гражданину РФ принадлежат основные права и свободы?</a:t>
            </a: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" name="Рисунок 8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8603" y="5805264"/>
            <a:ext cx="825397" cy="863492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971600" y="278092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71600" y="36450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971600" y="458112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979712" y="2852936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 рождения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7704" y="3717032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 14 лет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9712" y="4653136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 16 лет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7704" y="5517232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 18 лет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" name="Рисунок 18" descr="s10447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4869160"/>
            <a:ext cx="1358730" cy="1460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EA44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1493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Права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человека</a:t>
            </a:r>
          </a:p>
        </p:txBody>
      </p:sp>
      <p:pic>
        <p:nvPicPr>
          <p:cNvPr id="5" name="Рисунок 4" descr="вопрос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260648"/>
            <a:ext cx="1296143" cy="13806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63888" y="476672"/>
            <a:ext cx="596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54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772816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Какое из прав человека впервые было закреплено в Конституции РФ 1993 года?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" name="Рисунок 8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8603" y="5805264"/>
            <a:ext cx="825397" cy="863492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971600" y="278092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71600" y="36450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971600" y="458112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979712" y="2852936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Право избирать и быть избранным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7704" y="3717032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Право на жизнь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9712" y="4653136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Право на жилище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7704" y="5517232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Право на образование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" name="Рисунок 18" descr="s10447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4869160"/>
            <a:ext cx="1358730" cy="1460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EA443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1493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Права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человека</a:t>
            </a:r>
          </a:p>
        </p:txBody>
      </p:sp>
      <p:pic>
        <p:nvPicPr>
          <p:cNvPr id="5" name="Рисунок 4" descr="вопрос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332656"/>
            <a:ext cx="1296143" cy="13806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79912" y="476672"/>
            <a:ext cx="596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54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484784"/>
            <a:ext cx="84249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Международный документ, принятый Ассамблеей ООН в 1948 году: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" name="Рисунок 8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8603" y="5994508"/>
            <a:ext cx="825397" cy="863492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971600" y="278092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979712" y="2852936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Конвенция о правах ребенка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71600" y="36450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971600" y="458112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907704" y="3717032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Всеобщая декларация прав человека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9712" y="4653136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Декларация прав ребенка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7704" y="551723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Международный пакт о гражданских и политических правах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75856" y="2924944"/>
            <a:ext cx="1800200" cy="27363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 descr="s10447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4869160"/>
            <a:ext cx="1358730" cy="1460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A149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1493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Права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человека</a:t>
            </a:r>
          </a:p>
        </p:txBody>
      </p:sp>
      <p:pic>
        <p:nvPicPr>
          <p:cNvPr id="5" name="Рисунок 4" descr="вопрос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260648"/>
            <a:ext cx="1296143" cy="13806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07904" y="404664"/>
            <a:ext cx="596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54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484784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Какое право не может быть </a:t>
            </a:r>
            <a:r>
              <a:rPr lang="ru-RU" sz="2400" b="1" dirty="0" smtClean="0">
                <a:solidFill>
                  <a:srgbClr val="C00000"/>
                </a:solidFill>
              </a:rPr>
              <a:t>ограничено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во время ЧП?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9" name="Рисунок 8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8603" y="5805264"/>
            <a:ext cx="825397" cy="863492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971600" y="278092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71600" y="36450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971600" y="458112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979712" y="2852936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Право на неприкосновенность жилища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7704" y="3717032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Право на труд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9712" y="4653136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Право на свободу передвижения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7704" y="5517232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Право на забастовку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" name="Рисунок 18" descr="s10447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4869160"/>
            <a:ext cx="1358730" cy="1460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EA443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1493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Права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человека</a:t>
            </a:r>
          </a:p>
        </p:txBody>
      </p:sp>
      <p:pic>
        <p:nvPicPr>
          <p:cNvPr id="5" name="Рисунок 4" descr="вопрос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332656"/>
            <a:ext cx="1296143" cy="13806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07904" y="476672"/>
            <a:ext cx="596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ru-RU" sz="54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55679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Когда была </a:t>
            </a:r>
            <a:r>
              <a:rPr lang="ru-RU" sz="2400" b="1" dirty="0" smtClean="0">
                <a:solidFill>
                  <a:srgbClr val="C00000"/>
                </a:solidFill>
              </a:rPr>
              <a:t>принята  Конвенция прав ребенка?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9" name="Рисунок 8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8603" y="5994508"/>
            <a:ext cx="825397" cy="863492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971600" y="278092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971600" y="36450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971600" y="458112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979712" y="2852936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20 ноября 1969 года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7704" y="3717032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20 ноября 1979 года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9712" y="4653136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20 ноября 1989 года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7704" y="5517232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20 ноября 1999 года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75856" y="2924944"/>
            <a:ext cx="1800200" cy="27363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 descr="s10447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4869160"/>
            <a:ext cx="1358730" cy="1460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EA443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1493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Права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человека</a:t>
            </a:r>
          </a:p>
        </p:txBody>
      </p:sp>
      <p:pic>
        <p:nvPicPr>
          <p:cNvPr id="5" name="Рисунок 4" descr="вопрос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332656"/>
            <a:ext cx="1296143" cy="13806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07904" y="404664"/>
            <a:ext cx="596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54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77281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Конституция РФ 1993 года была принята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71600" y="278092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71600" y="36450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71600" y="458112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979712" y="2852936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Референдумом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7704" y="3717032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Государственно Думой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79712" y="4653136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Федеральным собранием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7704" y="5517232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Президентом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8" name="Рисунок 17" descr="s1044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869160"/>
            <a:ext cx="1358730" cy="1460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EA44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B2F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180d0b8d181d183d0bdd0bed0ba16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60848"/>
            <a:ext cx="3247619" cy="4057143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326432" y="1700808"/>
            <a:ext cx="6817568" cy="1368152"/>
          </a:xfrm>
          <a:prstGeom prst="rect">
            <a:avLst/>
          </a:prstGeom>
        </p:spPr>
        <p:txBody>
          <a:bodyPr vert="horz" lIns="45720" tIns="0" rIns="45720" bIns="0" anchor="t" anchorCtr="0">
            <a:normAutofit fontScale="97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1" u="none" strike="noStrike" kern="1200" cap="all" normalizeH="0" baseline="0" noProof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ЖЕЛАю</a:t>
            </a:r>
            <a:r>
              <a:rPr kumimoji="0" lang="ru-RU" sz="4200" b="1" i="1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УДАЧИ!</a:t>
            </a:r>
            <a:br>
              <a:rPr kumimoji="0" lang="ru-RU" sz="4200" b="1" i="1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200" b="1" i="1" u="none" strike="noStrike" kern="1200" cap="all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8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17348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</a:t>
            </a:r>
            <a:br>
              <a:rPr lang="ru-RU" sz="3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3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за хорошую работу</a:t>
            </a:r>
            <a:endParaRPr lang="ru-RU" sz="3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Содержимое 4" descr="exclamation-mark70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700808"/>
            <a:ext cx="1238250" cy="1238250"/>
          </a:xfrm>
        </p:spPr>
      </p:pic>
      <p:pic>
        <p:nvPicPr>
          <p:cNvPr id="6" name="Содержимое 4" descr="exclamation-mark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700808"/>
            <a:ext cx="1238250" cy="1238250"/>
          </a:xfrm>
          <a:prstGeom prst="rect">
            <a:avLst/>
          </a:prstGeom>
        </p:spPr>
      </p:pic>
      <p:pic>
        <p:nvPicPr>
          <p:cNvPr id="8" name="Содержимое 4" descr="exclamation-mark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628800"/>
            <a:ext cx="1238250" cy="1238250"/>
          </a:xfrm>
          <a:prstGeom prst="rect">
            <a:avLst/>
          </a:prstGeom>
        </p:spPr>
      </p:pic>
      <p:pic>
        <p:nvPicPr>
          <p:cNvPr id="9" name="Содержимое 4" descr="exclamation-mark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2852936"/>
            <a:ext cx="1238250" cy="1238250"/>
          </a:xfrm>
          <a:prstGeom prst="rect">
            <a:avLst/>
          </a:prstGeom>
        </p:spPr>
      </p:pic>
      <p:pic>
        <p:nvPicPr>
          <p:cNvPr id="11" name="Содержимое 4" descr="exclamation-mark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789040"/>
            <a:ext cx="1238250" cy="1238250"/>
          </a:xfrm>
          <a:prstGeom prst="rect">
            <a:avLst/>
          </a:prstGeom>
        </p:spPr>
      </p:pic>
      <p:pic>
        <p:nvPicPr>
          <p:cNvPr id="12" name="Содержимое 4" descr="exclamation-mark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3933056"/>
            <a:ext cx="1238250" cy="1238250"/>
          </a:xfrm>
          <a:prstGeom prst="rect">
            <a:avLst/>
          </a:prstGeom>
        </p:spPr>
      </p:pic>
      <p:pic>
        <p:nvPicPr>
          <p:cNvPr id="13" name="Содержимое 4" descr="exclamation-mark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573016"/>
            <a:ext cx="1238250" cy="1238250"/>
          </a:xfrm>
          <a:prstGeom prst="rect">
            <a:avLst/>
          </a:prstGeom>
        </p:spPr>
      </p:pic>
      <p:pic>
        <p:nvPicPr>
          <p:cNvPr id="15" name="Содержимое 4" descr="exclamation-mark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437112"/>
            <a:ext cx="1238250" cy="123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138 L 0.0033 -0.3315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044 L 0.00313 0.33734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27746E-6 L 0.00313 0.3294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0417 L 2.22045E-16 0.33295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1a07a7159192d08cc15e847bd57a14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2051719" cy="1660915"/>
          </a:xfrm>
          <a:prstGeom prst="rect">
            <a:avLst/>
          </a:prstGeom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0" y="188640"/>
            <a:ext cx="9144000" cy="1872208"/>
          </a:xfrm>
          <a:prstGeom prst="rect">
            <a:avLst/>
          </a:prstGeom>
        </p:spPr>
        <p:txBody>
          <a:bodyPr>
            <a:normAutofit fontScale="97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Список литературы</a:t>
            </a:r>
            <a:endParaRPr kumimoji="0" lang="ru-RU" sz="24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124744"/>
            <a:ext cx="7776864" cy="3672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1. Гутников А.Б.,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Пронькин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В.Н.,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Элиасберг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Н.И. Живое право. Занимательная энциклопедия практического права. Книга для преподавателя: Учебно-методическое пособие. - СПб. Изд-во Санкт-Петербургского института права им. Принца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П.Г.Ольденбургского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2001.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Пронькин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В.Н. Живое право. Интерактивный курс практического права. Книга для преподавателя к т.1 - СПб. Изд-во Санкт-Петербургского института права им. Принца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П.Г.Ольденбургского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2001.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Пронькин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В.Н., Гутников А.Б., Живое право. Книга для ученика. Т.1: Учеб. пособие для 8-11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- СПб. Изд-во Санкт-Петербургского института права им. Принца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П.Г.Ольденбургского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2001.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4797152"/>
            <a:ext cx="8100392" cy="648072"/>
          </a:xfrm>
          <a:prstGeom prst="rect">
            <a:avLst/>
          </a:prstGeom>
        </p:spPr>
        <p:txBody>
          <a:bodyPr>
            <a:normAutofit fontScale="97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ИНТЕРНЕТ-ССЫЛКИ</a:t>
            </a:r>
            <a:endParaRPr kumimoji="0" lang="ru-RU" sz="24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1. Конституция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РФ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Рисунок 8" descr="интернет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5067524"/>
            <a:ext cx="2380953" cy="179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71600" y="1628800"/>
          <a:ext cx="7560837" cy="259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9733"/>
                <a:gridCol w="710138"/>
                <a:gridCol w="710138"/>
                <a:gridCol w="710138"/>
                <a:gridCol w="710138"/>
                <a:gridCol w="710138"/>
                <a:gridCol w="710138"/>
                <a:gridCol w="710138"/>
                <a:gridCol w="710138"/>
              </a:tblGrid>
              <a:tr h="12961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ПОНЯТИЯ И ТЕРМИНЫ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hlinkClick r:id="rId3" action="ppaction://hlinksldjump"/>
                        </a:rPr>
                        <a:t>2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hlinkClick r:id="rId4" action="ppaction://hlinksldjump"/>
                        </a:rPr>
                        <a:t>3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hlinkClick r:id="rId5" action="ppaction://hlinksldjump"/>
                        </a:rPr>
                        <a:t>4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hlinkClick r:id="rId6" action="ppaction://hlinksldjump"/>
                        </a:rPr>
                        <a:t>5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hlinkClick r:id="rId7" action="ppaction://hlinksldjump"/>
                        </a:rPr>
                        <a:t>6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hlinkClick r:id="rId8" action="ppaction://hlinksldjump"/>
                        </a:rPr>
                        <a:t>7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hlinkClick r:id="rId9" action="ppaction://hlinksldjump"/>
                        </a:rPr>
                        <a:t>8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ПРАВА ЧЕЛОВЕКА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hlinkClick r:id="rId10" action="ppaction://hlinksldjump"/>
                        </a:rPr>
                        <a:t>1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hlinkClick r:id="rId11" action="ppaction://hlinksldjump"/>
                        </a:rPr>
                        <a:t>2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hlinkClick r:id="rId12" action="ppaction://hlinksldjump"/>
                        </a:rPr>
                        <a:t>3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hlinkClick r:id="rId13" action="ppaction://hlinksldjump"/>
                        </a:rPr>
                        <a:t>4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hlinkClick r:id="rId14" action="ppaction://hlinksldjump"/>
                        </a:rPr>
                        <a:t>5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hlinkClick r:id="rId15" action="ppaction://hlinksldjump"/>
                        </a:rPr>
                        <a:t>6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hlinkClick r:id="rId16" action="ppaction://hlinksldjump"/>
                        </a:rPr>
                        <a:t>7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hlinkClick r:id="rId17" action="ppaction://hlinksldjump"/>
                        </a:rPr>
                        <a:t>8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l="-100000" t="-10000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4365104"/>
            <a:ext cx="76328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ПРАВИЛА:</a:t>
            </a:r>
          </a:p>
          <a:p>
            <a:endParaRPr lang="ru-RU" dirty="0"/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Каждая группа путем жребия выбирает №№ вопросов.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правильный ответ группа получает жетон стоимостью 1 балл (максимальное количество баллов – 4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Переход на страницу вопроса и обратно по гиперссылке.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188640"/>
            <a:ext cx="9144000" cy="1224136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82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900" b="1" i="1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900" b="1" i="1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900" b="1" i="1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«</a:t>
            </a:r>
            <a:r>
              <a:rPr kumimoji="0" lang="ru-RU" sz="2900" b="1" i="1" u="none" strike="noStrike" kern="1200" cap="all" normalizeH="0" baseline="0" noProof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ПРАВа</a:t>
            </a:r>
            <a:r>
              <a:rPr kumimoji="0" lang="ru-RU" sz="2900" b="1" i="1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и свободы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900" b="1" i="1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человека и гражданина»</a:t>
            </a:r>
            <a:br>
              <a:rPr kumimoji="0" lang="ru-RU" sz="2900" b="1" i="1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9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1493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Понятия и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термины</a:t>
            </a:r>
          </a:p>
        </p:txBody>
      </p:sp>
      <p:pic>
        <p:nvPicPr>
          <p:cNvPr id="5" name="Рисунок 4" descr="вопрос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404664"/>
            <a:ext cx="1296143" cy="13806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79912" y="332656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204864"/>
            <a:ext cx="64807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Какие права называют политическими?</a:t>
            </a: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3645024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Политические права обеспечивают возможность участвовать в управлении государством и оказывать влияние на политику государства с целью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защиты</a:t>
            </a:r>
            <a:endParaRPr lang="en-US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своих интересов</a:t>
            </a:r>
          </a:p>
        </p:txBody>
      </p:sp>
      <p:pic>
        <p:nvPicPr>
          <p:cNvPr id="9" name="Рисунок 8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8603" y="5805264"/>
            <a:ext cx="825397" cy="863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опрос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332656"/>
            <a:ext cx="1296143" cy="13806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79912" y="476672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204864"/>
            <a:ext cx="64807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Какие права называют гражданскими?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3645024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Гражданские права обеспечивают свободу личности, защиту личности от вмешательства государства в личную жизнь, проявление и развитие индивидуальности</a:t>
            </a:r>
          </a:p>
        </p:txBody>
      </p:sp>
      <p:pic>
        <p:nvPicPr>
          <p:cNvPr id="9" name="Рисунок 8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8603" y="5805264"/>
            <a:ext cx="825397" cy="86349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39552" y="548680"/>
            <a:ext cx="1493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Понятия и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термины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опрос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260648"/>
            <a:ext cx="1296143" cy="13806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851920" y="476672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204864"/>
            <a:ext cx="6480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Что такое дееспособность?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364502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Дееспособность – это способность гражданина самостоятельно в полном объёме осуществлять свои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права</a:t>
            </a:r>
          </a:p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нести обязанности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Рисунок 8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8603" y="5805264"/>
            <a:ext cx="825397" cy="86349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39552" y="548680"/>
            <a:ext cx="1493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Понятия и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термины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опрос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260648"/>
            <a:ext cx="1296143" cy="13806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79912" y="476672"/>
            <a:ext cx="596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204864"/>
            <a:ext cx="6480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Что такое гражданство?</a:t>
            </a: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3717032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Гражданство – это устойчивая правовая связь между гражданином и государством</a:t>
            </a:r>
          </a:p>
        </p:txBody>
      </p:sp>
      <p:pic>
        <p:nvPicPr>
          <p:cNvPr id="9" name="Рисунок 8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8603" y="5805264"/>
            <a:ext cx="825397" cy="86349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39552" y="548680"/>
            <a:ext cx="1493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Понятия и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термины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опрос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260648"/>
            <a:ext cx="1296143" cy="13806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851920" y="548680"/>
            <a:ext cx="596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204864"/>
            <a:ext cx="6480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Что такое </a:t>
            </a:r>
            <a:r>
              <a:rPr lang="ru-RU" sz="2400" b="1" dirty="0" err="1">
                <a:solidFill>
                  <a:srgbClr val="C00000"/>
                </a:solidFill>
              </a:rPr>
              <a:t>деликтоспособность</a:t>
            </a:r>
            <a:r>
              <a:rPr lang="ru-RU" sz="2400" b="1" dirty="0">
                <a:solidFill>
                  <a:srgbClr val="C00000"/>
                </a:solidFill>
              </a:rPr>
              <a:t>? </a:t>
            </a: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3717032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err="1">
                <a:solidFill>
                  <a:schemeClr val="accent1">
                    <a:lumMod val="75000"/>
                  </a:schemeClr>
                </a:solidFill>
              </a:rPr>
              <a:t>Деликтоспособность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 - способность гражданина самостоятельно нести ответственность за совершенное правонарушение</a:t>
            </a:r>
          </a:p>
        </p:txBody>
      </p:sp>
      <p:pic>
        <p:nvPicPr>
          <p:cNvPr id="9" name="Рисунок 8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8603" y="5805264"/>
            <a:ext cx="825397" cy="86349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39552" y="548680"/>
            <a:ext cx="1493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Понятия и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термины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опрос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260648"/>
            <a:ext cx="1296143" cy="13806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07904" y="476672"/>
            <a:ext cx="596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204864"/>
            <a:ext cx="6480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Что такое правоспособность?</a:t>
            </a: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3717032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Правоспособность - способность гражданина иметь права и обязанности</a:t>
            </a:r>
          </a:p>
        </p:txBody>
      </p:sp>
      <p:pic>
        <p:nvPicPr>
          <p:cNvPr id="9" name="Рисунок 8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8603" y="5805264"/>
            <a:ext cx="825397" cy="86349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39552" y="548680"/>
            <a:ext cx="1493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Понятия и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термины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1272</TotalTime>
  <Words>565</Words>
  <Application>Microsoft Office PowerPoint</Application>
  <PresentationFormat>Экран (4:3)</PresentationFormat>
  <Paragraphs>146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«ПРАВА ЧЕЛОВЕКА» (тренажер)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Спасибо   за хорошую работу</vt:lpstr>
      <vt:lpstr>Слайд 21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ПРАВОВАЯ ИГРА «ПРИМОРСКИЙ ПРАВОВЕД»</dc:title>
  <dc:creator>*</dc:creator>
  <cp:lastModifiedBy>Ирина</cp:lastModifiedBy>
  <cp:revision>145</cp:revision>
  <dcterms:created xsi:type="dcterms:W3CDTF">2012-05-02T15:35:13Z</dcterms:created>
  <dcterms:modified xsi:type="dcterms:W3CDTF">2013-07-24T15:04:34Z</dcterms:modified>
</cp:coreProperties>
</file>