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7" r:id="rId4"/>
    <p:sldId id="258" r:id="rId5"/>
    <p:sldId id="295" r:id="rId6"/>
    <p:sldId id="299" r:id="rId7"/>
    <p:sldId id="259" r:id="rId8"/>
    <p:sldId id="284" r:id="rId9"/>
    <p:sldId id="285" r:id="rId10"/>
    <p:sldId id="290" r:id="rId11"/>
    <p:sldId id="291" r:id="rId12"/>
    <p:sldId id="287" r:id="rId13"/>
    <p:sldId id="286" r:id="rId14"/>
    <p:sldId id="288" r:id="rId15"/>
    <p:sldId id="289" r:id="rId16"/>
    <p:sldId id="292" r:id="rId17"/>
    <p:sldId id="301" r:id="rId18"/>
    <p:sldId id="302" r:id="rId19"/>
    <p:sldId id="296" r:id="rId20"/>
    <p:sldId id="297" r:id="rId21"/>
    <p:sldId id="298" r:id="rId22"/>
    <p:sldId id="293" r:id="rId23"/>
    <p:sldId id="260" r:id="rId24"/>
    <p:sldId id="261" r:id="rId25"/>
    <p:sldId id="262" r:id="rId26"/>
    <p:sldId id="303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9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904999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Весёлая неделя - Масленица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2296711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Урок русского языка. 7 класс.</a:t>
            </a:r>
          </a:p>
          <a:p>
            <a:r>
              <a:rPr lang="ru-RU" b="1" i="1" dirty="0" smtClean="0"/>
              <a:t>Комплексный анализ текста </a:t>
            </a:r>
          </a:p>
          <a:p>
            <a:r>
              <a:rPr lang="ru-RU" b="1" i="1" dirty="0" smtClean="0"/>
              <a:t>по теме «Предлог</a:t>
            </a:r>
            <a:r>
              <a:rPr lang="ru-RU" b="1" i="1" dirty="0" smtClean="0"/>
              <a:t>»</a:t>
            </a:r>
          </a:p>
          <a:p>
            <a:r>
              <a:rPr lang="ru-RU" b="1" i="1" dirty="0" smtClean="0"/>
              <a:t>Яковлева Татьяна Алексеевна,</a:t>
            </a:r>
          </a:p>
          <a:p>
            <a:r>
              <a:rPr lang="ru-RU" b="1" i="1" dirty="0" smtClean="0"/>
              <a:t>Учитель русского языка и литературы</a:t>
            </a:r>
          </a:p>
          <a:p>
            <a:r>
              <a:rPr lang="ru-RU" b="1" i="1" dirty="0" smtClean="0"/>
              <a:t>1 категории</a:t>
            </a:r>
          </a:p>
          <a:p>
            <a:r>
              <a:rPr lang="ru-RU" b="1" i="1" dirty="0" smtClean="0"/>
              <a:t>МКОУ СОШ №4 города Миньяра Челябинской области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24998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28600"/>
            <a:ext cx="4876800" cy="5943600"/>
          </a:xfrm>
        </p:spPr>
      </p:pic>
      <p:sp>
        <p:nvSpPr>
          <p:cNvPr id="3" name="Прямоугольник 2"/>
          <p:cNvSpPr/>
          <p:nvPr/>
        </p:nvSpPr>
        <p:spPr>
          <a:xfrm>
            <a:off x="304800" y="838201"/>
            <a:ext cx="434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-Я устал тебя держать!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Ползи, кому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говорю-ю-ю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592a0cdf9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304800"/>
            <a:ext cx="7162800" cy="5867400"/>
          </a:xfrm>
        </p:spPr>
      </p:pic>
      <p:sp>
        <p:nvSpPr>
          <p:cNvPr id="3" name="Прямоугольник 2"/>
          <p:cNvSpPr/>
          <p:nvPr/>
        </p:nvSpPr>
        <p:spPr>
          <a:xfrm>
            <a:off x="304801" y="3962400"/>
            <a:ext cx="396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Царь горы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81000"/>
            <a:ext cx="7848600" cy="5562600"/>
          </a:xfrm>
        </p:spPr>
      </p:pic>
      <p:sp>
        <p:nvSpPr>
          <p:cNvPr id="3" name="Прямоугольник 2"/>
          <p:cNvSpPr/>
          <p:nvPr/>
        </p:nvSpPr>
        <p:spPr>
          <a:xfrm>
            <a:off x="1953334" y="5867400"/>
            <a:ext cx="6117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выходи на бой!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27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2590800"/>
            <a:ext cx="4343400" cy="40790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	</a:t>
            </a:r>
            <a:r>
              <a:rPr lang="ru-RU" sz="2800" i="1" dirty="0" smtClean="0">
                <a:solidFill>
                  <a:srgbClr val="0070C0"/>
                </a:solidFill>
              </a:rPr>
              <a:t>***Пятница – тёщины в…</a:t>
            </a:r>
            <a:r>
              <a:rPr lang="ru-RU" sz="2800" i="1" dirty="0" err="1" smtClean="0">
                <a:solidFill>
                  <a:srgbClr val="0070C0"/>
                </a:solidFill>
              </a:rPr>
              <a:t>чёрки</a:t>
            </a:r>
            <a:r>
              <a:rPr lang="ru-RU" sz="2800" i="1" dirty="0" smtClean="0">
                <a:solidFill>
                  <a:srgbClr val="0070C0"/>
                </a:solidFill>
              </a:rPr>
              <a:t>. </a:t>
            </a:r>
            <a:r>
              <a:rPr lang="ru-RU" sz="2800" i="1" dirty="0" smtClean="0"/>
              <a:t>З…</a:t>
            </a:r>
            <a:r>
              <a:rPr lang="ru-RU" sz="2800" i="1" dirty="0" err="1" smtClean="0"/>
              <a:t>тья</a:t>
            </a:r>
            <a:r>
              <a:rPr lang="ru-RU" sz="2800" i="1" dirty="0" smtClean="0"/>
              <a:t> пр…</a:t>
            </a:r>
            <a:r>
              <a:rPr lang="ru-RU" sz="2800" i="1" dirty="0" err="1" smtClean="0"/>
              <a:t>глашали</a:t>
            </a:r>
            <a:r>
              <a:rPr lang="ru-RU" sz="2800" i="1" dirty="0" smtClean="0"/>
              <a:t> в гости св…их тёщ(?)  </a:t>
            </a:r>
            <a:r>
              <a:rPr lang="ru-RU" sz="2800" i="1" dirty="0" err="1" smtClean="0"/>
              <a:t>уг</a:t>
            </a:r>
            <a:r>
              <a:rPr lang="ru-RU" sz="2800" i="1" dirty="0" smtClean="0"/>
              <a:t>…</a:t>
            </a:r>
            <a:r>
              <a:rPr lang="ru-RU" sz="2800" i="1" dirty="0" err="1" smtClean="0"/>
              <a:t>щали</a:t>
            </a:r>
            <a:r>
              <a:rPr lang="ru-RU" sz="2800" i="1" dirty="0" smtClean="0"/>
              <a:t> блинами. 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- </a:t>
            </a:r>
            <a:r>
              <a:rPr lang="ru-RU" sz="2800" i="1" u="sng" dirty="0" smtClean="0">
                <a:solidFill>
                  <a:srgbClr val="038909"/>
                </a:solidFill>
              </a:rPr>
              <a:t>Объяснить ЗП в 1и 2 предложениях.</a:t>
            </a:r>
            <a:endParaRPr lang="ru-RU" sz="2800" i="1" u="sng" dirty="0">
              <a:solidFill>
                <a:srgbClr val="0389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4971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3352800"/>
            <a:ext cx="5257800" cy="3505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2766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	</a:t>
            </a:r>
            <a:r>
              <a:rPr lang="ru-RU" sz="3100" i="1" dirty="0" smtClean="0">
                <a:solidFill>
                  <a:srgbClr val="0070C0"/>
                </a:solidFill>
              </a:rPr>
              <a:t>***Су(</a:t>
            </a:r>
            <a:r>
              <a:rPr lang="ru-RU" sz="3100" i="1" dirty="0" err="1" smtClean="0">
                <a:solidFill>
                  <a:srgbClr val="0070C0"/>
                </a:solidFill>
              </a:rPr>
              <a:t>б,бб</a:t>
            </a:r>
            <a:r>
              <a:rPr lang="ru-RU" sz="3100" i="1" dirty="0" smtClean="0">
                <a:solidFill>
                  <a:srgbClr val="0070C0"/>
                </a:solidFill>
              </a:rPr>
              <a:t>)</a:t>
            </a:r>
            <a:r>
              <a:rPr lang="ru-RU" sz="3100" i="1" dirty="0" err="1" smtClean="0">
                <a:solidFill>
                  <a:srgbClr val="0070C0"/>
                </a:solidFill>
              </a:rPr>
              <a:t>ота</a:t>
            </a:r>
            <a:r>
              <a:rPr lang="ru-RU" sz="3100" i="1" dirty="0" smtClean="0">
                <a:solidFill>
                  <a:srgbClr val="0070C0"/>
                </a:solidFill>
              </a:rPr>
              <a:t> – </a:t>
            </a:r>
            <a:r>
              <a:rPr lang="ru-RU" sz="3100" i="1" dirty="0" err="1" smtClean="0">
                <a:solidFill>
                  <a:srgbClr val="0070C0"/>
                </a:solidFill>
              </a:rPr>
              <a:t>золовкины</a:t>
            </a:r>
            <a:r>
              <a:rPr lang="ru-RU" sz="3100" i="1" dirty="0" smtClean="0">
                <a:solidFill>
                  <a:srgbClr val="0070C0"/>
                </a:solidFill>
              </a:rPr>
              <a:t> п…сиделки. </a:t>
            </a:r>
            <a:r>
              <a:rPr lang="ru-RU" sz="3100" i="1" dirty="0" smtClean="0"/>
              <a:t>Молодые </a:t>
            </a:r>
            <a:r>
              <a:rPr lang="ru-RU" sz="3100" i="1" dirty="0" err="1" smtClean="0"/>
              <a:t>невес</a:t>
            </a:r>
            <a:r>
              <a:rPr lang="ru-RU" sz="3100" i="1" dirty="0" smtClean="0"/>
              <a:t>(?)</a:t>
            </a:r>
            <a:r>
              <a:rPr lang="ru-RU" sz="3100" i="1" dirty="0" err="1" smtClean="0"/>
              <a:t>ки</a:t>
            </a:r>
            <a:r>
              <a:rPr lang="ru-RU" sz="3100" i="1" dirty="0" smtClean="0"/>
              <a:t> приглашали в гости себе </a:t>
            </a:r>
            <a:r>
              <a:rPr lang="ru-RU" sz="3100" i="1" u="sng" dirty="0" smtClean="0"/>
              <a:t>золовок</a:t>
            </a:r>
            <a:r>
              <a:rPr lang="ru-RU" sz="3100" i="1" dirty="0" smtClean="0"/>
              <a:t> *. Нов…брачная невестка должна была подарить золовкам подарки.</a:t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u="sng" dirty="0" smtClean="0">
                <a:solidFill>
                  <a:srgbClr val="038909"/>
                </a:solidFill>
              </a:rPr>
              <a:t>- Назвать сложное слово? Доказать.</a:t>
            </a:r>
            <a:br>
              <a:rPr lang="ru-RU" sz="3100" i="1" u="sng" dirty="0" smtClean="0">
                <a:solidFill>
                  <a:srgbClr val="038909"/>
                </a:solidFill>
              </a:rPr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1850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4191000"/>
            <a:ext cx="4572000" cy="2667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505200"/>
          </a:xfrm>
        </p:spPr>
        <p:txBody>
          <a:bodyPr>
            <a:normAutofit fontScale="90000"/>
          </a:bodyPr>
          <a:lstStyle/>
          <a:p>
            <a:r>
              <a:rPr lang="ru-RU" sz="2700" i="1" u="sng" dirty="0" smtClean="0">
                <a:solidFill>
                  <a:srgbClr val="FF0000"/>
                </a:solidFill>
              </a:rPr>
              <a:t>Последний день Масленицы – </a:t>
            </a:r>
            <a:br>
              <a:rPr lang="ru-RU" sz="2700" i="1" u="sng" dirty="0" smtClean="0">
                <a:solidFill>
                  <a:srgbClr val="FF0000"/>
                </a:solidFill>
              </a:rPr>
            </a:br>
            <a:r>
              <a:rPr lang="ru-RU" sz="2700" i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sz="2700" i="1" u="sng" dirty="0" smtClean="0">
                <a:solidFill>
                  <a:srgbClr val="FF0000"/>
                </a:solidFill>
              </a:rPr>
              <a:t>Прощённое Воскресенье. </a:t>
            </a:r>
            <a:r>
              <a:rPr lang="ru-RU" sz="2700" i="1" dirty="0" smtClean="0">
                <a:solidFill>
                  <a:srgbClr val="0070C0"/>
                </a:solidFill>
              </a:rPr>
              <a:t/>
            </a:r>
            <a:br>
              <a:rPr lang="ru-RU" sz="2700" i="1" dirty="0" smtClean="0">
                <a:solidFill>
                  <a:srgbClr val="0070C0"/>
                </a:solidFill>
              </a:rPr>
            </a:br>
            <a:r>
              <a:rPr lang="ru-RU" sz="2700" i="1" dirty="0" smtClean="0">
                <a:solidFill>
                  <a:srgbClr val="0070C0"/>
                </a:solidFill>
              </a:rPr>
              <a:t>	</a:t>
            </a:r>
            <a:r>
              <a:rPr lang="ru-RU" sz="2700" i="1" dirty="0" smtClean="0"/>
              <a:t>В этот день </a:t>
            </a:r>
            <a:r>
              <a:rPr lang="ru-RU" sz="2700" i="1" dirty="0" err="1" smtClean="0"/>
              <a:t>сж</a:t>
            </a:r>
            <a:r>
              <a:rPr lang="ru-RU" sz="2700" i="1" dirty="0" smtClean="0"/>
              <a:t>…</a:t>
            </a:r>
            <a:r>
              <a:rPr lang="ru-RU" sz="2700" i="1" dirty="0" err="1" smtClean="0"/>
              <a:t>гают</a:t>
            </a:r>
            <a:r>
              <a:rPr lang="ru-RU" sz="2700" i="1" dirty="0" smtClean="0"/>
              <a:t> соломе(</a:t>
            </a:r>
            <a:r>
              <a:rPr lang="ru-RU" sz="2700" i="1" dirty="0" err="1" smtClean="0"/>
              <a:t>н,нн</a:t>
            </a:r>
            <a:r>
              <a:rPr lang="ru-RU" sz="2700" i="1" dirty="0" smtClean="0"/>
              <a:t>)</a:t>
            </a:r>
            <a:r>
              <a:rPr lang="ru-RU" sz="2700" i="1" dirty="0" err="1" smtClean="0"/>
              <a:t>ое</a:t>
            </a:r>
            <a:r>
              <a:rPr lang="ru-RU" sz="2700" i="1" dirty="0" smtClean="0"/>
              <a:t> ч(</a:t>
            </a:r>
            <a:r>
              <a:rPr lang="ru-RU" sz="2700" i="1" dirty="0" err="1" smtClean="0"/>
              <a:t>у,ю</a:t>
            </a:r>
            <a:r>
              <a:rPr lang="ru-RU" sz="2700" i="1" dirty="0" smtClean="0"/>
              <a:t>)чело – символ </a:t>
            </a:r>
            <a:r>
              <a:rPr lang="ru-RU" sz="2700" i="1" dirty="0" err="1" smtClean="0"/>
              <a:t>з</a:t>
            </a:r>
            <a:r>
              <a:rPr lang="ru-RU" sz="2700" i="1" dirty="0" smtClean="0"/>
              <a:t>…мы. Провожают зиму до следующего года. </a:t>
            </a:r>
            <a:br>
              <a:rPr lang="ru-RU" sz="2700" i="1" dirty="0" smtClean="0"/>
            </a:br>
            <a:r>
              <a:rPr lang="ru-RU" sz="2700" i="1" dirty="0" smtClean="0"/>
              <a:t>	Все просят друг у друга прощения </a:t>
            </a:r>
            <a:r>
              <a:rPr lang="ru-RU" sz="2700" i="1" dirty="0" err="1" smtClean="0"/>
              <a:t>освоб</a:t>
            </a:r>
            <a:r>
              <a:rPr lang="ru-RU" sz="2700" i="1" dirty="0" smtClean="0"/>
              <a:t>…</a:t>
            </a:r>
            <a:r>
              <a:rPr lang="ru-RU" sz="2700" i="1" dirty="0" err="1" smtClean="0"/>
              <a:t>ждаясь</a:t>
            </a:r>
            <a:r>
              <a:rPr lang="ru-RU" sz="2700" i="1" dirty="0" smtClean="0"/>
              <a:t> от гр…</a:t>
            </a:r>
            <a:r>
              <a:rPr lang="ru-RU" sz="2700" i="1" dirty="0" err="1" smtClean="0"/>
              <a:t>хов</a:t>
            </a:r>
            <a:r>
              <a:rPr lang="ru-RU" sz="2700" i="1" dirty="0" smtClean="0"/>
              <a:t> перед Великим постом </a:t>
            </a:r>
            <a:r>
              <a:rPr lang="ru-RU" sz="2700" i="1" dirty="0" err="1" smtClean="0"/>
              <a:t>кланяю</a:t>
            </a:r>
            <a:r>
              <a:rPr lang="ru-RU" sz="2700" i="1" dirty="0" smtClean="0"/>
              <a:t>(</a:t>
            </a:r>
            <a:r>
              <a:rPr lang="ru-RU" sz="2700" i="1" dirty="0" err="1" smtClean="0"/>
              <a:t>т,ть</a:t>
            </a:r>
            <a:r>
              <a:rPr lang="ru-RU" sz="2700" i="1" dirty="0" smtClean="0"/>
              <a:t>)</a:t>
            </a:r>
            <a:r>
              <a:rPr lang="ru-RU" sz="2700" i="1" dirty="0" err="1" smtClean="0"/>
              <a:t>ся</a:t>
            </a:r>
            <a:r>
              <a:rPr lang="ru-RU" sz="2700" i="1" dirty="0" smtClean="0"/>
              <a:t> в ноги а в ответ </a:t>
            </a:r>
            <a:r>
              <a:rPr lang="ru-RU" sz="2700" i="1" dirty="0" err="1" smtClean="0"/>
              <a:t>слыш</a:t>
            </a:r>
            <a:r>
              <a:rPr lang="ru-RU" sz="2700" i="1" dirty="0" smtClean="0"/>
              <a:t>…м  Бог простит.</a:t>
            </a:r>
            <a:br>
              <a:rPr lang="ru-RU" sz="2700" i="1" dirty="0" smtClean="0"/>
            </a:br>
            <a:endParaRPr lang="ru-RU" sz="27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trush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2600" y="2819400"/>
            <a:ext cx="2997362" cy="3763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	</a:t>
            </a:r>
            <a:r>
              <a:rPr lang="ru-RU" sz="2400" i="1" u="sng" dirty="0" smtClean="0">
                <a:solidFill>
                  <a:schemeClr val="bg2">
                    <a:lumMod val="25000"/>
                  </a:schemeClr>
                </a:solidFill>
              </a:rPr>
              <a:t>Уход…т </a:t>
            </a:r>
            <a:r>
              <a:rPr lang="ru-RU" sz="2400" i="1" dirty="0" smtClean="0"/>
              <a:t> Масленица а вместе с ней и зима. </a:t>
            </a:r>
            <a:r>
              <a:rPr lang="ru-RU" sz="2400" i="1" u="sng" dirty="0" smtClean="0">
                <a:solidFill>
                  <a:schemeClr val="bg2">
                    <a:lumMod val="25000"/>
                  </a:schemeClr>
                </a:solidFill>
              </a:rPr>
              <a:t>Уход…т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i="1" dirty="0" smtClean="0"/>
              <a:t>под звук к…пели. В…сна </a:t>
            </a:r>
            <a:r>
              <a:rPr lang="ru-RU" sz="2400" i="1" dirty="0" err="1" smtClean="0"/>
              <a:t>вступа</a:t>
            </a:r>
            <a:r>
              <a:rPr lang="ru-RU" sz="2400" i="1" dirty="0" smtClean="0"/>
              <a:t>…т в свои права. </a:t>
            </a:r>
            <a:br>
              <a:rPr lang="ru-RU" sz="2400" i="1" dirty="0" smtClean="0"/>
            </a:br>
            <a:r>
              <a:rPr lang="ru-RU" sz="2400" i="1" u="sng" dirty="0" smtClean="0">
                <a:solidFill>
                  <a:srgbClr val="038909"/>
                </a:solidFill>
              </a:rPr>
              <a:t>- Можно ли считать за речевую ошибку выделенные слова? </a:t>
            </a:r>
            <a:endParaRPr lang="ru-RU" sz="2400" i="1" u="sng" dirty="0">
              <a:solidFill>
                <a:srgbClr val="0389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ru-RU" sz="2600" b="1" dirty="0" smtClean="0"/>
              <a:t>Масленицу называют праздником </a:t>
            </a:r>
            <a:r>
              <a:rPr lang="ru-RU" sz="2600" b="1" i="1" u="sng" dirty="0" smtClean="0"/>
              <a:t>чревоугодия</a:t>
            </a:r>
            <a:r>
              <a:rPr lang="ru-RU" sz="2600" b="1" dirty="0" smtClean="0"/>
              <a:t>. Её </a:t>
            </a:r>
            <a:r>
              <a:rPr lang="ru-RU" sz="2600" b="1" dirty="0" smtClean="0">
                <a:solidFill>
                  <a:srgbClr val="00B050"/>
                </a:solidFill>
              </a:rPr>
              <a:t>же</a:t>
            </a:r>
            <a:r>
              <a:rPr lang="ru-RU" sz="2600" b="1" dirty="0" smtClean="0"/>
              <a:t> называли «</a:t>
            </a:r>
            <a:r>
              <a:rPr lang="ru-RU" sz="2600" b="1" dirty="0" err="1" smtClean="0"/>
              <a:t>объедуха</a:t>
            </a:r>
            <a:r>
              <a:rPr lang="ru-RU" sz="2600" b="1" dirty="0" smtClean="0"/>
              <a:t>». В </a:t>
            </a:r>
            <a:r>
              <a:rPr lang="ru-RU" sz="2600" b="1" dirty="0" smtClean="0">
                <a:solidFill>
                  <a:srgbClr val="00B050"/>
                </a:solidFill>
              </a:rPr>
              <a:t>этот</a:t>
            </a:r>
            <a:r>
              <a:rPr lang="ru-RU" sz="2600" b="1" dirty="0" smtClean="0"/>
              <a:t> день разрешалось </a:t>
            </a:r>
            <a:r>
              <a:rPr lang="ru-RU" sz="2600" b="1" dirty="0" smtClean="0">
                <a:solidFill>
                  <a:srgbClr val="00B050"/>
                </a:solidFill>
              </a:rPr>
              <a:t>есть</a:t>
            </a:r>
            <a:r>
              <a:rPr lang="ru-RU" sz="2600" b="1" dirty="0" smtClean="0"/>
              <a:t> всё и </a:t>
            </a:r>
            <a:r>
              <a:rPr lang="ru-RU" sz="2600" b="1" dirty="0" smtClean="0">
                <a:solidFill>
                  <a:srgbClr val="00B050"/>
                </a:solidFill>
              </a:rPr>
              <a:t>сколько </a:t>
            </a:r>
            <a:r>
              <a:rPr lang="ru-RU" sz="2600" b="1" dirty="0" smtClean="0"/>
              <a:t>угодно. Это </a:t>
            </a:r>
            <a:r>
              <a:rPr lang="ru-RU" sz="2600" b="1" dirty="0" smtClean="0">
                <a:solidFill>
                  <a:srgbClr val="00B050"/>
                </a:solidFill>
              </a:rPr>
              <a:t>отражено</a:t>
            </a:r>
            <a:r>
              <a:rPr lang="ru-RU" sz="2600" b="1" dirty="0" smtClean="0"/>
              <a:t> и </a:t>
            </a:r>
            <a:r>
              <a:rPr lang="ru-RU" sz="2600" b="1" dirty="0" smtClean="0">
                <a:solidFill>
                  <a:srgbClr val="00B050"/>
                </a:solidFill>
              </a:rPr>
              <a:t>в</a:t>
            </a:r>
            <a:r>
              <a:rPr lang="ru-RU" sz="2600" b="1" dirty="0" smtClean="0"/>
              <a:t> русских пословицах: «</a:t>
            </a:r>
            <a:r>
              <a:rPr lang="ru-RU" sz="2600" b="1" dirty="0" smtClean="0">
                <a:solidFill>
                  <a:srgbClr val="00B050"/>
                </a:solidFill>
              </a:rPr>
              <a:t>Не</a:t>
            </a:r>
            <a:r>
              <a:rPr lang="ru-RU" sz="2600" b="1" dirty="0" smtClean="0"/>
              <a:t> житьё, а Масленица».</a:t>
            </a:r>
          </a:p>
          <a:p>
            <a:r>
              <a:rPr lang="ru-RU" b="1" dirty="0" smtClean="0"/>
              <a:t>Длится масленица </a:t>
            </a:r>
            <a:r>
              <a:rPr lang="ru-RU" b="1" dirty="0" smtClean="0">
                <a:solidFill>
                  <a:srgbClr val="00B050"/>
                </a:solidFill>
              </a:rPr>
              <a:t>в течение </a:t>
            </a:r>
            <a:r>
              <a:rPr lang="ru-RU" b="1" dirty="0" smtClean="0"/>
              <a:t>недели. Пекут блины каждый день, </a:t>
            </a:r>
            <a:r>
              <a:rPr lang="ru-RU" b="1" dirty="0" smtClean="0">
                <a:solidFill>
                  <a:srgbClr val="00B050"/>
                </a:solidFill>
              </a:rPr>
              <a:t>начиная</a:t>
            </a:r>
            <a:r>
              <a:rPr lang="ru-RU" b="1" dirty="0" smtClean="0"/>
              <a:t> с понедельника. Опару каждая хозяйка ставит по </a:t>
            </a:r>
            <a:r>
              <a:rPr lang="ru-RU" b="1" dirty="0" smtClean="0">
                <a:solidFill>
                  <a:srgbClr val="00B050"/>
                </a:solidFill>
              </a:rPr>
              <a:t>своему </a:t>
            </a:r>
            <a:r>
              <a:rPr lang="ru-RU" b="1" dirty="0" smtClean="0"/>
              <a:t>рецепту, </a:t>
            </a:r>
            <a:r>
              <a:rPr lang="ru-RU" b="1" dirty="0" smtClean="0">
                <a:solidFill>
                  <a:srgbClr val="00B050"/>
                </a:solidFill>
              </a:rPr>
              <a:t>держа</a:t>
            </a:r>
            <a:r>
              <a:rPr lang="ru-RU" b="1" dirty="0" smtClean="0"/>
              <a:t> его в секрете от </a:t>
            </a:r>
            <a:r>
              <a:rPr lang="ru-RU" b="1" dirty="0" smtClean="0">
                <a:solidFill>
                  <a:srgbClr val="00B050"/>
                </a:solidFill>
              </a:rPr>
              <a:t>чужих</a:t>
            </a:r>
            <a:r>
              <a:rPr lang="ru-RU" b="1" dirty="0" smtClean="0"/>
              <a:t> людей.</a:t>
            </a:r>
          </a:p>
          <a:p>
            <a:r>
              <a:rPr lang="ru-RU" i="1" u="sng" dirty="0" smtClean="0">
                <a:solidFill>
                  <a:schemeClr val="accent3">
                    <a:lumMod val="75000"/>
                  </a:schemeClr>
                </a:solidFill>
              </a:rPr>
              <a:t>- Устно указать часть речи выделенных слов.</a:t>
            </a:r>
          </a:p>
          <a:p>
            <a:r>
              <a:rPr lang="ru-RU" i="1" u="sng" dirty="0" smtClean="0">
                <a:solidFill>
                  <a:schemeClr val="accent3">
                    <a:lumMod val="75000"/>
                  </a:schemeClr>
                </a:solidFill>
              </a:rPr>
              <a:t>- Назвать все предлоги. </a:t>
            </a:r>
          </a:p>
          <a:p>
            <a:r>
              <a:rPr lang="ru-RU" i="1" u="sng" dirty="0" smtClean="0">
                <a:solidFill>
                  <a:schemeClr val="accent3">
                    <a:lumMod val="75000"/>
                  </a:schemeClr>
                </a:solidFill>
              </a:rPr>
              <a:t>- Какой из них производный? Объяснить.</a:t>
            </a:r>
            <a:endParaRPr lang="ru-RU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Объедуха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Одни хозяйки ставили опару на снеговой воде, </a:t>
            </a:r>
            <a:r>
              <a:rPr lang="ru-RU" b="1" dirty="0" smtClean="0">
                <a:solidFill>
                  <a:srgbClr val="FFC000"/>
                </a:solidFill>
              </a:rPr>
              <a:t>дождавшись месяца</a:t>
            </a:r>
            <a:r>
              <a:rPr lang="ru-RU" b="1" dirty="0" smtClean="0"/>
              <a:t>, и приговаривали: «Месяц, месяц, золотые рожки! </a:t>
            </a:r>
            <a:r>
              <a:rPr lang="ru-RU" b="1" dirty="0" smtClean="0">
                <a:solidFill>
                  <a:srgbClr val="0070C0"/>
                </a:solidFill>
              </a:rPr>
              <a:t>Загляни </a:t>
            </a:r>
            <a:r>
              <a:rPr lang="ru-RU" b="1" dirty="0" smtClean="0"/>
              <a:t>в окошко, </a:t>
            </a:r>
            <a:r>
              <a:rPr lang="ru-RU" b="1" dirty="0" smtClean="0">
                <a:solidFill>
                  <a:srgbClr val="0070C0"/>
                </a:solidFill>
              </a:rPr>
              <a:t>подуй</a:t>
            </a:r>
            <a:r>
              <a:rPr lang="ru-RU" b="1" dirty="0" smtClean="0"/>
              <a:t> на опару».</a:t>
            </a:r>
          </a:p>
          <a:p>
            <a:r>
              <a:rPr lang="ru-RU" b="1" dirty="0" smtClean="0"/>
              <a:t>Блины </a:t>
            </a:r>
            <a:r>
              <a:rPr lang="ru-RU" b="1" dirty="0" smtClean="0">
                <a:solidFill>
                  <a:srgbClr val="0070C0"/>
                </a:solidFill>
              </a:rPr>
              <a:t>после</a:t>
            </a:r>
            <a:r>
              <a:rPr lang="ru-RU" b="1" dirty="0" smtClean="0"/>
              <a:t> этого становились </a:t>
            </a:r>
            <a:r>
              <a:rPr lang="ru-RU" b="1" dirty="0" smtClean="0">
                <a:solidFill>
                  <a:srgbClr val="0070C0"/>
                </a:solidFill>
              </a:rPr>
              <a:t>особенно </a:t>
            </a:r>
            <a:r>
              <a:rPr lang="ru-RU" b="1" dirty="0" smtClean="0"/>
              <a:t>пышными и белыми. </a:t>
            </a:r>
          </a:p>
          <a:p>
            <a:endParaRPr lang="ru-RU" b="1" i="1" u="sng" dirty="0" smtClean="0">
              <a:solidFill>
                <a:srgbClr val="038909"/>
              </a:solidFill>
            </a:endParaRPr>
          </a:p>
          <a:p>
            <a:r>
              <a:rPr lang="ru-RU" b="1" i="1" u="sng" dirty="0" smtClean="0">
                <a:solidFill>
                  <a:srgbClr val="038909"/>
                </a:solidFill>
              </a:rPr>
              <a:t>- Указать часть речи выделенных слов?</a:t>
            </a:r>
          </a:p>
          <a:p>
            <a:r>
              <a:rPr lang="ru-RU" b="1" i="1" u="sng" dirty="0" smtClean="0">
                <a:solidFill>
                  <a:srgbClr val="038909"/>
                </a:solidFill>
              </a:rPr>
              <a:t>- Составить схему предложения с прямой речью?</a:t>
            </a:r>
          </a:p>
          <a:p>
            <a:r>
              <a:rPr lang="ru-RU" b="1" i="1" u="sng" dirty="0" smtClean="0">
                <a:solidFill>
                  <a:srgbClr val="038909"/>
                </a:solidFill>
              </a:rPr>
              <a:t>-Чем осложнено 1 предложение?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Один секрет!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catz0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981200"/>
            <a:ext cx="2590800" cy="4343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038909"/>
                </a:solidFill>
              </a:rPr>
              <a:t>Почему последний день Масленицы </a:t>
            </a:r>
            <a:br>
              <a:rPr lang="ru-RU" sz="2800" dirty="0" smtClean="0">
                <a:solidFill>
                  <a:srgbClr val="038909"/>
                </a:solidFill>
              </a:rPr>
            </a:br>
            <a:r>
              <a:rPr lang="ru-RU" sz="2800" dirty="0" smtClean="0">
                <a:solidFill>
                  <a:srgbClr val="038909"/>
                </a:solidFill>
              </a:rPr>
              <a:t>называют Прощёным Воскресеньем? </a:t>
            </a:r>
            <a:br>
              <a:rPr lang="ru-RU" sz="2800" dirty="0" smtClean="0">
                <a:solidFill>
                  <a:srgbClr val="038909"/>
                </a:solidFill>
              </a:rPr>
            </a:br>
            <a:r>
              <a:rPr lang="ru-RU" sz="2800" dirty="0" smtClean="0">
                <a:solidFill>
                  <a:srgbClr val="038909"/>
                </a:solidFill>
              </a:rPr>
              <a:t>  </a:t>
            </a:r>
            <a:br>
              <a:rPr lang="ru-RU" sz="2800" dirty="0" smtClean="0">
                <a:solidFill>
                  <a:srgbClr val="038909"/>
                </a:solidFill>
              </a:rPr>
            </a:br>
            <a:r>
              <a:rPr lang="ru-RU" sz="2800" dirty="0" smtClean="0">
                <a:solidFill>
                  <a:srgbClr val="038909"/>
                </a:solidFill>
              </a:rPr>
              <a:t> </a:t>
            </a:r>
            <a:r>
              <a:rPr lang="ru-RU" sz="2800" i="1" u="sng" dirty="0" smtClean="0">
                <a:solidFill>
                  <a:srgbClr val="7030A0"/>
                </a:solidFill>
              </a:rPr>
              <a:t>Как вы это будете делать?</a:t>
            </a:r>
            <a:r>
              <a:rPr lang="ru-RU" sz="2800" dirty="0" smtClean="0">
                <a:solidFill>
                  <a:srgbClr val="038909"/>
                </a:solidFill>
              </a:rPr>
              <a:t/>
            </a:r>
            <a:br>
              <a:rPr lang="ru-RU" sz="2800" dirty="0" smtClean="0">
                <a:solidFill>
                  <a:srgbClr val="038909"/>
                </a:solidFill>
              </a:rPr>
            </a:br>
            <a:endParaRPr lang="ru-RU" sz="2800" dirty="0">
              <a:solidFill>
                <a:srgbClr val="0389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185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2600" y="3352800"/>
            <a:ext cx="3143250" cy="3324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3459162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	</a:t>
            </a:r>
            <a:r>
              <a:rPr lang="ru-RU" sz="4000" i="1" dirty="0" smtClean="0"/>
              <a:t>Масленица  </a:t>
            </a:r>
            <a:r>
              <a:rPr lang="ru-RU" sz="4000" i="1" dirty="0" err="1" smtClean="0"/>
              <a:t>праз</a:t>
            </a:r>
            <a:r>
              <a:rPr lang="ru-RU" sz="4000" i="1" dirty="0" smtClean="0"/>
              <a:t>…</a:t>
            </a:r>
            <a:r>
              <a:rPr lang="ru-RU" sz="4000" i="1" dirty="0" err="1" smtClean="0"/>
              <a:t>ничный</a:t>
            </a:r>
            <a:r>
              <a:rPr lang="ru-RU" sz="4000" i="1" dirty="0" smtClean="0"/>
              <a:t> цикл сохранившийся на Руси с </a:t>
            </a:r>
            <a:r>
              <a:rPr lang="ru-RU" sz="4000" i="1" u="sng" dirty="0" smtClean="0">
                <a:solidFill>
                  <a:srgbClr val="C00000"/>
                </a:solidFill>
              </a:rPr>
              <a:t>языческих </a:t>
            </a:r>
            <a:r>
              <a:rPr lang="ru-RU" sz="4000" i="1" dirty="0" smtClean="0">
                <a:solidFill>
                  <a:srgbClr val="C00000"/>
                </a:solidFill>
              </a:rPr>
              <a:t>* </a:t>
            </a:r>
            <a:r>
              <a:rPr lang="ru-RU" sz="4000" i="1" dirty="0" err="1" smtClean="0"/>
              <a:t>вр</a:t>
            </a:r>
            <a:r>
              <a:rPr lang="ru-RU" sz="4000" i="1" dirty="0" smtClean="0"/>
              <a:t>…мён. </a:t>
            </a:r>
            <a:r>
              <a:rPr lang="ru-RU" sz="4000" i="1" u="sng" dirty="0" smtClean="0">
                <a:solidFill>
                  <a:srgbClr val="C00000"/>
                </a:solidFill>
              </a:rPr>
              <a:t>Ритуал </a:t>
            </a:r>
            <a:r>
              <a:rPr lang="ru-RU" sz="4000" i="1" dirty="0" smtClean="0"/>
              <a:t>связан с </a:t>
            </a:r>
            <a:r>
              <a:rPr lang="ru-RU" sz="4000" i="1" dirty="0" err="1" smtClean="0"/>
              <a:t>пров</a:t>
            </a:r>
            <a:r>
              <a:rPr lang="ru-RU" sz="4000" i="1" dirty="0" smtClean="0"/>
              <a:t>…</a:t>
            </a:r>
            <a:r>
              <a:rPr lang="ru-RU" sz="4000" i="1" dirty="0" err="1" smtClean="0"/>
              <a:t>дами</a:t>
            </a:r>
            <a:r>
              <a:rPr lang="ru-RU" sz="4000" i="1" dirty="0" smtClean="0"/>
              <a:t> зимы и встречей в…сны. </a:t>
            </a:r>
            <a:br>
              <a:rPr lang="ru-RU" sz="4000" i="1" dirty="0" smtClean="0"/>
            </a:br>
            <a:r>
              <a:rPr lang="ru-RU" sz="4000" i="1" dirty="0" smtClean="0"/>
              <a:t> </a:t>
            </a:r>
            <a:r>
              <a:rPr lang="ru-RU" sz="4000" i="1" u="sng" dirty="0" smtClean="0">
                <a:solidFill>
                  <a:srgbClr val="038909"/>
                </a:solidFill>
              </a:rPr>
              <a:t>- ЗП? Буквы?</a:t>
            </a:r>
            <a:endParaRPr lang="ru-RU" sz="4000" u="sng" dirty="0">
              <a:solidFill>
                <a:srgbClr val="0389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t16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76400"/>
            <a:ext cx="73152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Ребята, давайте жить дружно!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t16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1524000"/>
            <a:ext cx="3200400" cy="4571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Я больше не буду –у-у-у….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348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629" y="1481138"/>
            <a:ext cx="470474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527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4572000" cy="2958306"/>
          </a:xfrm>
        </p:spPr>
      </p:pic>
      <p:pic>
        <p:nvPicPr>
          <p:cNvPr id="6" name="Содержимое 5" descr="105250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10162" y="838200"/>
            <a:ext cx="3652838" cy="5257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52949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4495800" cy="3200400"/>
          </a:xfrm>
        </p:spPr>
      </p:pic>
      <p:pic>
        <p:nvPicPr>
          <p:cNvPr id="6" name="Содержимое 5" descr="1053131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62600" y="1905000"/>
            <a:ext cx="3200400" cy="4486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1043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0868" y="1481138"/>
            <a:ext cx="3451264" cy="45259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000" b="1" u="sng" dirty="0" smtClean="0">
                <a:solidFill>
                  <a:srgbClr val="FFC000"/>
                </a:solidFill>
              </a:rPr>
              <a:t>1 МАРТА</a:t>
            </a:r>
            <a:r>
              <a:rPr lang="ru-RU" sz="4000" b="1" dirty="0" smtClean="0">
                <a:solidFill>
                  <a:srgbClr val="FFC000"/>
                </a:solidFill>
              </a:rPr>
              <a:t> – </a:t>
            </a:r>
            <a:r>
              <a:rPr lang="ru-RU" sz="3600" b="1" dirty="0" smtClean="0">
                <a:solidFill>
                  <a:srgbClr val="FF0000"/>
                </a:solidFill>
              </a:rPr>
              <a:t>ПРОЩЁННОЕ ВОСКРЕСЕНЬЕ!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ЗАБУДЬ!!!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работу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smtClean="0"/>
              <a:t>уроке!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Оценки за урок: </a:t>
            </a:r>
          </a:p>
          <a:p>
            <a:pPr algn="ctr"/>
            <a:r>
              <a:rPr lang="ru-RU" dirty="0" smtClean="0"/>
              <a:t>Домашнее задание: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97_19713_12351278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429000"/>
            <a:ext cx="7772400" cy="3200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	</a:t>
            </a:r>
            <a:r>
              <a:rPr lang="ru-RU" sz="2800" i="1" dirty="0" smtClean="0"/>
              <a:t>Масленица </a:t>
            </a:r>
            <a:r>
              <a:rPr lang="ru-RU" sz="2800" i="1" dirty="0" err="1" smtClean="0"/>
              <a:t>праз</a:t>
            </a:r>
            <a:r>
              <a:rPr lang="ru-RU" sz="2800" i="1" dirty="0" smtClean="0"/>
              <a:t>…</a:t>
            </a:r>
            <a:r>
              <a:rPr lang="ru-RU" sz="2800" i="1" dirty="0" err="1" smtClean="0"/>
              <a:t>нуется</a:t>
            </a:r>
            <a:r>
              <a:rPr lang="ru-RU" sz="2800" i="1" dirty="0" smtClean="0"/>
              <a:t> в последнюю н..делю перед Великим п..</a:t>
            </a:r>
            <a:r>
              <a:rPr lang="ru-RU" sz="2800" i="1" dirty="0" err="1" smtClean="0"/>
              <a:t>стом</a:t>
            </a:r>
            <a:r>
              <a:rPr lang="ru-RU" sz="2800" i="1" dirty="0" smtClean="0"/>
              <a:t>, за семь н..</a:t>
            </a:r>
            <a:r>
              <a:rPr lang="ru-RU" sz="2800" i="1" dirty="0" err="1" smtClean="0"/>
              <a:t>дель</a:t>
            </a:r>
            <a:r>
              <a:rPr lang="ru-RU" sz="2800" i="1" dirty="0" smtClean="0"/>
              <a:t> до Пасхи. Главным </a:t>
            </a:r>
            <a:r>
              <a:rPr lang="ru-RU" sz="2800" b="0" i="1" u="sng" dirty="0" smtClean="0">
                <a:solidFill>
                  <a:srgbClr val="C00000"/>
                </a:solidFill>
              </a:rPr>
              <a:t>атрибутом </a:t>
            </a:r>
            <a:r>
              <a:rPr lang="ru-RU" sz="2800" i="1" dirty="0" smtClean="0">
                <a:solidFill>
                  <a:srgbClr val="C00000"/>
                </a:solidFill>
              </a:rPr>
              <a:t>*</a:t>
            </a:r>
            <a:r>
              <a:rPr lang="ru-RU" sz="2800" i="1" dirty="0" smtClean="0"/>
              <a:t> Масленицы являю(</a:t>
            </a:r>
            <a:r>
              <a:rPr lang="ru-RU" sz="2800" i="1" dirty="0" err="1" smtClean="0"/>
              <a:t>т,ть</a:t>
            </a:r>
            <a:r>
              <a:rPr lang="ru-RU" sz="2800" i="1" dirty="0" smtClean="0"/>
              <a:t>)</a:t>
            </a:r>
            <a:r>
              <a:rPr lang="ru-RU" sz="2800" i="1" dirty="0" err="1" smtClean="0"/>
              <a:t>ся</a:t>
            </a:r>
            <a:r>
              <a:rPr lang="ru-RU" sz="2800" i="1" dirty="0" smtClean="0"/>
              <a:t> блины и народные гулянья. (…)</a:t>
            </a:r>
            <a:br>
              <a:rPr lang="ru-RU" sz="2800" i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u="sng" dirty="0" smtClean="0">
                <a:solidFill>
                  <a:srgbClr val="038909"/>
                </a:solidFill>
              </a:rPr>
              <a:t>- Назвать предлоги. </a:t>
            </a:r>
            <a:br>
              <a:rPr lang="ru-RU" sz="2800" i="1" u="sng" dirty="0" smtClean="0">
                <a:solidFill>
                  <a:srgbClr val="038909"/>
                </a:solidFill>
              </a:rPr>
            </a:br>
            <a:r>
              <a:rPr lang="ru-RU" sz="2800" i="1" u="sng" dirty="0" smtClean="0">
                <a:solidFill>
                  <a:srgbClr val="038909"/>
                </a:solidFill>
              </a:rPr>
              <a:t>- С каким падежом они употребляются? Устно.</a:t>
            </a: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endParaRPr lang="ru-RU" sz="28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97_19711_12351277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429000"/>
            <a:ext cx="7315200" cy="3200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Autofit/>
          </a:bodyPr>
          <a:lstStyle/>
          <a:p>
            <a:r>
              <a:rPr lang="ru-RU" sz="2400" dirty="0" smtClean="0"/>
              <a:t>	</a:t>
            </a:r>
            <a:r>
              <a:rPr lang="ru-RU" sz="2400" i="1" dirty="0" smtClean="0"/>
              <a:t>Масленица это озорное и в…</a:t>
            </a:r>
            <a:r>
              <a:rPr lang="ru-RU" sz="2400" i="1" dirty="0" err="1" smtClean="0"/>
              <a:t>сёлое</a:t>
            </a:r>
            <a:r>
              <a:rPr lang="ru-RU" sz="2400" i="1" dirty="0" smtClean="0"/>
              <a:t> прощание с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…мой и встреча в…сны н…сущей оживление в пр…роде и солнечное тепло. Люди </a:t>
            </a:r>
            <a:r>
              <a:rPr lang="ru-RU" sz="2400" i="1" u="sng" dirty="0" smtClean="0">
                <a:solidFill>
                  <a:srgbClr val="038909"/>
                </a:solidFill>
              </a:rPr>
              <a:t>испокон в..ков </a:t>
            </a:r>
            <a:r>
              <a:rPr lang="ru-RU" sz="2400" i="1" dirty="0" smtClean="0">
                <a:solidFill>
                  <a:srgbClr val="038909"/>
                </a:solidFill>
              </a:rPr>
              <a:t>* </a:t>
            </a:r>
            <a:r>
              <a:rPr lang="ru-RU" sz="2400" i="1" dirty="0" err="1" smtClean="0"/>
              <a:t>воспр</a:t>
            </a:r>
            <a:r>
              <a:rPr lang="ru-RU" sz="2400" i="1" dirty="0" smtClean="0"/>
              <a:t>…</a:t>
            </a:r>
            <a:r>
              <a:rPr lang="ru-RU" sz="2400" i="1" dirty="0" err="1" smtClean="0"/>
              <a:t>нимали</a:t>
            </a:r>
            <a:r>
              <a:rPr lang="ru-RU" sz="2400" i="1" dirty="0" smtClean="0"/>
              <a:t> в…сну как начало новой жизни и </a:t>
            </a:r>
            <a:r>
              <a:rPr lang="ru-RU" sz="2400" i="1" dirty="0" err="1" smtClean="0"/>
              <a:t>поч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е,и</a:t>
            </a:r>
            <a:r>
              <a:rPr lang="ru-RU" sz="2400" i="1" dirty="0" smtClean="0"/>
              <a:t>)тали Со(?)</a:t>
            </a:r>
            <a:r>
              <a:rPr lang="ru-RU" sz="2400" i="1" dirty="0" err="1" smtClean="0"/>
              <a:t>нце</a:t>
            </a:r>
            <a:r>
              <a:rPr lang="ru-RU" sz="2400" i="1" dirty="0" smtClean="0"/>
              <a:t> дающее жизнь и силы всему живому.  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u="sng" dirty="0" smtClean="0">
                <a:solidFill>
                  <a:srgbClr val="038909"/>
                </a:solidFill>
              </a:rPr>
              <a:t>- ЗП? Буквы? Значение фразеологизма?</a:t>
            </a:r>
            <a:endParaRPr lang="ru-RU" sz="2400" i="1" u="sng" dirty="0">
              <a:solidFill>
                <a:srgbClr val="0389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418507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3352800"/>
            <a:ext cx="4648200" cy="31960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267200" cy="2959291"/>
          </a:xfrm>
        </p:spPr>
        <p:txBody>
          <a:bodyPr/>
          <a:lstStyle/>
          <a:p>
            <a:pPr lvl="1" algn="ctr">
              <a:buNone/>
            </a:pPr>
            <a:r>
              <a:rPr lang="ru-RU" dirty="0" smtClean="0"/>
              <a:t>	Древние люди</a:t>
            </a:r>
          </a:p>
          <a:p>
            <a:pPr lvl="1" algn="ctr">
              <a:buNone/>
            </a:pPr>
            <a:r>
              <a:rPr lang="ru-RU" dirty="0" smtClean="0"/>
              <a:t>  верили, что вместе с круглым румяным блином, так похожим на солнце, они съедают частичку его тепла и могущества.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	В честь Солнца сначала пекли пресные лепёшки, а когда научились  готовить </a:t>
            </a:r>
            <a:r>
              <a:rPr lang="ru-RU" sz="2400" dirty="0" err="1" smtClean="0">
                <a:solidFill>
                  <a:srgbClr val="FFFF00"/>
                </a:solidFill>
              </a:rPr>
              <a:t>заквасное</a:t>
            </a:r>
            <a:r>
              <a:rPr lang="ru-RU" sz="2400" dirty="0" smtClean="0">
                <a:solidFill>
                  <a:srgbClr val="FFFF00"/>
                </a:solidFill>
              </a:rPr>
              <a:t> тесто , стали печь блины.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533400"/>
            <a:ext cx="4572000" cy="54864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? ? ?</a:t>
            </a:r>
          </a:p>
          <a:p>
            <a:pPr algn="ctr"/>
            <a:r>
              <a:rPr lang="ru-RU" sz="3200" i="1" dirty="0" smtClean="0">
                <a:solidFill>
                  <a:srgbClr val="FFC000"/>
                </a:solidFill>
              </a:rPr>
              <a:t>Понедельник - …</a:t>
            </a:r>
          </a:p>
          <a:p>
            <a:pPr algn="ctr"/>
            <a:r>
              <a:rPr lang="ru-RU" sz="3200" i="1" dirty="0" smtClean="0"/>
              <a:t>Вторник - …</a:t>
            </a:r>
          </a:p>
          <a:p>
            <a:pPr algn="ctr"/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Среда - …</a:t>
            </a:r>
          </a:p>
          <a:p>
            <a:pPr algn="ctr"/>
            <a:r>
              <a:rPr lang="ru-RU" sz="32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Четверг - …</a:t>
            </a:r>
          </a:p>
          <a:p>
            <a:pPr algn="ctr"/>
            <a:r>
              <a:rPr lang="ru-RU" sz="3200" i="1" dirty="0" smtClean="0">
                <a:solidFill>
                  <a:srgbClr val="92D050"/>
                </a:solidFill>
              </a:rPr>
              <a:t>Пятница - …</a:t>
            </a:r>
          </a:p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Суббота - …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Воскресенье - …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97_19710_12351277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886200"/>
            <a:ext cx="6553200" cy="2743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200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	</a:t>
            </a:r>
            <a:r>
              <a:rPr lang="ru-RU" sz="2400" i="1" dirty="0" smtClean="0"/>
              <a:t>Каждый день масленичной недели </a:t>
            </a:r>
            <a:r>
              <a:rPr lang="ru-RU" sz="2400" i="1" dirty="0" err="1" smtClean="0"/>
              <a:t>име</a:t>
            </a:r>
            <a:r>
              <a:rPr lang="ru-RU" sz="2400" i="1" dirty="0" smtClean="0"/>
              <a:t>…т св…ё название и требу…т </a:t>
            </a:r>
            <a:r>
              <a:rPr lang="ru-RU" sz="2400" i="1" dirty="0" err="1" smtClean="0"/>
              <a:t>определё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н,нн</a:t>
            </a:r>
            <a:r>
              <a:rPr lang="ru-RU" sz="2400" i="1" dirty="0" smtClean="0"/>
              <a:t>)</a:t>
            </a:r>
            <a:r>
              <a:rPr lang="ru-RU" sz="2400" i="1" dirty="0" err="1" smtClean="0"/>
              <a:t>ых</a:t>
            </a:r>
            <a:r>
              <a:rPr lang="ru-RU" sz="2400" i="1" dirty="0" smtClean="0"/>
              <a:t> </a:t>
            </a:r>
            <a:r>
              <a:rPr lang="ru-RU" sz="2400" i="1" u="sng" dirty="0" smtClean="0"/>
              <a:t>ритуалов*</a:t>
            </a:r>
            <a:r>
              <a:rPr lang="ru-RU" sz="2400" i="1" dirty="0" smtClean="0"/>
              <a:t>. 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	</a:t>
            </a:r>
            <a:r>
              <a:rPr lang="ru-RU" sz="2400" i="1" dirty="0" smtClean="0">
                <a:solidFill>
                  <a:srgbClr val="00B0F0"/>
                </a:solidFill>
              </a:rPr>
              <a:t>***Понедельник – встреча</a:t>
            </a:r>
            <a:r>
              <a:rPr lang="ru-RU" sz="2400" i="1" dirty="0" smtClean="0"/>
              <a:t>. К этому дню д…страивались горы качели </a:t>
            </a:r>
            <a:r>
              <a:rPr lang="ru-RU" sz="2400" i="1" u="sng" dirty="0" smtClean="0">
                <a:solidFill>
                  <a:srgbClr val="C00000"/>
                </a:solidFill>
              </a:rPr>
              <a:t>балаганы*</a:t>
            </a:r>
            <a:r>
              <a:rPr lang="ru-RU" sz="2400" i="1" dirty="0" smtClean="0">
                <a:solidFill>
                  <a:srgbClr val="C00000"/>
                </a:solidFill>
              </a:rPr>
              <a:t>. </a:t>
            </a:r>
            <a:r>
              <a:rPr lang="ru-RU" sz="2400" i="1" dirty="0" smtClean="0"/>
              <a:t>(ЗП?)Те, кто п…богаче, </a:t>
            </a:r>
            <a:r>
              <a:rPr lang="ru-RU" sz="2400" i="1" dirty="0" err="1" smtClean="0"/>
              <a:t>нач</a:t>
            </a:r>
            <a:r>
              <a:rPr lang="ru-RU" sz="2400" i="1" dirty="0" smtClean="0"/>
              <a:t>…</a:t>
            </a:r>
            <a:r>
              <a:rPr lang="ru-RU" sz="2400" i="1" dirty="0" err="1" smtClean="0"/>
              <a:t>нали</a:t>
            </a:r>
            <a:r>
              <a:rPr lang="ru-RU" sz="2400" i="1" dirty="0" smtClean="0"/>
              <a:t> печь блины. Первый блин отдавался нищим на помин </a:t>
            </a:r>
            <a:r>
              <a:rPr lang="ru-RU" sz="2400" i="1" u="sng" dirty="0" smtClean="0">
                <a:solidFill>
                  <a:srgbClr val="C00000"/>
                </a:solidFill>
              </a:rPr>
              <a:t>усопших*</a:t>
            </a:r>
            <a:r>
              <a:rPr lang="ru-RU" sz="2400" i="1" dirty="0" smtClean="0">
                <a:solidFill>
                  <a:srgbClr val="C00000"/>
                </a:solidFill>
              </a:rPr>
              <a:t>.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	</a:t>
            </a:r>
            <a:r>
              <a:rPr lang="ru-RU" sz="2400" i="1" dirty="0" smtClean="0">
                <a:solidFill>
                  <a:srgbClr val="00B0F0"/>
                </a:solidFill>
              </a:rPr>
              <a:t>***Вторник – </a:t>
            </a:r>
            <a:r>
              <a:rPr lang="ru-RU" sz="2400" i="1" dirty="0" err="1" smtClean="0">
                <a:solidFill>
                  <a:srgbClr val="00B0F0"/>
                </a:solidFill>
              </a:rPr>
              <a:t>заигрыши</a:t>
            </a:r>
            <a:r>
              <a:rPr lang="ru-RU" sz="2400" i="1" dirty="0" smtClean="0">
                <a:solidFill>
                  <a:srgbClr val="00B0F0"/>
                </a:solidFill>
              </a:rPr>
              <a:t>. </a:t>
            </a:r>
            <a:r>
              <a:rPr lang="ru-RU" sz="2400" i="1" dirty="0" smtClean="0"/>
              <a:t>С утра м…л…</a:t>
            </a:r>
            <a:r>
              <a:rPr lang="ru-RU" sz="2400" i="1" dirty="0" err="1" smtClean="0"/>
              <a:t>дые</a:t>
            </a:r>
            <a:r>
              <a:rPr lang="ru-RU" sz="2400" i="1" dirty="0" smtClean="0"/>
              <a:t> люди пр…</a:t>
            </a:r>
            <a:r>
              <a:rPr lang="ru-RU" sz="2400" i="1" dirty="0" err="1" smtClean="0"/>
              <a:t>глашались</a:t>
            </a:r>
            <a:r>
              <a:rPr lang="ru-RU" sz="2400" i="1" dirty="0" smtClean="0"/>
              <a:t> ката(</a:t>
            </a:r>
            <a:r>
              <a:rPr lang="ru-RU" sz="2400" i="1" dirty="0" err="1" smtClean="0"/>
              <a:t>т,ть</a:t>
            </a:r>
            <a:r>
              <a:rPr lang="ru-RU" sz="2400" i="1" dirty="0" smtClean="0"/>
              <a:t>)</a:t>
            </a:r>
            <a:r>
              <a:rPr lang="ru-RU" sz="2400" i="1" dirty="0" err="1" smtClean="0"/>
              <a:t>ся</a:t>
            </a:r>
            <a:r>
              <a:rPr lang="ru-RU" sz="2400" i="1" dirty="0" smtClean="0"/>
              <a:t> с гор, поесть блинов.  </a:t>
            </a:r>
            <a:br>
              <a:rPr lang="ru-RU" sz="2400" i="1" dirty="0" smtClean="0"/>
            </a:b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890710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3200400"/>
            <a:ext cx="5715000" cy="3505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	</a:t>
            </a:r>
            <a:r>
              <a:rPr lang="ru-RU" sz="2800" i="1" dirty="0" smtClean="0">
                <a:solidFill>
                  <a:srgbClr val="00B0F0"/>
                </a:solidFill>
              </a:rPr>
              <a:t>***Среда – лакомка. </a:t>
            </a:r>
            <a:r>
              <a:rPr lang="ru-RU" sz="2800" i="1" dirty="0" smtClean="0"/>
              <a:t>В этот день зять пр…х…</a:t>
            </a:r>
            <a:r>
              <a:rPr lang="ru-RU" sz="2800" i="1" dirty="0" err="1" smtClean="0"/>
              <a:t>дил</a:t>
            </a:r>
            <a:r>
              <a:rPr lang="ru-RU" sz="2800" i="1" dirty="0" smtClean="0"/>
              <a:t> к тёщ… на блины. Кроме зятя, тёща пр…</a:t>
            </a:r>
            <a:r>
              <a:rPr lang="ru-RU" sz="2800" i="1" dirty="0" err="1" smtClean="0"/>
              <a:t>глашала</a:t>
            </a:r>
            <a:r>
              <a:rPr lang="ru-RU" sz="2800" i="1" dirty="0" smtClean="0"/>
              <a:t> и других г…</a:t>
            </a:r>
            <a:r>
              <a:rPr lang="ru-RU" sz="2800" i="1" dirty="0" err="1" smtClean="0"/>
              <a:t>стей</a:t>
            </a:r>
            <a:r>
              <a:rPr lang="ru-RU" sz="2800" i="1" dirty="0" smtClean="0"/>
              <a:t>. </a:t>
            </a:r>
            <a:br>
              <a:rPr lang="ru-RU" sz="2800" i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38909"/>
                </a:solidFill>
              </a:rPr>
              <a:t>- </a:t>
            </a:r>
            <a:r>
              <a:rPr lang="ru-RU" sz="2800" i="1" u="sng" dirty="0" smtClean="0">
                <a:solidFill>
                  <a:srgbClr val="038909"/>
                </a:solidFill>
              </a:rPr>
              <a:t>Выписать предлоги в составе словосочетаний; устно разобрать как часть речи.</a:t>
            </a:r>
            <a:endParaRPr lang="ru-RU" sz="2800" i="1" u="sng" dirty="0">
              <a:solidFill>
                <a:srgbClr val="0389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3124200"/>
            <a:ext cx="4343400" cy="3733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	</a:t>
            </a:r>
            <a:r>
              <a:rPr lang="ru-RU" sz="2400" i="1" dirty="0" smtClean="0">
                <a:solidFill>
                  <a:srgbClr val="0070C0"/>
                </a:solidFill>
              </a:rPr>
              <a:t>***Четверг – широкий разгул. </a:t>
            </a:r>
            <a:r>
              <a:rPr lang="ru-RU" sz="2400" i="1" dirty="0" smtClean="0"/>
              <a:t>С этого дня Масленица </a:t>
            </a:r>
            <a:r>
              <a:rPr lang="ru-RU" sz="2400" i="1" dirty="0" err="1" smtClean="0"/>
              <a:t>ра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з,с</a:t>
            </a:r>
            <a:r>
              <a:rPr lang="ru-RU" sz="2400" i="1" dirty="0" smtClean="0"/>
              <a:t>)</a:t>
            </a:r>
            <a:r>
              <a:rPr lang="ru-RU" sz="2400" i="1" dirty="0" err="1" smtClean="0"/>
              <a:t>ворачивалась</a:t>
            </a:r>
            <a:r>
              <a:rPr lang="ru-RU" sz="2400" i="1" dirty="0" smtClean="0"/>
              <a:t> во всю ширь. </a:t>
            </a:r>
            <a:r>
              <a:rPr lang="ru-RU" sz="2400" i="1" dirty="0" err="1" smtClean="0"/>
              <a:t>Наро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д,т</a:t>
            </a:r>
            <a:r>
              <a:rPr lang="ru-RU" sz="2400" i="1" dirty="0" smtClean="0"/>
              <a:t>) предавался всевозможным потехам ледяные горы качели катание на лошадях карнавалы кулачные бои </a:t>
            </a:r>
            <a:r>
              <a:rPr lang="ru-RU" sz="2400" i="1" u="sng" dirty="0" err="1" smtClean="0"/>
              <a:t>стеношный</a:t>
            </a:r>
            <a:r>
              <a:rPr lang="ru-RU" sz="2400" i="1" u="sng" dirty="0" smtClean="0"/>
              <a:t> бой </a:t>
            </a:r>
            <a:r>
              <a:rPr lang="ru-RU" sz="2400" i="1" dirty="0" smtClean="0"/>
              <a:t>(стенка на стенку), шумные пирушки. 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u="sng" dirty="0" smtClean="0">
                <a:solidFill>
                  <a:srgbClr val="038909"/>
                </a:solidFill>
              </a:rPr>
              <a:t>- Чем осложнено 3 предложение?</a:t>
            </a:r>
            <a:endParaRPr lang="ru-RU" sz="2400" i="1" u="sng" dirty="0">
              <a:solidFill>
                <a:srgbClr val="03890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1656" y="3505200"/>
            <a:ext cx="58977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Эх, разомнёмся!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244</TotalTime>
  <Words>280</Words>
  <PresentationFormat>Экран (4:3)</PresentationFormat>
  <Paragraphs>55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Весёлая неделя - Масленица</vt:lpstr>
      <vt:lpstr>     Масленица  праз…ничный цикл сохранившийся на Руси с языческих * вр…мён. Ритуал связан с пров…дами зимы и встречей в…сны.   - ЗП? Буквы?</vt:lpstr>
      <vt:lpstr> Масленица праз…нуется в последнюю н..делю перед Великим п..стом, за семь н..дель до Пасхи. Главным атрибутом * Масленицы являю(т,ть)ся блины и народные гулянья. (…)  - Назвать предлоги.  - С каким падежом они употребляются? Устно. </vt:lpstr>
      <vt:lpstr> Масленица это озорное и в…сёлое прощание с з…мой и встреча в…сны н…сущей оживление в пр…роде и солнечное тепло. Люди испокон в..ков * воспр…нимали в…сну как начало новой жизни и поч(е,и)тали Со(?)нце дающее жизнь и силы всему живому.    - ЗП? Буквы? Значение фразеологизма?</vt:lpstr>
      <vt:lpstr> В честь Солнца сначала пекли пресные лепёшки, а когда научились  готовить заквасное тесто , стали печь блины.</vt:lpstr>
      <vt:lpstr>Слайд 6</vt:lpstr>
      <vt:lpstr> Каждый день масленичной недели име…т св…ё название и требу…т определё(н,нн)ых ритуалов*.    ***Понедельник – встреча. К этому дню д…страивались горы качели балаганы*. (ЗП?)Те, кто п…богаче, нач…нали печь блины. Первый блин отдавался нищим на помин усопших*.    ***Вторник – заигрыши. С утра м…л…дые люди пр…глашались ката(т,ть)ся с гор, поесть блинов.   </vt:lpstr>
      <vt:lpstr> ***Среда – лакомка. В этот день зять пр…х…дил к тёщ… на блины. Кроме зятя, тёща пр…глашала и других г…стей.   - Выписать предлоги в составе словосочетаний; устно разобрать как часть речи.</vt:lpstr>
      <vt:lpstr> ***Четверг – широкий разгул. С этого дня Масленица ра(з,с)ворачивалась во всю ширь. Наро(д,т) предавался всевозможным потехам ледяные горы качели катание на лошадях карнавалы кулачные бои стеношный бой (стенка на стенку), шумные пирушки.   - Чем осложнено 3 предложение?</vt:lpstr>
      <vt:lpstr>Слайд 10</vt:lpstr>
      <vt:lpstr>Слайд 11</vt:lpstr>
      <vt:lpstr>Слайд 12</vt:lpstr>
      <vt:lpstr> ***Пятница – тёщины в…чёрки. З…тья пр…глашали в гости св…их тёщ(?)  уг…щали блинами.   - Объяснить ЗП в 1и 2 предложениях.</vt:lpstr>
      <vt:lpstr> ***Су(б,бб)ота – золовкины п…сиделки. Молодые невес(?)ки приглашали в гости себе золовок *. Нов…брачная невестка должна была подарить золовкам подарки.  - Назвать сложное слово? Доказать.   </vt:lpstr>
      <vt:lpstr>Последний день Масленицы –                                      Прощённое Воскресенье.   В этот день сж…гают соломе(н,нн)ое ч(у,ю)чело – символ з…мы. Провожают зиму до следующего года.   Все просят друг у друга прощения освоб…ждаясь от гр…хов перед Великим постом кланяю(т,ть)ся в ноги а в ответ слыш…м  Бог простит. </vt:lpstr>
      <vt:lpstr> Уход…т  Масленица а вместе с ней и зима. Уход…т под звук к…пели. В…сна вступа…т в свои права.  - Можно ли считать за речевую ошибку выделенные слова? </vt:lpstr>
      <vt:lpstr>«Объедуха» </vt:lpstr>
      <vt:lpstr>Один секрет!</vt:lpstr>
      <vt:lpstr>  Почему последний день Масленицы  называют Прощёным Воскресеньем?      Как вы это будете делать? </vt:lpstr>
      <vt:lpstr>Ребята, давайте жить дружно!</vt:lpstr>
      <vt:lpstr>Я больше не буду –у-у-у….</vt:lpstr>
      <vt:lpstr>Слайд 22</vt:lpstr>
      <vt:lpstr>Слайд 23</vt:lpstr>
      <vt:lpstr>Слайд 24</vt:lpstr>
      <vt:lpstr>НЕ ЗАБУДЬ!!!</vt:lpstr>
      <vt:lpstr>Спасибо за работу  на уроке!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cp:lastModifiedBy>ТАТЬЯНА</cp:lastModifiedBy>
  <cp:revision>35</cp:revision>
  <dcterms:modified xsi:type="dcterms:W3CDTF">2014-04-07T08:01:49Z</dcterms:modified>
</cp:coreProperties>
</file>