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56" r:id="rId2"/>
    <p:sldId id="257" r:id="rId3"/>
    <p:sldId id="258" r:id="rId4"/>
    <p:sldId id="259" r:id="rId5"/>
    <p:sldId id="276" r:id="rId6"/>
    <p:sldId id="277" r:id="rId7"/>
    <p:sldId id="278" r:id="rId8"/>
    <p:sldId id="279" r:id="rId9"/>
    <p:sldId id="261" r:id="rId10"/>
    <p:sldId id="26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80"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3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4A10B-3D29-490B-8D5F-2797D430FBCF}" type="datetimeFigureOut">
              <a:rPr lang="ru-RU" smtClean="0"/>
              <a:t>26.08.2013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5FBC4-6078-4026-A1B4-D342D3BFB2E7}"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F55FBC4-6078-4026-A1B4-D342D3BFB2E7}" type="slidenum">
              <a:rPr lang="ru-RU" smtClean="0"/>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72372F-6CA5-4B8D-B76E-97AE95C821A0}" type="datetimeFigureOut">
              <a:rPr lang="ru-RU" smtClean="0"/>
              <a:pPr/>
              <a:t>26.08.2013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FB27FB-0D48-4A98-865C-9BD2E3CCBA8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2372F-6CA5-4B8D-B76E-97AE95C821A0}" type="datetimeFigureOut">
              <a:rPr lang="ru-RU" smtClean="0"/>
              <a:pPr/>
              <a:t>26.08.2013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B27FB-0D48-4A98-865C-9BD2E3CCBA8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714356"/>
            <a:ext cx="7772400" cy="1470025"/>
          </a:xfrm>
        </p:spPr>
        <p:txBody>
          <a:bodyPr>
            <a:normAutofit fontScale="90000"/>
          </a:bodyPr>
          <a:lstStyle/>
          <a:p>
            <a:pPr algn="l"/>
            <a:r>
              <a:rPr lang="ru-RU" dirty="0" smtClean="0">
                <a:solidFill>
                  <a:srgbClr val="00B050"/>
                </a:solidFill>
              </a:rPr>
              <a:t/>
            </a:r>
            <a:br>
              <a:rPr lang="ru-RU" dirty="0" smtClean="0">
                <a:solidFill>
                  <a:srgbClr val="00B050"/>
                </a:solidFill>
              </a:rPr>
            </a:br>
            <a:r>
              <a:rPr smtClean="0">
                <a:solidFill>
                  <a:srgbClr val="00B050"/>
                </a:solidFill>
              </a:rPr>
              <a:t/>
            </a:r>
            <a:br>
              <a:rPr smtClean="0">
                <a:solidFill>
                  <a:srgbClr val="00B050"/>
                </a:solidFill>
              </a:rPr>
            </a:br>
            <a:r>
              <a:rPr smtClean="0">
                <a:solidFill>
                  <a:srgbClr val="00B050"/>
                </a:solidFill>
              </a:rPr>
              <a:t/>
            </a:r>
            <a:br>
              <a:rPr smtClean="0">
                <a:solidFill>
                  <a:srgbClr val="00B050"/>
                </a:solidFill>
              </a:rPr>
            </a:br>
            <a:r>
              <a:rPr smtClean="0">
                <a:solidFill>
                  <a:srgbClr val="00B050"/>
                </a:solidFill>
              </a:rPr>
              <a:t/>
            </a:r>
            <a:br>
              <a:rPr smtClean="0">
                <a:solidFill>
                  <a:srgbClr val="00B050"/>
                </a:solidFill>
              </a:rPr>
            </a:br>
            <a:r>
              <a:rPr lang="ru-RU" dirty="0" smtClean="0">
                <a:solidFill>
                  <a:srgbClr val="00B050"/>
                </a:solidFill>
              </a:rPr>
              <a:t>Психофизическое </a:t>
            </a:r>
            <a:br>
              <a:rPr lang="ru-RU" dirty="0" smtClean="0">
                <a:solidFill>
                  <a:srgbClr val="00B050"/>
                </a:solidFill>
              </a:rPr>
            </a:br>
            <a:r>
              <a:rPr lang="ru-RU" dirty="0" smtClean="0">
                <a:solidFill>
                  <a:srgbClr val="00B050"/>
                </a:solidFill>
              </a:rPr>
              <a:t>развитие подростков.</a:t>
            </a:r>
            <a:br>
              <a:rPr lang="ru-RU" dirty="0" smtClean="0">
                <a:solidFill>
                  <a:srgbClr val="00B050"/>
                </a:solidFill>
              </a:rPr>
            </a:br>
            <a:r>
              <a:rPr lang="ru-RU" dirty="0" smtClean="0">
                <a:solidFill>
                  <a:srgbClr val="00B050"/>
                </a:solidFill>
              </a:rPr>
              <a:t>Трудный возраст.</a:t>
            </a:r>
            <a:endParaRPr lang="ru-RU" dirty="0">
              <a:solidFill>
                <a:srgbClr val="00B050"/>
              </a:solidFill>
            </a:endParaRPr>
          </a:p>
        </p:txBody>
      </p:sp>
      <p:sp>
        <p:nvSpPr>
          <p:cNvPr id="3" name="Подзаголовок 2"/>
          <p:cNvSpPr>
            <a:spLocks noGrp="1"/>
          </p:cNvSpPr>
          <p:nvPr>
            <p:ph type="subTitle" idx="1"/>
          </p:nvPr>
        </p:nvSpPr>
        <p:spPr>
          <a:xfrm>
            <a:off x="500034" y="3000372"/>
            <a:ext cx="7500990" cy="3500462"/>
          </a:xfrm>
        </p:spPr>
        <p:txBody>
          <a:bodyPr>
            <a:normAutofit lnSpcReduction="10000"/>
          </a:bodyPr>
          <a:lstStyle/>
          <a:p>
            <a:pPr algn="l"/>
            <a:endParaRPr lang="ru-RU" dirty="0" smtClean="0">
              <a:solidFill>
                <a:schemeClr val="bg1"/>
              </a:solidFill>
            </a:endParaRPr>
          </a:p>
          <a:p>
            <a:pPr algn="l"/>
            <a:endParaRPr lang="ru-RU" dirty="0" smtClean="0">
              <a:solidFill>
                <a:schemeClr val="bg1"/>
              </a:solidFill>
            </a:endParaRPr>
          </a:p>
          <a:p>
            <a:pPr algn="l"/>
            <a:r>
              <a:rPr lang="ru-RU" dirty="0" smtClean="0">
                <a:solidFill>
                  <a:schemeClr val="bg1"/>
                </a:solidFill>
              </a:rPr>
              <a:t>Структура личности подростка…</a:t>
            </a:r>
          </a:p>
          <a:p>
            <a:pPr algn="l"/>
            <a:r>
              <a:rPr lang="ru-RU" dirty="0" smtClean="0">
                <a:solidFill>
                  <a:schemeClr val="bg1"/>
                </a:solidFill>
              </a:rPr>
              <a:t>В ней нет ничего устойчивого, окончательного и неподвижного. Всё в ней – переход, всё течёт.                                                  </a:t>
            </a:r>
            <a:r>
              <a:rPr lang="ru-RU" dirty="0" err="1" smtClean="0">
                <a:solidFill>
                  <a:schemeClr val="bg1"/>
                </a:solidFill>
              </a:rPr>
              <a:t>Л.С.Выготский</a:t>
            </a:r>
            <a:r>
              <a:rPr lang="ru-RU" dirty="0" smtClean="0">
                <a:solidFill>
                  <a:schemeClr val="bg1"/>
                </a:solidFill>
              </a:rPr>
              <a:t>.</a:t>
            </a:r>
            <a:endParaRPr lang="ru-RU" dirty="0">
              <a:solidFill>
                <a:schemeClr val="bg1"/>
              </a:solidFill>
            </a:endParaRPr>
          </a:p>
        </p:txBody>
      </p:sp>
      <p:pic>
        <p:nvPicPr>
          <p:cNvPr id="1026" name="Picture 2" descr="C:\Documents and Settings\АЛЕКСЕЙ\Мои документы\i.jpeg"/>
          <p:cNvPicPr>
            <a:picLocks noChangeAspect="1" noChangeArrowheads="1"/>
          </p:cNvPicPr>
          <p:nvPr/>
        </p:nvPicPr>
        <p:blipFill>
          <a:blip r:embed="rId2"/>
          <a:srcRect/>
          <a:stretch>
            <a:fillRect/>
          </a:stretch>
        </p:blipFill>
        <p:spPr bwMode="auto">
          <a:xfrm>
            <a:off x="6858016" y="1285860"/>
            <a:ext cx="2071670" cy="2357430"/>
          </a:xfrm>
          <a:prstGeom prst="rect">
            <a:avLst/>
          </a:prstGeom>
          <a:noFill/>
        </p:spPr>
      </p:pic>
      <p:sp>
        <p:nvSpPr>
          <p:cNvPr id="5" name="TextBox 4"/>
          <p:cNvSpPr txBox="1"/>
          <p:nvPr/>
        </p:nvSpPr>
        <p:spPr>
          <a:xfrm>
            <a:off x="4857752" y="6211669"/>
            <a:ext cx="4143404" cy="369332"/>
          </a:xfrm>
          <a:prstGeom prst="rect">
            <a:avLst/>
          </a:prstGeom>
          <a:noFill/>
        </p:spPr>
        <p:txBody>
          <a:bodyPr wrap="square" rtlCol="0">
            <a:spAutoFit/>
          </a:bodyPr>
          <a:lstStyle/>
          <a:p>
            <a:r>
              <a:rPr lang="ru-RU" dirty="0" smtClean="0"/>
              <a:t>Выполнила: Купчина Елена Николаевна</a:t>
            </a:r>
            <a:endParaRPr lang="ru-RU" dirty="0"/>
          </a:p>
        </p:txBody>
      </p:sp>
      <p:sp>
        <p:nvSpPr>
          <p:cNvPr id="6" name="TextBox 5"/>
          <p:cNvSpPr txBox="1"/>
          <p:nvPr/>
        </p:nvSpPr>
        <p:spPr>
          <a:xfrm>
            <a:off x="1142976" y="428604"/>
            <a:ext cx="7500990" cy="738664"/>
          </a:xfrm>
          <a:prstGeom prst="rect">
            <a:avLst/>
          </a:prstGeom>
          <a:noFill/>
        </p:spPr>
        <p:txBody>
          <a:bodyPr wrap="square" rtlCol="0">
            <a:spAutoFit/>
          </a:bodyPr>
          <a:lstStyle/>
          <a:p>
            <a:pPr eaLnBrk="0" hangingPunct="0"/>
            <a:r>
              <a:rPr lang="ru-RU" sz="1400" b="1" dirty="0" smtClean="0">
                <a:latin typeface="Times New Roman" pitchFamily="18" charset="0"/>
                <a:cs typeface="Times New Roman" pitchFamily="18" charset="0"/>
              </a:rPr>
              <a:t>Муниципальное общеобразовательное бюджетное учреждение</a:t>
            </a:r>
            <a:endParaRPr lang="ru-RU" sz="1400" dirty="0" smtClean="0"/>
          </a:p>
          <a:p>
            <a:pPr eaLnBrk="0" hangingPunct="0"/>
            <a:r>
              <a:rPr lang="ru-RU" sz="1400" b="1" dirty="0" smtClean="0">
                <a:latin typeface="Times New Roman" pitchFamily="18" charset="0"/>
                <a:cs typeface="Times New Roman" pitchFamily="18" charset="0"/>
              </a:rPr>
              <a:t>средняя общеобразовательная школа № 20</a:t>
            </a:r>
            <a:endParaRPr lang="ru-RU" sz="1400" dirty="0" smtClean="0"/>
          </a:p>
          <a:p>
            <a:pPr eaLnBrk="0" hangingPunct="0"/>
            <a:r>
              <a:rPr lang="ru-RU" sz="1400" b="1" dirty="0" smtClean="0">
                <a:latin typeface="Times New Roman" pitchFamily="18" charset="0"/>
                <a:cs typeface="Times New Roman" pitchFamily="18" charset="0"/>
              </a:rPr>
              <a:t>станицы Чернореченской муниципального образования Лабинского района</a:t>
            </a:r>
            <a:endParaRPr lang="ru-RU" sz="1400" dirty="0"/>
          </a:p>
        </p:txBody>
      </p:sp>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97634"/>
          </a:xfrm>
        </p:spPr>
        <p:txBody>
          <a:bodyPr>
            <a:normAutofit fontScale="90000"/>
          </a:bodyPr>
          <a:lstStyle/>
          <a:p>
            <a:pPr algn="l"/>
            <a:r>
              <a:rPr lang="ru-RU" sz="2800" dirty="0" smtClean="0"/>
              <a:t/>
            </a:r>
            <a:br>
              <a:rPr lang="ru-RU" sz="2800" dirty="0" smtClean="0"/>
            </a:br>
            <a:r>
              <a:rPr lang="ru-RU" sz="3200" dirty="0" smtClean="0"/>
              <a:t>Физическое здоровье ребенка – основа его успехов в учении.</a:t>
            </a:r>
            <a:br>
              <a:rPr lang="ru-RU" sz="3200" dirty="0" smtClean="0"/>
            </a:br>
            <a:r>
              <a:rPr lang="ru-RU" sz="3200" dirty="0" smtClean="0"/>
              <a:t>Состояние физического здоровья и темпы полового созревания детей разные. Чем раньше начинается процесс полового созревания, тем быстрее он протекает.</a:t>
            </a: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3600" dirty="0" smtClean="0"/>
              <a:t>При начале созревания в 12 лет – процесс созревания 2 года.</a:t>
            </a:r>
            <a:br>
              <a:rPr lang="ru-RU" sz="3600" dirty="0" smtClean="0"/>
            </a:br>
            <a:r>
              <a:rPr lang="ru-RU" sz="3600" dirty="0" smtClean="0"/>
              <a:t>В 13 лет – 3 года.</a:t>
            </a:r>
            <a:br>
              <a:rPr lang="ru-RU" sz="3600" dirty="0" smtClean="0"/>
            </a:br>
            <a:r>
              <a:rPr lang="ru-RU" sz="3600" dirty="0" smtClean="0"/>
              <a:t>В 15-летнем возрасте – 5 - 6 лет</a:t>
            </a:r>
            <a:endParaRPr lang="ru-RU"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pPr algn="l"/>
            <a:r>
              <a:rPr lang="ru-RU" sz="3200" dirty="0" smtClean="0"/>
              <a:t>Последние 60 -80 лет серьезными проблемами стали акселерация и ретардация</a:t>
            </a:r>
            <a:endParaRPr lang="ru-RU" sz="3200" dirty="0"/>
          </a:p>
        </p:txBody>
      </p:sp>
      <p:sp>
        <p:nvSpPr>
          <p:cNvPr id="4" name="Содержимое 3"/>
          <p:cNvSpPr>
            <a:spLocks noGrp="1"/>
          </p:cNvSpPr>
          <p:nvPr>
            <p:ph sz="half" idx="1"/>
          </p:nvPr>
        </p:nvSpPr>
        <p:spPr/>
        <p:txBody>
          <a:bodyPr>
            <a:normAutofit/>
          </a:bodyPr>
          <a:lstStyle/>
          <a:p>
            <a:r>
              <a:rPr lang="ru-RU" u="sng" dirty="0" smtClean="0"/>
              <a:t>Акселераты</a:t>
            </a:r>
            <a:r>
              <a:rPr lang="ru-RU" dirty="0" smtClean="0"/>
              <a:t> в школьные годы – лидеры в классах. К 30 годам это крепкие и социально приспособленные, но зависимые от мнения окружающих, приземлённые люди.</a:t>
            </a:r>
            <a:endParaRPr lang="ru-RU" dirty="0"/>
          </a:p>
        </p:txBody>
      </p:sp>
      <p:pic>
        <p:nvPicPr>
          <p:cNvPr id="3074" name="Picture 2" descr="C:\Documents and Settings\АЛЕКСЕЙ\Мои документы\подр7.jpg"/>
          <p:cNvPicPr>
            <a:picLocks noGrp="1" noChangeAspect="1" noChangeArrowheads="1"/>
          </p:cNvPicPr>
          <p:nvPr>
            <p:ph sz="half" idx="2"/>
          </p:nvPr>
        </p:nvPicPr>
        <p:blipFill>
          <a:blip r:embed="rId2"/>
          <a:srcRect/>
          <a:stretch>
            <a:fillRect/>
          </a:stretch>
        </p:blipFill>
        <p:spPr bwMode="auto">
          <a:xfrm>
            <a:off x="4953000" y="1500174"/>
            <a:ext cx="3976718" cy="382985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fontScale="92500" lnSpcReduction="10000"/>
          </a:bodyPr>
          <a:lstStyle/>
          <a:p>
            <a:r>
              <a:rPr lang="ru-RU" u="sng" dirty="0" err="1" smtClean="0"/>
              <a:t>Ретарданты</a:t>
            </a:r>
            <a:r>
              <a:rPr lang="ru-RU" dirty="0" smtClean="0"/>
              <a:t> наоборот – вначале обидчивые, задиристые, стремящиеся</a:t>
            </a:r>
            <a:br>
              <a:rPr lang="ru-RU" dirty="0" smtClean="0"/>
            </a:br>
            <a:r>
              <a:rPr lang="ru-RU" dirty="0" smtClean="0"/>
              <a:t> привлечь внимание, замкнутые и подчиняемые в юности. К 30 годам становятся людьми с более прочным душевным ядром и высокими принципами.</a:t>
            </a:r>
            <a:endParaRPr lang="ru-RU" dirty="0"/>
          </a:p>
        </p:txBody>
      </p:sp>
      <p:pic>
        <p:nvPicPr>
          <p:cNvPr id="4098" name="Picture 2" descr="C:\Documents and Settings\АЛЕКСЕЙ\Мои документы\поросток2.jpeg"/>
          <p:cNvPicPr>
            <a:picLocks noGrp="1" noChangeAspect="1" noChangeArrowheads="1"/>
          </p:cNvPicPr>
          <p:nvPr>
            <p:ph sz="half" idx="2"/>
          </p:nvPr>
        </p:nvPicPr>
        <p:blipFill>
          <a:blip r:embed="rId2"/>
          <a:srcRect/>
          <a:stretch>
            <a:fillRect/>
          </a:stretch>
        </p:blipFill>
        <p:spPr bwMode="auto">
          <a:xfrm>
            <a:off x="4286248" y="1714488"/>
            <a:ext cx="4572032" cy="414340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За что и против чего ведет борьбу ребенок в переходном возрасте.</a:t>
            </a:r>
            <a:endParaRPr lang="ru-RU" sz="3200" dirty="0"/>
          </a:p>
        </p:txBody>
      </p:sp>
      <p:sp>
        <p:nvSpPr>
          <p:cNvPr id="3" name="Содержимое 2"/>
          <p:cNvSpPr>
            <a:spLocks noGrp="1"/>
          </p:cNvSpPr>
          <p:nvPr>
            <p:ph sz="half" idx="1"/>
          </p:nvPr>
        </p:nvSpPr>
        <p:spPr/>
        <p:txBody>
          <a:bodyPr>
            <a:normAutofit/>
          </a:bodyPr>
          <a:lstStyle/>
          <a:p>
            <a:r>
              <a:rPr lang="ru-RU" sz="4800" dirty="0" smtClean="0"/>
              <a:t>За то, чтобы перестать быть ребенком.</a:t>
            </a:r>
            <a:endParaRPr lang="ru-RU" sz="4800" dirty="0"/>
          </a:p>
        </p:txBody>
      </p:sp>
      <p:pic>
        <p:nvPicPr>
          <p:cNvPr id="5122" name="Picture 2" descr="C:\Documents and Settings\АЛЕКСЕЙ\Мои документы\подросток3.jpeg"/>
          <p:cNvPicPr>
            <a:picLocks noGrp="1" noChangeAspect="1" noChangeArrowheads="1"/>
          </p:cNvPicPr>
          <p:nvPr>
            <p:ph sz="half" idx="2"/>
          </p:nvPr>
        </p:nvPicPr>
        <p:blipFill>
          <a:blip r:embed="rId2"/>
          <a:stretch>
            <a:fillRect/>
          </a:stretch>
        </p:blipFill>
        <p:spPr bwMode="auto">
          <a:xfrm>
            <a:off x="4745761" y="1600200"/>
            <a:ext cx="3843477" cy="4525963"/>
          </a:xfrm>
          <a:prstGeom prst="rect">
            <a:avLst/>
          </a:prstGeom>
          <a:noFill/>
        </p:spPr>
      </p:pic>
    </p:spTree>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a:bodyPr>
          <a:lstStyle/>
          <a:p>
            <a:r>
              <a:rPr lang="ru-RU" sz="4400" dirty="0" smtClean="0"/>
              <a:t>За утверждение среди сверстников</a:t>
            </a:r>
            <a:endParaRPr lang="ru-RU" sz="4400" dirty="0"/>
          </a:p>
        </p:txBody>
      </p:sp>
      <p:pic>
        <p:nvPicPr>
          <p:cNvPr id="6146" name="Picture 2" descr="C:\Documents and Settings\АЛЕКСЕЙ\Мои документы\подр8.jpeg"/>
          <p:cNvPicPr>
            <a:picLocks noGrp="1" noChangeAspect="1" noChangeArrowheads="1"/>
          </p:cNvPicPr>
          <p:nvPr>
            <p:ph sz="half" idx="2"/>
          </p:nvPr>
        </p:nvPicPr>
        <p:blipFill>
          <a:blip r:embed="rId2"/>
          <a:srcRect/>
          <a:stretch>
            <a:fillRect/>
          </a:stretch>
        </p:blipFill>
        <p:spPr bwMode="auto">
          <a:xfrm>
            <a:off x="4286248" y="1714488"/>
            <a:ext cx="4572032" cy="4214841"/>
          </a:xfrm>
          <a:prstGeom prst="rect">
            <a:avLst/>
          </a:prstGeom>
          <a:noFill/>
        </p:spPr>
      </p:pic>
    </p:spTree>
  </p:cSld>
  <p:clrMapOvr>
    <a:masterClrMapping/>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a:bodyPr>
          <a:lstStyle/>
          <a:p>
            <a:r>
              <a:rPr lang="ru-RU" sz="3200" dirty="0" smtClean="0"/>
              <a:t>Против замечаний, обсуждений, особенно ироничных, по поводу его физической взрослости</a:t>
            </a:r>
            <a:endParaRPr lang="ru-RU" sz="3200" dirty="0"/>
          </a:p>
        </p:txBody>
      </p:sp>
      <p:pic>
        <p:nvPicPr>
          <p:cNvPr id="7170" name="Picture 2" descr="C:\Documents and Settings\АЛЕКСЕЙ\Мои документы\подросток4.jpg"/>
          <p:cNvPicPr>
            <a:picLocks noGrp="1" noChangeAspect="1" noChangeArrowheads="1"/>
          </p:cNvPicPr>
          <p:nvPr>
            <p:ph sz="half" idx="2"/>
          </p:nvPr>
        </p:nvPicPr>
        <p:blipFill>
          <a:blip r:embed="rId2"/>
          <a:srcRect/>
          <a:stretch>
            <a:fillRect/>
          </a:stretch>
        </p:blipFill>
        <p:spPr bwMode="auto">
          <a:xfrm>
            <a:off x="4286248" y="1928802"/>
            <a:ext cx="4714908" cy="4143404"/>
          </a:xfrm>
          <a:prstGeom prst="rect">
            <a:avLst/>
          </a:prstGeom>
          <a:noFill/>
        </p:spPr>
      </p:pic>
    </p:spTree>
  </p:cSld>
  <p:clrMapOvr>
    <a:masterClrMapping/>
  </p:clrMapOvr>
  <p:transition>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369072"/>
          </a:xfrm>
        </p:spPr>
        <p:txBody>
          <a:bodyPr>
            <a:normAutofit fontScale="90000"/>
          </a:bodyPr>
          <a:lstStyle/>
          <a:p>
            <a:pPr algn="l"/>
            <a:r>
              <a:rPr lang="ru-RU" dirty="0" smtClean="0"/>
              <a:t>Правила, которые должны соблюдать родители подростка:</a:t>
            </a:r>
            <a:br>
              <a:rPr lang="ru-RU" dirty="0" smtClean="0"/>
            </a:br>
            <a:r>
              <a:rPr lang="ru-RU" dirty="0" smtClean="0"/>
              <a:t/>
            </a:r>
            <a:br>
              <a:rPr lang="ru-RU" dirty="0" smtClean="0"/>
            </a:br>
            <a:r>
              <a:rPr lang="ru-RU" sz="3600" dirty="0" smtClean="0"/>
              <a:t>Помочь ребенку найти компромисс души и тела.</a:t>
            </a:r>
            <a:br>
              <a:rPr lang="ru-RU" sz="3600" dirty="0" smtClean="0"/>
            </a:br>
            <a:r>
              <a:rPr lang="ru-RU" sz="3600" dirty="0" smtClean="0"/>
              <a:t/>
            </a:r>
            <a:br>
              <a:rPr lang="ru-RU" sz="3600" dirty="0" smtClean="0"/>
            </a:br>
            <a:r>
              <a:rPr lang="ru-RU" sz="3600" dirty="0" smtClean="0"/>
              <a:t>Все замечания делать в доброжелательном, спокойном тоне.</a:t>
            </a:r>
            <a:br>
              <a:rPr lang="ru-RU" sz="3600" dirty="0" smtClean="0"/>
            </a:br>
            <a:r>
              <a:rPr lang="ru-RU" sz="3600" dirty="0" smtClean="0"/>
              <a:t/>
            </a:r>
            <a:br>
              <a:rPr lang="ru-RU" sz="3600" dirty="0" smtClean="0"/>
            </a:br>
            <a:r>
              <a:rPr lang="ru-RU" sz="3600" dirty="0" smtClean="0"/>
              <a:t>Подробно ознакомить ребенка с функционированием организма.</a:t>
            </a:r>
            <a:br>
              <a:rPr lang="ru-RU" sz="3600" dirty="0" smtClean="0"/>
            </a:br>
            <a:endParaRPr lang="ru-RU"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1143000"/>
          </a:xfrm>
        </p:spPr>
        <p:txBody>
          <a:bodyPr>
            <a:noAutofit/>
          </a:bodyPr>
          <a:lstStyle/>
          <a:p>
            <a:r>
              <a:rPr lang="ru-RU" sz="3200" dirty="0" smtClean="0"/>
              <a:t>Следует помнить, что пока развивается тело ребенка, болит и ждет помощи его душа.</a:t>
            </a:r>
            <a:endParaRPr lang="ru-RU" sz="3200" dirty="0"/>
          </a:p>
        </p:txBody>
      </p:sp>
      <p:pic>
        <p:nvPicPr>
          <p:cNvPr id="8194" name="Picture 2" descr="C:\Documents and Settings\АЛЕКСЕЙ\Мои документы\подросток6.jpg"/>
          <p:cNvPicPr>
            <a:picLocks noChangeAspect="1" noChangeArrowheads="1"/>
          </p:cNvPicPr>
          <p:nvPr/>
        </p:nvPicPr>
        <p:blipFill>
          <a:blip r:embed="rId2"/>
          <a:srcRect/>
          <a:stretch>
            <a:fillRect/>
          </a:stretch>
        </p:blipFill>
        <p:spPr bwMode="auto">
          <a:xfrm>
            <a:off x="2533650" y="2143116"/>
            <a:ext cx="4181490" cy="471488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2800" dirty="0" smtClean="0">
                <a:solidFill>
                  <a:schemeClr val="tx1"/>
                </a:solidFill>
              </a:rPr>
              <a:t>Подростковую психику иногда называют периодом «гормональной дури».</a:t>
            </a:r>
            <a:endParaRPr lang="ru-RU" sz="2800" dirty="0">
              <a:solidFill>
                <a:schemeClr val="tx1"/>
              </a:solidFill>
            </a:endParaRPr>
          </a:p>
        </p:txBody>
      </p:sp>
      <p:pic>
        <p:nvPicPr>
          <p:cNvPr id="9218" name="Picture 2" descr="C:\Documents and Settings\АЛЕКСЕЙ\Мои документы\подросток5.jpg"/>
          <p:cNvPicPr>
            <a:picLocks noChangeAspect="1" noChangeArrowheads="1"/>
          </p:cNvPicPr>
          <p:nvPr/>
        </p:nvPicPr>
        <p:blipFill>
          <a:blip r:embed="rId2"/>
          <a:srcRect/>
          <a:stretch>
            <a:fillRect/>
          </a:stretch>
        </p:blipFill>
        <p:spPr bwMode="auto">
          <a:xfrm>
            <a:off x="1928794" y="1571612"/>
            <a:ext cx="5643602" cy="5000660"/>
          </a:xfrm>
          <a:prstGeom prst="rect">
            <a:avLst/>
          </a:prstGeom>
          <a:noFill/>
        </p:spPr>
      </p:pic>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00108"/>
            <a:ext cx="8229600" cy="2428892"/>
          </a:xfrm>
        </p:spPr>
        <p:txBody>
          <a:bodyPr>
            <a:noAutofit/>
          </a:bodyPr>
          <a:lstStyle/>
          <a:p>
            <a:pPr algn="l"/>
            <a:r>
              <a:rPr lang="ru-RU" sz="2400" dirty="0" smtClean="0"/>
              <a:t>Поиск и становление своего «я» – это высвобождение от влияния взрослых и общение со сверстниками. В семьях, где есть уважение, где каждый имеет право голоса, где у всех есть права, и обязанности, реакции эмансипации проходят мягче и порождают меньше конфликтов</a:t>
            </a:r>
            <a:endParaRPr lang="ru-RU" sz="2400" dirty="0"/>
          </a:p>
        </p:txBody>
      </p:sp>
      <p:pic>
        <p:nvPicPr>
          <p:cNvPr id="10243" name="Picture 3" descr="C:\Documents and Settings\АЛЕКСЕЙ\Мои документы\Моя семья\128476m.jpg"/>
          <p:cNvPicPr>
            <a:picLocks noChangeAspect="1" noChangeArrowheads="1"/>
          </p:cNvPicPr>
          <p:nvPr/>
        </p:nvPicPr>
        <p:blipFill>
          <a:blip r:embed="rId2"/>
          <a:srcRect/>
          <a:stretch>
            <a:fillRect/>
          </a:stretch>
        </p:blipFill>
        <p:spPr bwMode="auto">
          <a:xfrm>
            <a:off x="1928794" y="3429000"/>
            <a:ext cx="4000528" cy="307183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8229600" cy="1143000"/>
          </a:xfrm>
        </p:spPr>
        <p:txBody>
          <a:bodyPr/>
          <a:lstStyle/>
          <a:p>
            <a:endParaRPr lang="ru-RU" dirty="0"/>
          </a:p>
        </p:txBody>
      </p:sp>
      <p:sp>
        <p:nvSpPr>
          <p:cNvPr id="3" name="Содержимое 2"/>
          <p:cNvSpPr>
            <a:spLocks noGrp="1"/>
          </p:cNvSpPr>
          <p:nvPr>
            <p:ph idx="1"/>
          </p:nvPr>
        </p:nvSpPr>
        <p:spPr/>
        <p:txBody>
          <a:bodyPr>
            <a:normAutofit/>
          </a:bodyPr>
          <a:lstStyle/>
          <a:p>
            <a:r>
              <a:rPr lang="ru-RU" sz="2400" dirty="0" smtClean="0"/>
              <a:t>Развитие подростка – это начало поиска себя, своего уникального «я». Это путь становления индивидуальности. Родители делают первые ошибки в воспитании своих детей, говоря ребёнку: «Не выделяйся, будь таким, как все». В психологии этот период времени называют периодом «брожения» психики. За ним наступает период равновесия. Период «брожения», это время проблем между детьми и родителями. Многие считают, что задача родителей в этот период – сдерживать половой инстинкт ребёнка. Это мнение ошибочно, и оно приводит к новым проблемам.</a:t>
            </a:r>
            <a:endParaRPr lang="ru-RU" sz="2400"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solidFill>
                  <a:schemeClr val="accent6">
                    <a:lumMod val="50000"/>
                  </a:schemeClr>
                </a:solidFill>
              </a:rPr>
              <a:t>Что должны сделать родители, чтобы сохранить любовь своих детей?</a:t>
            </a:r>
            <a:endParaRPr lang="ru-RU" sz="3600" dirty="0">
              <a:solidFill>
                <a:schemeClr val="accent6">
                  <a:lumMod val="50000"/>
                </a:schemeClr>
              </a:solidFill>
            </a:endParaRPr>
          </a:p>
        </p:txBody>
      </p:sp>
      <p:pic>
        <p:nvPicPr>
          <p:cNvPr id="11266" name="Picture 2" descr="C:\Documents and Settings\АЛЕКСЕЙ\Мои документы\Моя семья\53434704_1062348.jpg"/>
          <p:cNvPicPr>
            <a:picLocks noChangeAspect="1" noChangeArrowheads="1"/>
          </p:cNvPicPr>
          <p:nvPr/>
        </p:nvPicPr>
        <p:blipFill>
          <a:blip r:embed="rId2"/>
          <a:srcRect/>
          <a:stretch>
            <a:fillRect/>
          </a:stretch>
        </p:blipFill>
        <p:spPr bwMode="auto">
          <a:xfrm>
            <a:off x="571472" y="1428736"/>
            <a:ext cx="8143932" cy="507209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440510"/>
          </a:xfrm>
        </p:spPr>
        <p:txBody>
          <a:bodyPr>
            <a:normAutofit fontScale="90000"/>
          </a:bodyPr>
          <a:lstStyle/>
          <a:p>
            <a:pPr algn="l"/>
            <a:r>
              <a:rPr lang="ru-RU" sz="3600" dirty="0" smtClean="0"/>
              <a:t>1. В самостоятельности ребенка не следует видеть угрозу лишиться его.</a:t>
            </a:r>
            <a:br>
              <a:rPr lang="ru-RU" sz="3600" dirty="0" smtClean="0"/>
            </a:br>
            <a:r>
              <a:rPr lang="ru-RU" sz="3600" dirty="0" smtClean="0"/>
              <a:t/>
            </a:r>
            <a:br>
              <a:rPr lang="ru-RU" sz="3600" dirty="0" smtClean="0"/>
            </a:br>
            <a:r>
              <a:rPr lang="ru-RU" sz="3600" dirty="0" smtClean="0"/>
              <a:t>2. Помните, что ребенку нужна не столько самостоятельность, сколько право на неё.</a:t>
            </a:r>
            <a:br>
              <a:rPr lang="ru-RU" sz="3600" dirty="0" smtClean="0"/>
            </a:br>
            <a:r>
              <a:rPr lang="ru-RU" sz="3600" dirty="0" smtClean="0"/>
              <a:t/>
            </a:r>
            <a:br>
              <a:rPr lang="ru-RU" sz="3600" dirty="0" smtClean="0"/>
            </a:br>
            <a:r>
              <a:rPr lang="ru-RU" sz="3600" dirty="0" smtClean="0"/>
              <a:t>3. Хотите, чтобы ребенок сделал то, что вам нужно, сделайте так, чтобы он сам захотел этого.</a:t>
            </a:r>
            <a:br>
              <a:rPr lang="ru-RU" sz="3600" dirty="0" smtClean="0"/>
            </a:br>
            <a:r>
              <a:rPr lang="ru-RU" sz="3600" dirty="0" smtClean="0"/>
              <a:t/>
            </a:r>
            <a:br>
              <a:rPr lang="ru-RU" sz="3600" dirty="0" smtClean="0"/>
            </a:br>
            <a:r>
              <a:rPr lang="ru-RU" sz="3600" dirty="0" smtClean="0"/>
              <a:t>4. Не перегружайте ребенка опекой и контролем.</a:t>
            </a:r>
            <a:endParaRPr lang="ru-RU"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071546"/>
            <a:ext cx="8229600" cy="3797304"/>
          </a:xfrm>
        </p:spPr>
        <p:txBody>
          <a:bodyPr>
            <a:normAutofit fontScale="90000"/>
          </a:bodyPr>
          <a:lstStyle/>
          <a:p>
            <a:pPr algn="l"/>
            <a:r>
              <a:rPr lang="ru-RU" sz="3600" dirty="0" smtClean="0"/>
              <a:t>5. Не создавайте «революционную ситуацию», а если создали, разрешайте её мирным путем.</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6. Помните слова И.В. Гёте: «В подростковом возрасте многие человеческие достоинства проявляются в чудаческих и неподобающих поступках».</a:t>
            </a:r>
            <a:endParaRPr lang="ru-RU"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3043238"/>
          </a:xfrm>
        </p:spPr>
        <p:txBody>
          <a:bodyPr>
            <a:noAutofit/>
          </a:bodyPr>
          <a:lstStyle/>
          <a:p>
            <a:r>
              <a:rPr lang="ru-RU" sz="2400" dirty="0" smtClean="0"/>
              <a:t>Литература:</a:t>
            </a:r>
            <a:br>
              <a:rPr lang="ru-RU" sz="2400" dirty="0" smtClean="0"/>
            </a:br>
            <a:r>
              <a:rPr lang="ru-RU" sz="2400" dirty="0" smtClean="0"/>
              <a:t>1. </a:t>
            </a:r>
            <a:r>
              <a:rPr lang="ru-RU" sz="2400" dirty="0" err="1" smtClean="0"/>
              <a:t>Шишковец</a:t>
            </a:r>
            <a:r>
              <a:rPr lang="ru-RU" sz="2400" dirty="0" smtClean="0"/>
              <a:t> Т.А. Справочник социального педагога. – М.: ВАКО, 2005.</a:t>
            </a:r>
            <a:br>
              <a:rPr lang="ru-RU" sz="2400" dirty="0" smtClean="0"/>
            </a:br>
            <a:r>
              <a:rPr lang="ru-RU" sz="2400" dirty="0" smtClean="0"/>
              <a:t>2. Настольная книга классного руководителя 5, 6, 7, 8 Классов. Лунина Е.И., </a:t>
            </a:r>
            <a:r>
              <a:rPr lang="ru-RU" sz="2400" dirty="0" err="1" smtClean="0"/>
              <a:t>Шепурёва</a:t>
            </a:r>
            <a:r>
              <a:rPr lang="ru-RU" sz="2400" dirty="0" smtClean="0"/>
              <a:t> Н.С. – Ростов </a:t>
            </a:r>
            <a:r>
              <a:rPr lang="ru-RU" sz="2400" dirty="0" err="1" smtClean="0"/>
              <a:t>н</a:t>
            </a:r>
            <a:r>
              <a:rPr lang="ru-RU" sz="2400" dirty="0" smtClean="0"/>
              <a:t>/Д: Феникс, 2001.</a:t>
            </a:r>
            <a:br>
              <a:rPr lang="ru-RU" sz="2400" dirty="0" smtClean="0"/>
            </a:br>
            <a:r>
              <a:rPr lang="ru-RU" sz="2400" dirty="0" smtClean="0"/>
              <a:t>3. </a:t>
            </a:r>
            <a:r>
              <a:rPr lang="ru-RU" sz="2400" dirty="0" err="1" smtClean="0"/>
              <a:t>Дереклеева</a:t>
            </a:r>
            <a:r>
              <a:rPr lang="ru-RU" sz="2400" dirty="0" smtClean="0"/>
              <a:t> Н.И. Классный руководитель. Основные направления деятельности. – М.: </a:t>
            </a:r>
            <a:r>
              <a:rPr lang="ru-RU" sz="2400" dirty="0" err="1" smtClean="0"/>
              <a:t>Вербум-М</a:t>
            </a:r>
            <a:r>
              <a:rPr lang="ru-RU" sz="2400" dirty="0" smtClean="0"/>
              <a:t>, 2001.</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643182"/>
            <a:ext cx="8229600" cy="1357322"/>
          </a:xfrm>
        </p:spPr>
        <p:txBody>
          <a:bodyPr>
            <a:noAutofit/>
          </a:bodyPr>
          <a:lstStyle/>
          <a:p>
            <a:pPr fontAlgn="auto">
              <a:spcAft>
                <a:spcPts val="0"/>
              </a:spcAft>
              <a:defRPr/>
            </a:pPr>
            <a:r>
              <a:rPr lang="ru-RU" sz="4000" dirty="0" smtClean="0"/>
              <a:t>Из </a:t>
            </a:r>
            <a:r>
              <a:rPr lang="ru-RU" sz="4000" dirty="0" smtClean="0"/>
              <a:t>всех ведущих функций семьи (воспитательной, экономической, эмоциональной обеспечивающей безопасность) доминирующей становится экономическая функция.</a:t>
            </a:r>
            <a:br>
              <a:rPr lang="ru-RU" sz="4000" dirty="0" smtClean="0"/>
            </a:br>
            <a:r>
              <a:rPr lang="ru-RU" sz="4000" b="1" dirty="0" smtClean="0"/>
              <a:t>Родителям просто некогда общаться с ребёнком</a:t>
            </a:r>
            <a:endParaRPr lang="ru-RU" sz="4000" dirty="0"/>
          </a:p>
        </p:txBody>
      </p:sp>
      <p:sp>
        <p:nvSpPr>
          <p:cNvPr id="3" name="Содержимое 2"/>
          <p:cNvSpPr>
            <a:spLocks noGrp="1"/>
          </p:cNvSpPr>
          <p:nvPr>
            <p:ph idx="1"/>
          </p:nvPr>
        </p:nvSpPr>
        <p:spPr>
          <a:xfrm>
            <a:off x="428596" y="6286520"/>
            <a:ext cx="8229600" cy="4525963"/>
          </a:xfrm>
        </p:spPr>
        <p:txBody>
          <a:bodyPr/>
          <a:lstStyle/>
          <a:p>
            <a:endParaRPr lang="ru-RU"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229600" cy="1857380"/>
          </a:xfrm>
        </p:spPr>
        <p:txBody>
          <a:bodyPr>
            <a:normAutofit fontScale="90000"/>
          </a:bodyPr>
          <a:lstStyle/>
          <a:p>
            <a:pPr algn="l"/>
            <a:r>
              <a:rPr lang="ru-RU" dirty="0" smtClean="0"/>
              <a:t>Главное для ребёнка в этот период</a:t>
            </a:r>
            <a:br>
              <a:rPr lang="ru-RU" dirty="0" smtClean="0"/>
            </a:br>
            <a:r>
              <a:rPr lang="ru-RU" dirty="0" smtClean="0"/>
              <a:t/>
            </a:r>
            <a:br>
              <a:rPr lang="ru-RU" dirty="0" smtClean="0"/>
            </a:br>
            <a:r>
              <a:rPr lang="ru-RU" sz="2200" dirty="0" smtClean="0"/>
              <a:t>ЛЮБОВЬ            ДОВЕРИЕ         ПОНИМАНИЕ           ПОДДЕРЖКА</a:t>
            </a:r>
            <a:endParaRPr lang="ru-RU" sz="2200" dirty="0"/>
          </a:p>
        </p:txBody>
      </p:sp>
      <p:sp>
        <p:nvSpPr>
          <p:cNvPr id="3" name="Содержимое 2"/>
          <p:cNvSpPr>
            <a:spLocks noGrp="1"/>
          </p:cNvSpPr>
          <p:nvPr>
            <p:ph idx="1"/>
          </p:nvPr>
        </p:nvSpPr>
        <p:spPr>
          <a:xfrm>
            <a:off x="500034" y="6858000"/>
            <a:ext cx="8229600" cy="4525963"/>
          </a:xfrm>
        </p:spPr>
        <p:txBody>
          <a:bodyPr/>
          <a:lstStyle/>
          <a:p>
            <a:endParaRPr lang="ru-RU" dirty="0"/>
          </a:p>
        </p:txBody>
      </p:sp>
      <p:sp>
        <p:nvSpPr>
          <p:cNvPr id="4" name="Стрелка вправо 3"/>
          <p:cNvSpPr/>
          <p:nvPr/>
        </p:nvSpPr>
        <p:spPr>
          <a:xfrm>
            <a:off x="1500166" y="1571612"/>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3214678" y="1571612"/>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a:off x="5286380" y="1571612"/>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descr="C:\Documents and Settings\АЛЕКСЕЙ\Мои документы\Моя семья\1081156.jpg"/>
          <p:cNvPicPr>
            <a:picLocks noChangeAspect="1" noChangeArrowheads="1"/>
          </p:cNvPicPr>
          <p:nvPr/>
        </p:nvPicPr>
        <p:blipFill>
          <a:blip r:embed="rId2"/>
          <a:srcRect/>
          <a:stretch>
            <a:fillRect/>
          </a:stretch>
        </p:blipFill>
        <p:spPr bwMode="auto">
          <a:xfrm>
            <a:off x="785786" y="1857364"/>
            <a:ext cx="7358114" cy="4643470"/>
          </a:xfrm>
          <a:prstGeom prst="rect">
            <a:avLst/>
          </a:prstGeom>
          <a:noFill/>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1143000"/>
          </a:xfrm>
        </p:spPr>
        <p:txBody>
          <a:bodyPr>
            <a:normAutofit fontScale="90000"/>
          </a:bodyPr>
          <a:lstStyle/>
          <a:p>
            <a:pPr algn="l"/>
            <a:r>
              <a:rPr lang="ru-RU" sz="3600" dirty="0" smtClean="0"/>
              <a:t>В переживаниях подростков огромное место занимает дружба и влюблённость</a:t>
            </a:r>
            <a:endParaRPr lang="ru-RU" sz="3600" dirty="0"/>
          </a:p>
        </p:txBody>
      </p:sp>
      <p:pic>
        <p:nvPicPr>
          <p:cNvPr id="1026" name="Picture 2" descr="C:\Documents and Settings\АЛЕКСЕЙ\Мои документы\др.jpeg"/>
          <p:cNvPicPr>
            <a:picLocks noChangeAspect="1" noChangeArrowheads="1"/>
          </p:cNvPicPr>
          <p:nvPr/>
        </p:nvPicPr>
        <p:blipFill>
          <a:blip r:embed="rId2"/>
          <a:srcRect/>
          <a:stretch>
            <a:fillRect/>
          </a:stretch>
        </p:blipFill>
        <p:spPr bwMode="auto">
          <a:xfrm>
            <a:off x="2143107" y="1785926"/>
            <a:ext cx="5286413" cy="45719"/>
          </a:xfrm>
          <a:prstGeom prst="rect">
            <a:avLst/>
          </a:prstGeom>
          <a:noFill/>
        </p:spPr>
      </p:pic>
      <p:pic>
        <p:nvPicPr>
          <p:cNvPr id="3" name="Picture 2" descr="C:\Documents and Settings\АЛЕКСЕЙ\Мои документы\др2.jpeg"/>
          <p:cNvPicPr>
            <a:picLocks noChangeAspect="1" noChangeArrowheads="1"/>
          </p:cNvPicPr>
          <p:nvPr/>
        </p:nvPicPr>
        <p:blipFill>
          <a:blip r:embed="rId3"/>
          <a:srcRect/>
          <a:stretch>
            <a:fillRect/>
          </a:stretch>
        </p:blipFill>
        <p:spPr bwMode="auto">
          <a:xfrm>
            <a:off x="1142976" y="1500174"/>
            <a:ext cx="6643734" cy="5214974"/>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74638"/>
            <a:ext cx="8229600" cy="6226196"/>
          </a:xfrm>
        </p:spPr>
        <p:txBody>
          <a:bodyPr>
            <a:normAutofit/>
          </a:bodyPr>
          <a:lstStyle/>
          <a:p>
            <a:pPr algn="l"/>
            <a:r>
              <a:rPr lang="ru-RU" sz="3600" dirty="0" smtClean="0">
                <a:solidFill>
                  <a:schemeClr val="tx1"/>
                </a:solidFill>
              </a:rPr>
              <a:t>Девочки чаще мальчиков хотят иметь друга и чаще реализуют своё желание.</a:t>
            </a:r>
            <a:br>
              <a:rPr lang="ru-RU" sz="3600" dirty="0" smtClean="0">
                <a:solidFill>
                  <a:schemeClr val="tx1"/>
                </a:solidFill>
              </a:rPr>
            </a:br>
            <a:r>
              <a:rPr lang="ru-RU" sz="3600" dirty="0" smtClean="0">
                <a:solidFill>
                  <a:schemeClr val="tx1"/>
                </a:solidFill>
              </a:rPr>
              <a:t/>
            </a:r>
            <a:br>
              <a:rPr lang="ru-RU" sz="3600" dirty="0" smtClean="0">
                <a:solidFill>
                  <a:schemeClr val="tx1"/>
                </a:solidFill>
              </a:rPr>
            </a:br>
            <a:r>
              <a:rPr lang="ru-RU" sz="3600" dirty="0" smtClean="0">
                <a:solidFill>
                  <a:schemeClr val="tx1"/>
                </a:solidFill>
              </a:rPr>
              <a:t>Девочкам нужны понимание, сочувствие, уход от одиночества.</a:t>
            </a:r>
            <a:br>
              <a:rPr lang="ru-RU" sz="3600" dirty="0" smtClean="0">
                <a:solidFill>
                  <a:schemeClr val="tx1"/>
                </a:solidFill>
              </a:rPr>
            </a:br>
            <a:r>
              <a:rPr lang="ru-RU" sz="3600" dirty="0" smtClean="0">
                <a:solidFill>
                  <a:schemeClr val="tx1"/>
                </a:solidFill>
              </a:rPr>
              <a:t/>
            </a:r>
            <a:br>
              <a:rPr lang="ru-RU" sz="3600" dirty="0" smtClean="0">
                <a:solidFill>
                  <a:schemeClr val="tx1"/>
                </a:solidFill>
              </a:rPr>
            </a:br>
            <a:r>
              <a:rPr lang="ru-RU" sz="3600" dirty="0" smtClean="0">
                <a:solidFill>
                  <a:schemeClr val="tx1"/>
                </a:solidFill>
              </a:rPr>
              <a:t>Мальчикам – взаимопомощь, понимание.</a:t>
            </a:r>
            <a:br>
              <a:rPr lang="ru-RU" sz="3600" dirty="0" smtClean="0">
                <a:solidFill>
                  <a:schemeClr val="tx1"/>
                </a:solidFill>
              </a:rPr>
            </a:br>
            <a:endParaRPr lang="ru-RU" sz="3600" dirty="0">
              <a:solidFill>
                <a:schemeClr val="tx1"/>
              </a:solidFill>
            </a:endParaRPr>
          </a:p>
        </p:txBody>
      </p:sp>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sz="3600" dirty="0" smtClean="0"/>
              <a:t>В 4 – 7% случаев первая влюблённость ведет впоследствии к браку.</a:t>
            </a:r>
            <a:endParaRPr lang="ru-RU" sz="3600" dirty="0"/>
          </a:p>
        </p:txBody>
      </p:sp>
      <p:pic>
        <p:nvPicPr>
          <p:cNvPr id="2050" name="Picture 2" descr="C:\Documents and Settings\АЛЕКСЕЙ\Мои документы\др3.jpeg"/>
          <p:cNvPicPr>
            <a:picLocks noChangeAspect="1" noChangeArrowheads="1"/>
          </p:cNvPicPr>
          <p:nvPr/>
        </p:nvPicPr>
        <p:blipFill>
          <a:blip r:embed="rId2"/>
          <a:srcRect/>
          <a:stretch>
            <a:fillRect/>
          </a:stretch>
        </p:blipFill>
        <p:spPr bwMode="auto">
          <a:xfrm>
            <a:off x="1071539" y="1428736"/>
            <a:ext cx="6215105" cy="5143536"/>
          </a:xfrm>
          <a:prstGeom prst="rect">
            <a:avLst/>
          </a:prstGeom>
          <a:noFill/>
        </p:spPr>
      </p:pic>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normAutofit/>
          </a:bodyPr>
          <a:lstStyle/>
          <a:p>
            <a:pPr algn="l"/>
            <a:r>
              <a:rPr lang="ru-RU" sz="3600" dirty="0" smtClean="0"/>
              <a:t>Почему возникает влюбленность, эта глубочайшая потребность в индивидуальных доверительных отношениях. Запрещать в этой сфере – значит сделать подростка несчастным. Говорить о предмете влюбленности плохо – значит расстроить взаимоотношения с ним.</a:t>
            </a:r>
            <a:br>
              <a:rPr lang="ru-RU" sz="3600" dirty="0" smtClean="0"/>
            </a:br>
            <a:endParaRPr lang="ru-RU" sz="3600" dirty="0"/>
          </a:p>
        </p:txBody>
      </p:sp>
    </p:spTree>
  </p:cSld>
  <p:clrMapOvr>
    <a:masterClrMapping/>
  </p:clrMapOvr>
  <p:transition>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sz="half" idx="1"/>
          </p:nvPr>
        </p:nvSpPr>
        <p:spPr/>
        <p:txBody>
          <a:bodyPr>
            <a:normAutofit/>
          </a:bodyPr>
          <a:lstStyle/>
          <a:p>
            <a:r>
              <a:rPr lang="ru-RU" dirty="0" smtClean="0"/>
              <a:t>Как заметил юморист, с каждым поколением дети становятся всё хуже, а родители всё лучше, и, таким образом, из всё более плохих детей получаются всё более хорошие родители.</a:t>
            </a:r>
            <a:endParaRPr lang="ru-RU" dirty="0"/>
          </a:p>
        </p:txBody>
      </p:sp>
      <p:pic>
        <p:nvPicPr>
          <p:cNvPr id="7" name="Picture 2" descr="C:\Documents and Settings\АЛЕКСЕЙ\Мои документы\Моя семья\fotofull315082444.jpeg"/>
          <p:cNvPicPr>
            <a:picLocks noGrp="1" noChangeAspect="1" noChangeArrowheads="1"/>
          </p:cNvPicPr>
          <p:nvPr>
            <p:ph sz="half" idx="2"/>
          </p:nvPr>
        </p:nvPicPr>
        <p:blipFill>
          <a:blip r:embed="rId2"/>
          <a:stretch>
            <a:fillRect/>
          </a:stretch>
        </p:blipFill>
        <p:spPr bwMode="auto">
          <a:xfrm>
            <a:off x="4994148" y="2500725"/>
            <a:ext cx="3346704" cy="2724912"/>
          </a:xfrm>
          <a:prstGeom prst="rect">
            <a:avLst/>
          </a:prstGeom>
          <a:noFill/>
        </p:spPr>
      </p:pic>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TotalTime>
  <Words>475</Words>
  <Application>Microsoft Office PowerPoint</Application>
  <PresentationFormat>Экран (4:3)</PresentationFormat>
  <Paragraphs>34</Paragraphs>
  <Slides>23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    Психофизическое  развитие подростков. Трудный возраст.</vt:lpstr>
      <vt:lpstr>Слайд 2</vt:lpstr>
      <vt:lpstr>Из всех ведущих функций семьи (воспитательной, экономической, эмоциональной обеспечивающей безопасность) доминирующей становится экономическая функция. Родителям просто некогда общаться с ребёнком</vt:lpstr>
      <vt:lpstr>Главное для ребёнка в этот период  ЛЮБОВЬ            ДОВЕРИЕ         ПОНИМАНИЕ           ПОДДЕРЖКА</vt:lpstr>
      <vt:lpstr>В переживаниях подростков огромное место занимает дружба и влюблённость</vt:lpstr>
      <vt:lpstr>Девочки чаще мальчиков хотят иметь друга и чаще реализуют своё желание.  Девочкам нужны понимание, сочувствие, уход от одиночества.  Мальчикам – взаимопомощь, понимание. </vt:lpstr>
      <vt:lpstr>В 4 – 7% случаев первая влюблённость ведет впоследствии к браку.</vt:lpstr>
      <vt:lpstr>Почему возникает влюбленность, эта глубочайшая потребность в индивидуальных доверительных отношениях. Запрещать в этой сфере – значит сделать подростка несчастным. Говорить о предмете влюбленности плохо – значит расстроить взаимоотношения с ним. </vt:lpstr>
      <vt:lpstr>Слайд 9</vt:lpstr>
      <vt:lpstr> Физическое здоровье ребенка – основа его успехов в учении. Состояние физического здоровья и темпы полового созревания детей разные. Чем раньше начинается процесс полового созревания, тем быстрее он протекает.   При начале созревания в 12 лет – процесс созревания 2 года. В 13 лет – 3 года. В 15-летнем возрасте – 5 - 6 лет</vt:lpstr>
      <vt:lpstr>Последние 60 -80 лет серьезными проблемами стали акселерация и ретардация</vt:lpstr>
      <vt:lpstr>Слайд 12</vt:lpstr>
      <vt:lpstr>За что и против чего ведет борьбу ребенок в переходном возрасте.</vt:lpstr>
      <vt:lpstr>Слайд 14</vt:lpstr>
      <vt:lpstr>Слайд 15</vt:lpstr>
      <vt:lpstr>Правила, которые должны соблюдать родители подростка:  Помочь ребенку найти компромисс души и тела.  Все замечания делать в доброжелательном, спокойном тоне.  Подробно ознакомить ребенка с функционированием организма. </vt:lpstr>
      <vt:lpstr>Следует помнить, что пока развивается тело ребенка, болит и ждет помощи его душа.</vt:lpstr>
      <vt:lpstr>Подростковую психику иногда называют периодом «гормональной дури».</vt:lpstr>
      <vt:lpstr>Поиск и становление своего «я» – это высвобождение от влияния взрослых и общение со сверстниками. В семьях, где есть уважение, где каждый имеет право голоса, где у всех есть права, и обязанности, реакции эмансипации проходят мягче и порождают меньше конфликтов</vt:lpstr>
      <vt:lpstr>Что должны сделать родители, чтобы сохранить любовь своих детей?</vt:lpstr>
      <vt:lpstr>1. В самостоятельности ребенка не следует видеть угрозу лишиться его.  2. Помните, что ребенку нужна не столько самостоятельность, сколько право на неё.  3. Хотите, чтобы ребенок сделал то, что вам нужно, сделайте так, чтобы он сам захотел этого.  4. Не перегружайте ребенка опекой и контролем.</vt:lpstr>
      <vt:lpstr>5. Не создавайте «революционную ситуацию», а если создали, разрешайте её мирным путем.   6. Помните слова И.В. Гёте: «В подростковом возрасте многие человеческие достоинства проявляются в чудаческих и неподобающих поступках».</vt:lpstr>
      <vt:lpstr>Литература: 1. Шишковец Т.А. Справочник социального педагога. – М.: ВАКО, 2005. 2. Настольная книга классного руководителя 5, 6, 7, 8 Классов. Лунина Е.И., Шепурёва Н.С. – Ростов н/Д: Феникс, 2001. 3. Дереклеева Н.И. Классный руководитель. Основные направления деятельности. – М.: Вербум-М, 2001.</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Психофизическое развитие подростков. Трудный возраст.</dc:title>
  <dc:creator>АЛЕКСЕЙ</dc:creator>
  <cp:lastModifiedBy>АЛЕКСЕЙ</cp:lastModifiedBy>
  <cp:revision>38</cp:revision>
  <dcterms:created xsi:type="dcterms:W3CDTF">2010-02-13T16:06:07Z</dcterms:created>
  <dcterms:modified xsi:type="dcterms:W3CDTF">2013-08-26T14:33:04Z</dcterms:modified>
</cp:coreProperties>
</file>