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notesMasterIdLst>
    <p:notesMasterId r:id="rId13"/>
  </p:notes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80" r:id="rId11"/>
    <p:sldId id="27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7" autoAdjust="0"/>
    <p:restoredTop sz="94595" autoAdjust="0"/>
  </p:normalViewPr>
  <p:slideViewPr>
    <p:cSldViewPr>
      <p:cViewPr varScale="1">
        <p:scale>
          <a:sx n="74" d="100"/>
          <a:sy n="74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D2481-9E05-4334-8A99-ABA769C87910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8F3A1-63A4-4291-9527-EA9722D6D4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6460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D67D-40D9-4AD1-8794-43D415C0E70D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D8DB-EE69-4C7D-B9F7-848A0F494B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D67D-40D9-4AD1-8794-43D415C0E70D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D8DB-EE69-4C7D-B9F7-848A0F494B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D67D-40D9-4AD1-8794-43D415C0E70D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D8DB-EE69-4C7D-B9F7-848A0F494B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D67D-40D9-4AD1-8794-43D415C0E70D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D8DB-EE69-4C7D-B9F7-848A0F494B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D67D-40D9-4AD1-8794-43D415C0E70D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D8DB-EE69-4C7D-B9F7-848A0F494B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D67D-40D9-4AD1-8794-43D415C0E70D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D8DB-EE69-4C7D-B9F7-848A0F494B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D67D-40D9-4AD1-8794-43D415C0E70D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D8DB-EE69-4C7D-B9F7-848A0F494B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D67D-40D9-4AD1-8794-43D415C0E70D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D8DB-EE69-4C7D-B9F7-848A0F494B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D67D-40D9-4AD1-8794-43D415C0E70D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D8DB-EE69-4C7D-B9F7-848A0F494B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D67D-40D9-4AD1-8794-43D415C0E70D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D8DB-EE69-4C7D-B9F7-848A0F494B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D67D-40D9-4AD1-8794-43D415C0E70D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D8DB-EE69-4C7D-B9F7-848A0F494B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1D67D-40D9-4AD1-8794-43D415C0E70D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5D8DB-EE69-4C7D-B9F7-848A0F494B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drovik-praktik.ru/MatKadr/Zakony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C%D0%9E%D0%A2" TargetMode="External"/><Relationship Id="rId2" Type="http://schemas.openxmlformats.org/officeDocument/2006/relationships/hyperlink" Target="http://ru.wikipedia.org/wiki/%D0%A2%D1%80%D1%83%D0%B4%D0%BE%D0%B2%D0%BE%D0%B9_%D0%B4%D0%BE%D0%B3%D0%BE%D0%B2%D0%BE%D1%8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%D0%93%D1%80%D0%B0%D0%B6%D0%B4%D0%B0%D0%BD%D1%81%D0%BA%D0%BE%D0%B5_%D0%BF%D1%80%D0%B0%D0%B2%D0%BE" TargetMode="External"/><Relationship Id="rId4" Type="http://schemas.openxmlformats.org/officeDocument/2006/relationships/hyperlink" Target="http://ru.wikipedia.org/wiki/%D0%A7%D0%B0%D1%81%D1%82%D0%BD%D0%BE%D0%B5_%D0%B8_%D0%BF%D1%83%D0%B1%D0%BB%D0%B8%D1%87%D0%BD%D0%BE%D0%B5_%D0%BF%D1%80%D0%B0%D0%B2%D0%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2"/>
                </a:solidFill>
              </a:rPr>
              <a:t>История возникновения и развития трудового права </a:t>
            </a:r>
            <a:endParaRPr lang="ru-RU" sz="4000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-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ADMIN\Desktop\yandsear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844824"/>
            <a:ext cx="6048672" cy="37444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0449057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Основные принципы трудового права в наше время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fontScale="25000" lnSpcReduction="20000"/>
          </a:bodyPr>
          <a:lstStyle/>
          <a:p>
            <a:r>
              <a:rPr lang="ru-RU" sz="4800" dirty="0"/>
              <a:t>1) свобода труда;</a:t>
            </a:r>
          </a:p>
          <a:p>
            <a:r>
              <a:rPr lang="ru-RU" sz="4800" dirty="0"/>
              <a:t>2) запрещение принудительного труда и дискриминации в сфере труда;</a:t>
            </a:r>
          </a:p>
          <a:p>
            <a:r>
              <a:rPr lang="ru-RU" sz="4800" dirty="0"/>
              <a:t>3) защита от безработицы и содействие в трудоустройстве;</a:t>
            </a:r>
          </a:p>
          <a:p>
            <a:r>
              <a:rPr lang="ru-RU" sz="4800" dirty="0"/>
              <a:t>4) обеспечение права каждого работника на справедливые условия труда;</a:t>
            </a:r>
          </a:p>
          <a:p>
            <a:r>
              <a:rPr lang="ru-RU" sz="4800" dirty="0"/>
              <a:t>5) равенство прав и возможностей работников;</a:t>
            </a:r>
          </a:p>
          <a:p>
            <a:r>
              <a:rPr lang="ru-RU" sz="4800" dirty="0"/>
              <a:t>6) обеспечение права каждого работника на своевременную и в полном размере выплату справедливой заработной платы;</a:t>
            </a:r>
          </a:p>
          <a:p>
            <a:r>
              <a:rPr lang="ru-RU" sz="4800" dirty="0"/>
              <a:t>7) обеспечение равенства возможностей работников без всякой дискриминации на продвижение по работе;</a:t>
            </a:r>
          </a:p>
          <a:p>
            <a:r>
              <a:rPr lang="ru-RU" sz="4800" dirty="0"/>
              <a:t>8) обеспечение права работников и работодателей на объединение для защиты своих прав и интересов;</a:t>
            </a:r>
          </a:p>
          <a:p>
            <a:r>
              <a:rPr lang="ru-RU" sz="4800" dirty="0"/>
              <a:t>9) обеспечение права работников на участие в управлении организацией в предусмотренных законом формах;</a:t>
            </a:r>
          </a:p>
          <a:p>
            <a:r>
              <a:rPr lang="ru-RU" sz="4800" dirty="0"/>
              <a:t>1 0) сочетание государственного и </a:t>
            </a:r>
            <a:r>
              <a:rPr lang="ru-RU" sz="4800" dirty="0" smtClean="0"/>
              <a:t>договорного </a:t>
            </a:r>
            <a:r>
              <a:rPr lang="ru-RU" sz="4800" dirty="0"/>
              <a:t>регулирования трудовых отношений и иных непосредственно связанных с ними отношений;</a:t>
            </a:r>
          </a:p>
          <a:p>
            <a:r>
              <a:rPr lang="ru-RU" sz="4800" dirty="0"/>
              <a:t>11) социальное партнерство;</a:t>
            </a:r>
          </a:p>
          <a:p>
            <a:r>
              <a:rPr lang="ru-RU" sz="4800" dirty="0"/>
              <a:t>12) обязательность возмещения вреда, причиненного работнику в связи с исполнением им трудовых обязанностей;</a:t>
            </a:r>
          </a:p>
          <a:p>
            <a:r>
              <a:rPr lang="ru-RU" sz="4800" dirty="0"/>
              <a:t>13) установление государственных гарантий по обеспечению прав работников и работодателей, осуществление государственного надзора и контроля за их соблюдением;</a:t>
            </a:r>
          </a:p>
          <a:p>
            <a:r>
              <a:rPr lang="ru-RU" sz="4800" dirty="0"/>
              <a:t>14) обеспечение права каждого на защиту государством его трудовых прав и свобод, включая судебную защиту;</a:t>
            </a:r>
          </a:p>
          <a:p>
            <a:r>
              <a:rPr lang="ru-RU" sz="4800" dirty="0"/>
              <a:t>15) обеспечение права на разрешение индивидуальных и коллективных трудовых споров;</a:t>
            </a:r>
          </a:p>
          <a:p>
            <a:r>
              <a:rPr lang="ru-RU" sz="4800" dirty="0"/>
              <a:t>16) обязанность сторон трудового договора соблюдать условия заключенного договора;</a:t>
            </a:r>
          </a:p>
          <a:p>
            <a:r>
              <a:rPr lang="ru-RU" sz="4800" dirty="0"/>
              <a:t>17) обеспечение права представителей профессиональных союзов осуществлять профсоюзный контроль за соблюдением трудового законодательства;</a:t>
            </a:r>
          </a:p>
          <a:p>
            <a:r>
              <a:rPr lang="ru-RU" sz="4800" dirty="0"/>
              <a:t>18) обеспечение права работников на защиту своего достоинства в период трудовой деятельности;</a:t>
            </a:r>
          </a:p>
          <a:p>
            <a:r>
              <a:rPr lang="ru-RU" sz="4800" dirty="0"/>
              <a:t>19) обеспечение права на обязательное социальное страхование работников.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Нормативные акты трудового права в наше время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ru-RU" dirty="0">
                <a:hlinkClick r:id="rId2"/>
              </a:rPr>
              <a:t>Главный документ - Трудовой кодекс РФ</a:t>
            </a: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hlinkClick r:id="rId2"/>
              </a:rPr>
              <a:t>По трудовым книжкам и кадровому делопроизводству</a:t>
            </a: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hlinkClick r:id="rId2"/>
              </a:rPr>
              <a:t>О персональных данных и коммерческой тайне работодателя</a:t>
            </a: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hlinkClick r:id="rId2"/>
              </a:rPr>
              <a:t>Об отпусках и других видах времени отдыха</a:t>
            </a: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hlinkClick r:id="rId2"/>
              </a:rPr>
              <a:t>О рабочем времени</a:t>
            </a: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hlinkClick r:id="rId2"/>
              </a:rPr>
              <a:t>О командировках</a:t>
            </a: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hlinkClick r:id="rId2"/>
              </a:rPr>
              <a:t>Об оплате труда, средней заработной плате</a:t>
            </a: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hlinkClick r:id="rId2"/>
              </a:rPr>
              <a:t>О материальной ответственности</a:t>
            </a: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hlinkClick r:id="rId2"/>
              </a:rPr>
              <a:t>Об архивной работе</a:t>
            </a: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hlinkClick r:id="rId2"/>
              </a:rPr>
              <a:t>О должностных обязанностях</a:t>
            </a: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hlinkClick r:id="rId2"/>
              </a:rPr>
              <a:t>О воинском учёте в организации</a:t>
            </a: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hlinkClick r:id="rId2"/>
              </a:rPr>
              <a:t>О работниках, занятых на тяжёлых работах, работах с вредными и (или) опасными условиями труда, имеющих особый характер работы</a:t>
            </a: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hlinkClick r:id="rId2"/>
              </a:rPr>
              <a:t>О вахтовой работе</a:t>
            </a: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hlinkClick r:id="rId2"/>
              </a:rPr>
              <a:t>О работе женщин, лиц с семейными обязанностями</a:t>
            </a: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hlinkClick r:id="rId2"/>
              </a:rPr>
              <a:t>О несовершеннолетних работниках</a:t>
            </a: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hlinkClick r:id="rId2"/>
              </a:rPr>
              <a:t>О работе руководителей</a:t>
            </a: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hlinkClick r:id="rId2"/>
              </a:rPr>
              <a:t>О работниках районов Крайнего севера и приравненных местностей</a:t>
            </a: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hlinkClick r:id="rId2"/>
              </a:rPr>
              <a:t>О медицинских работниках</a:t>
            </a: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hlinkClick r:id="rId2"/>
              </a:rPr>
              <a:t>О педагогических работниках</a:t>
            </a: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hlinkClick r:id="rId2"/>
              </a:rPr>
              <a:t>О работниках транспорта</a:t>
            </a: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hlinkClick r:id="rId2"/>
              </a:rPr>
              <a:t>О работниках - иностранцах</a:t>
            </a: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hlinkClick r:id="rId2"/>
              </a:rPr>
              <a:t>О проверках Гострудинспекции, судах</a:t>
            </a: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hlinkClick r:id="rId2"/>
              </a:rPr>
              <a:t>Профсоюзные организации в трудовых отношениях</a:t>
            </a:r>
            <a:r>
              <a:rPr lang="ru-RU" dirty="0"/>
              <a:t> 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Причины появления первых трудовых норм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92941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    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Российские фабрики 19 века работали при помощи или приписанных к ним крепостных, или посредством найма отпущенных их господами на оброк. Последняя категория вызывала столкновение интересов фабрикантов и помещиков. Первые, нуждаясь в вольном труде, протестовали против права помещика отрывать своих крепостных по своему усмотрению, вторые считали это право своей неотъемлемой привилегией.</a:t>
            </a:r>
          </a:p>
          <a:p>
            <a:pPr>
              <a:buNone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    Именно конфликт между фабрикантами и помещиками стал причиной появления первых трудовых норм. </a:t>
            </a:r>
          </a:p>
          <a:p>
            <a:pPr>
              <a:buNone/>
            </a:pPr>
            <a:endParaRPr lang="ru-RU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ru-RU" sz="16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509314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FF00"/>
                </a:solidFill>
              </a:rPr>
              <a:t>Первые трудовые книжки</a:t>
            </a:r>
            <a:endParaRPr lang="ru-RU" sz="48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ADMIN\Desktop\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8280920" cy="51571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734253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Для обеспечения правильного исполнения условий по найму учреждаются особые рабочие книжки, получаемые сельскими рабочими из волостных правлений, дум и ратуш. Эти книжки рабочие должны были предъявлять нанимателям при поступлении  в работы или услужения. </a:t>
            </a:r>
          </a:p>
          <a:p>
            <a:r>
              <a:rPr lang="ru-RU" sz="2800" dirty="0" smtClean="0"/>
              <a:t>Для трудовых правоотношений фабрикантов и рабочих, фактически, вводится обязательная форма письменного договора, подменяемая обязательной выдачей рабочей книжки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93240308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Трудовое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право в советское время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074" name="Picture 2" descr="C:\Users\ADMIN\Desktop\im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8136903" cy="48965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30407669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С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приходом</a:t>
            </a:r>
            <a:r>
              <a:rPr lang="ru-RU" sz="2400" dirty="0" smtClean="0"/>
              <a:t> 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к власти советов  всё дореволюционное законодательство было отменено, и революционный законодатель создал своё трудовое законодательство.</a:t>
            </a:r>
          </a:p>
          <a:p>
            <a:r>
              <a:rPr lang="ru-RU" sz="2400" dirty="0" smtClean="0"/>
              <a:t> 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Основные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принципы его заключались в : всеобщности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труда,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праве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на труд и свобода от безработицы;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обязанности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блюсти социалистическую дисциплину труда;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обеспечении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в старости и при потере трудоспособности за счёт государства;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участии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трудовых коллективов в управлении предприятиями и т.д. В Т. п. последовательно проведено положение о равенстве в трудовых отношениях женщины с мужчиной и равноправия граждан независимо от их национальности и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расы. Единственное, что осталось и в новом законодательстве – это трудовые книжки.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616486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9" name="Picture 3" descr="C:\Users\ADMIN\Desktop\73276490f3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208911" cy="5904655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Появились ордена за трудовые заслуги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-</a:t>
            </a:r>
            <a:endParaRPr lang="ru-RU" dirty="0"/>
          </a:p>
        </p:txBody>
      </p:sp>
      <p:pic>
        <p:nvPicPr>
          <p:cNvPr id="5122" name="Picture 2" descr="C:\Users\ADMIN\Desktop\Gadgets_Win7_164\yandsear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44824"/>
            <a:ext cx="1512168" cy="2088232"/>
          </a:xfrm>
          <a:prstGeom prst="rect">
            <a:avLst/>
          </a:prstGeom>
          <a:noFill/>
        </p:spPr>
      </p:pic>
      <p:pic>
        <p:nvPicPr>
          <p:cNvPr id="5123" name="Picture 3" descr="C:\Users\ADMIN\Desktop\yandsearc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35262" y="1772816"/>
            <a:ext cx="2412801" cy="2088232"/>
          </a:xfrm>
          <a:prstGeom prst="rect">
            <a:avLst/>
          </a:prstGeom>
          <a:noFill/>
        </p:spPr>
      </p:pic>
      <p:pic>
        <p:nvPicPr>
          <p:cNvPr id="5124" name="Picture 4" descr="C:\Users\ADMIN\Desktop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1772816"/>
            <a:ext cx="2232248" cy="237626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Трудовое право в настоящие время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47500" lnSpcReduction="20000"/>
          </a:bodyPr>
          <a:lstStyle/>
          <a:p>
            <a:r>
              <a:rPr lang="ru-RU" sz="3400" dirty="0"/>
              <a:t> В настоящее время любая национальная система трудового права состоит из того или иного сочетания трех основных элементов: индивидуальных </a:t>
            </a:r>
            <a:r>
              <a:rPr lang="ru-RU" sz="3400" dirty="0">
                <a:hlinkClick r:id="rId2" tooltip="Трудовой договор"/>
              </a:rPr>
              <a:t>трудовых договоров</a:t>
            </a:r>
            <a:r>
              <a:rPr lang="ru-RU" sz="3400" dirty="0"/>
              <a:t>, коллективных договоров и законодательного регулирования. Существенную роль также играют международные договоры государств, прежде всего, конвенции Международной организации труда (</a:t>
            </a:r>
            <a:r>
              <a:rPr lang="ru-RU" sz="3400" dirty="0">
                <a:hlinkClick r:id="rId3" tooltip="МОТ"/>
              </a:rPr>
              <a:t>МОТ</a:t>
            </a:r>
            <a:r>
              <a:rPr lang="ru-RU" sz="3400" dirty="0"/>
              <a:t>). Поэтому, когда речь идет о методе трудового права, в качестве его черт принято называть сочетание договорного и законодательного регулирования, а также равенство сторон при заключении договора с дальнейшим подчинением работника правилам внутреннего трудового распорядка.</a:t>
            </a:r>
          </a:p>
          <a:p>
            <a:r>
              <a:rPr lang="ru-RU" sz="3400" dirty="0"/>
              <a:t>Для России исторически характерно преобладание законодательного регулирования.</a:t>
            </a:r>
          </a:p>
          <a:p>
            <a:r>
              <a:rPr lang="ru-RU" sz="3400" dirty="0"/>
              <a:t>Трудовое право как отрасль сочетает в себе черты </a:t>
            </a:r>
            <a:r>
              <a:rPr lang="ru-RU" sz="3400" dirty="0">
                <a:hlinkClick r:id="rId4" tooltip="Частное и публичное право"/>
              </a:rPr>
              <a:t>публичного и частного права</a:t>
            </a:r>
            <a:r>
              <a:rPr lang="ru-RU" sz="3400" dirty="0"/>
              <a:t>.</a:t>
            </a:r>
          </a:p>
          <a:p>
            <a:r>
              <a:rPr lang="ru-RU" sz="3400" dirty="0"/>
              <a:t>Коллективно-договорное регулирование осуществляется на разных уровнях — от уровня одной организации, до всей страны или транснациональной корпорации на территории разных государств. В российской терминологии коллективным договором называется договор между работниками и работодателем на уровне организации, а на более высоких уровнях соответствующий акт называется соглашением.</a:t>
            </a:r>
          </a:p>
          <a:p>
            <a:r>
              <a:rPr lang="ru-RU" sz="3400" dirty="0"/>
              <a:t>Со стороны некоторых специалистов по гражданскому праву в течение долгого времени делаются предложения о включении трудового права в предмет </a:t>
            </a:r>
            <a:r>
              <a:rPr lang="ru-RU" sz="3400" dirty="0">
                <a:hlinkClick r:id="rId5" tooltip="Гражданское право"/>
              </a:rPr>
              <a:t>гражданского</a:t>
            </a:r>
            <a:r>
              <a:rPr lang="ru-RU" sz="3400" dirty="0"/>
              <a:t>. Эти предложения отвергаются учеными-«трудовиками» в связи с тем, что в отличие от гражданского права, в трудовом сильны начала публичные. Это связано с необходимостью государственного вмешательства в трудовые отношения для защиты работника.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</TotalTime>
  <Words>184</Words>
  <Application>Microsoft Office PowerPoint</Application>
  <PresentationFormat>Экран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История возникновения и развития трудового права </vt:lpstr>
      <vt:lpstr>Причины появления первых трудовых норм</vt:lpstr>
      <vt:lpstr>Первые трудовые книжки</vt:lpstr>
      <vt:lpstr>Слайд 4</vt:lpstr>
      <vt:lpstr>Трудовое  право в советское время</vt:lpstr>
      <vt:lpstr>Слайд 6</vt:lpstr>
      <vt:lpstr>Слайд 7</vt:lpstr>
      <vt:lpstr>Появились ордена за трудовые заслуги</vt:lpstr>
      <vt:lpstr>Трудовое право в настоящие время</vt:lpstr>
      <vt:lpstr>Основные принципы трудового права в наше время</vt:lpstr>
      <vt:lpstr>Нормативные акты трудового права в наше время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Детская преступность</dc:title>
  <dc:creator>ADMIN</dc:creator>
  <cp:lastModifiedBy>Ученик</cp:lastModifiedBy>
  <cp:revision>36</cp:revision>
  <dcterms:created xsi:type="dcterms:W3CDTF">2012-09-25T12:20:04Z</dcterms:created>
  <dcterms:modified xsi:type="dcterms:W3CDTF">2012-10-17T10:56:07Z</dcterms:modified>
</cp:coreProperties>
</file>