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46" r:id="rId2"/>
    <p:sldId id="316" r:id="rId3"/>
    <p:sldId id="349" r:id="rId4"/>
    <p:sldId id="350" r:id="rId5"/>
    <p:sldId id="352" r:id="rId6"/>
    <p:sldId id="353" r:id="rId7"/>
    <p:sldId id="355" r:id="rId8"/>
    <p:sldId id="357" r:id="rId9"/>
    <p:sldId id="358" r:id="rId10"/>
    <p:sldId id="336" r:id="rId11"/>
    <p:sldId id="340" r:id="rId12"/>
    <p:sldId id="359" r:id="rId13"/>
    <p:sldId id="306" r:id="rId14"/>
    <p:sldId id="35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33"/>
    <a:srgbClr val="FF9900"/>
    <a:srgbClr val="FFFF00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8187" autoAdjust="0"/>
  </p:normalViewPr>
  <p:slideViewPr>
    <p:cSldViewPr>
      <p:cViewPr>
        <p:scale>
          <a:sx n="100" d="100"/>
          <a:sy n="100" d="100"/>
        </p:scale>
        <p:origin x="336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1501-1308-4EEB-AEB4-70B075488F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F7CE4-6DED-4149-9342-B466587EEA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38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9344-2D32-4851-BEEC-15052EABCD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9344-2D32-4851-BEEC-15052EABCD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9344-2D32-4851-BEEC-15052EABCD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9344-2D32-4851-BEEC-15052EABCDC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DB5D05-EDD6-48B7-9348-5FF06D6D22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6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D9D0-BA62-4E90-9D32-87D2D6031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F17B-55BE-404E-83C7-8F5DD4EDD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1981B0-841A-4184-ABCF-ACB887A69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1BECCA-34B7-4AED-8E8B-A69E918394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05BFC-63C0-4204-861A-E2B65392A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65054-B790-4DDB-9455-355851AF89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5C1DF-2305-40D3-A1DF-BD8CAB9381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0B06D-83A8-414E-B097-13AC6D9DF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176F-7846-4485-AB0C-A7190FAA1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A6E0E-5D25-41BF-8BB2-CCD046607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584B-23CE-4001-A0CB-DFE5F2AA75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564CF-8466-4534-8C76-CE73E13C11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4398C6-AA6B-4532-9F0F-C82381CDE31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/>
      <p:bldP spid="4134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58;&#1050;&#1056;&#1067;&#1058;&#1067;&#1049;\&#1044;&#1077;&#1090;&#1089;&#1082;&#1080;&#1077;%20&#1087;&#1077;&#1089;&#1085;&#1080;%20&#1085;&#1072;%20&#1074;&#1099;&#1087;&#1091;&#1089;&#1082;&#1085;&#1086;&#1081;%20&#1074;&#1077;&#1095;&#1077;&#1088;%20-%20&#1044;&#1086;&#1088;&#1086;&#1075;&#1086;&#1102;%20&#1076;&#1086;&#1073;&#1088;&#1072;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4;&#1058;&#1050;&#1056;&#1067;&#1058;&#1067;&#1049;\Svetlana-Kopylova-pesni-pritchi-al_bom-2-Vse-v-tvoih-rukah(muzbaron.com)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4;&#1058;&#1050;&#1056;&#1067;&#1058;&#1067;&#1049;\11_z2t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8" name="Picture 6" descr="http://forumsmile.ru/u/3/a/f/3af5841b7ce26a47f69b717197c30c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3714776" cy="4429156"/>
          </a:xfrm>
          <a:prstGeom prst="rect">
            <a:avLst/>
          </a:prstGeom>
          <a:noFill/>
        </p:spPr>
      </p:pic>
      <p:pic>
        <p:nvPicPr>
          <p:cNvPr id="9" name="Детские песни на выпускной вечер - 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pic>
        <p:nvPicPr>
          <p:cNvPr id="6" name="Picture 2" descr="C:\Users\Юра\Desktop\Рисунок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137">
            <a:off x="4499554" y="-138765"/>
            <a:ext cx="3224520" cy="232195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94916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428625" y="214313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Доброе дело  настоящее, если делается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625" y="857250"/>
            <a:ext cx="5572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по принципу </a:t>
            </a:r>
          </a:p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«ты мне – я тебе»?</a:t>
            </a:r>
          </a:p>
        </p:txBody>
      </p:sp>
      <p:pic>
        <p:nvPicPr>
          <p:cNvPr id="5" name="Рисунок 4" descr="button_alpha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214438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utton_alpha-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1214438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2214563"/>
            <a:ext cx="60721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ради получения денег или славы?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4438" y="3571875"/>
            <a:ext cx="6429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чтобы гордиться собой?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4438" y="4643438"/>
            <a:ext cx="6286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потому что заставили?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563" y="3571875"/>
            <a:ext cx="6786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не ради себя, а ради Бога?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4438" y="2500313"/>
            <a:ext cx="6429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 незаметно для других?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57375" y="1143000"/>
            <a:ext cx="4714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бескорыстно?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0188" y="4714875"/>
            <a:ext cx="5857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из любви к ближнему?</a:t>
            </a:r>
          </a:p>
        </p:txBody>
      </p:sp>
      <p:pic>
        <p:nvPicPr>
          <p:cNvPr id="15" name="Рисунок 14" descr="button_alpha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214438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utton_alpha-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1214438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utton_alpha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2428875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utton_alpha-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2500313"/>
            <a:ext cx="7318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utton_alpha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2428875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button_alpha-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2500313"/>
            <a:ext cx="7318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utton_alpha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3643313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button_alpha-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3643313"/>
            <a:ext cx="7318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button_alpha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8" y="3643313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utton_alpha-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3643313"/>
            <a:ext cx="7318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utton_alpha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8" y="4714875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button_alpha-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4714875"/>
            <a:ext cx="7318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button_alpha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8" y="4714875"/>
            <a:ext cx="731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button_alpha-.jpg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4714875"/>
            <a:ext cx="7318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4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20"/>
                            </p:stCondLst>
                            <p:childTnLst>
                              <p:par>
                                <p:cTn id="10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"/>
                            </p:stCondLst>
                            <p:childTnLst>
                              <p:par>
                                <p:cTn id="15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Правила доброты.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836712"/>
            <a:ext cx="9143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1) Помогать людям.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2) Защищать слабого.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3) Делиться последним с другом.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4) Не завидовать.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5) Прощать ошибки другим.</a:t>
            </a:r>
            <a:endParaRPr lang="en-US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6) Беречь природу.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7) Уважать старших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7E0202"/>
                </a:solidFill>
              </a:rPr>
              <a:t>ПОМНИ: </a:t>
            </a:r>
            <a:r>
              <a:rPr lang="ru-RU" sz="2800" b="1" dirty="0" smtClean="0">
                <a:solidFill>
                  <a:srgbClr val="C00000"/>
                </a:solidFill>
              </a:rPr>
              <a:t>Попробуй не наступить, а уступить.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захватить, а отдать.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кулак показать, а протянуть ладонь.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спрятать, а поделиться.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кричать, а выслушать.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разорвать, а склеить.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98047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214414" y="0"/>
            <a:ext cx="7000924" cy="10715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ПРИТЧА  «БАБОЧКА»</a:t>
            </a:r>
            <a:endParaRPr lang="ru-RU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00446"/>
            <a:ext cx="9144000" cy="57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vetlana-Kopylova-pesni-pritchi-al_bom-2-Vse-v-tvoih-rukah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95300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21271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8643937" cy="41925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Самооценка.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Я работал(а) сегодня на уроке на «отлично»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             </a:t>
            </a:r>
            <a:r>
              <a:rPr lang="ru-RU" sz="2400" b="1" dirty="0" smtClean="0">
                <a:solidFill>
                  <a:srgbClr val="CC9B00"/>
                </a:solidFill>
              </a:rPr>
              <a:t>Я работал(а) сегодня на уроке на «хорошо»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D33969"/>
                </a:solidFill>
              </a:rPr>
              <a:t>Я работал(а) сегодня на уроке на «удовлетворительно»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000240"/>
            <a:ext cx="357187" cy="357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286124"/>
            <a:ext cx="357187" cy="357188"/>
          </a:xfrm>
          <a:prstGeom prst="rect">
            <a:avLst/>
          </a:prstGeom>
          <a:solidFill>
            <a:srgbClr val="D33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642918"/>
            <a:ext cx="357187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358246" cy="4286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и зло творить всегда</a:t>
            </a:r>
            <a:br>
              <a:rPr lang="ru-RU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власти всех людей.</a:t>
            </a:r>
            <a:br>
              <a:rPr lang="ru-RU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зло творится без труда, </a:t>
            </a:r>
            <a:br>
              <a:rPr lang="ru-RU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творить трудней.</a:t>
            </a:r>
            <a:r>
              <a:rPr lang="ru-RU" sz="4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9124" y="4643446"/>
            <a:ext cx="4714876" cy="128588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>  </a:t>
            </a:r>
            <a:r>
              <a:rPr lang="ru-RU" sz="3600" b="1" i="1" dirty="0" smtClean="0">
                <a:solidFill>
                  <a:srgbClr val="FFFF00"/>
                </a:solidFill>
              </a:rPr>
              <a:t>Всё в ваших руках!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animation5butterf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643314"/>
            <a:ext cx="3800475" cy="3048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 республику\a10ebc1d47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62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2" name="Picture 4" descr="12767607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125538"/>
            <a:ext cx="3800475" cy="3810000"/>
          </a:xfrm>
          <a:prstGeom prst="rect">
            <a:avLst/>
          </a:prstGeom>
          <a:noFill/>
        </p:spPr>
      </p:pic>
      <p:pic>
        <p:nvPicPr>
          <p:cNvPr id="94213" name="Picture 5" descr="0_5dc16_69ec9f44_XL"/>
          <p:cNvPicPr>
            <a:picLocks noChangeAspect="1" noChangeArrowheads="1"/>
          </p:cNvPicPr>
          <p:nvPr/>
        </p:nvPicPr>
        <p:blipFill>
          <a:blip r:embed="rId4" cstate="print"/>
          <a:srcRect b="15169"/>
          <a:stretch>
            <a:fillRect/>
          </a:stretch>
        </p:blipFill>
        <p:spPr bwMode="auto">
          <a:xfrm>
            <a:off x="0" y="0"/>
            <a:ext cx="10009188" cy="6858000"/>
          </a:xfrm>
          <a:prstGeom prst="rect">
            <a:avLst/>
          </a:prstGeom>
          <a:noFill/>
        </p:spPr>
      </p:pic>
      <p:pic>
        <p:nvPicPr>
          <p:cNvPr id="94214" name="Picture 6" descr="12767607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0"/>
            <a:ext cx="5329237" cy="4824413"/>
          </a:xfrm>
          <a:prstGeom prst="rect">
            <a:avLst/>
          </a:prstGeom>
          <a:noFill/>
        </p:spPr>
      </p:pic>
      <p:pic>
        <p:nvPicPr>
          <p:cNvPr id="94219" name="Picture 11" descr="s20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115888"/>
            <a:ext cx="5487987" cy="6742112"/>
          </a:xfrm>
          <a:prstGeom prst="rect">
            <a:avLst/>
          </a:prstGeom>
          <a:noFill/>
        </p:spPr>
      </p:pic>
      <p:pic>
        <p:nvPicPr>
          <p:cNvPr id="94220" name="Picture 12" descr="12767607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60350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2517 0.20009 C -0.42517 0.37844 -0.32552 0.52556 -0.20417 0.52556 C -0.06059 0.52556 -0.00885 0.36271 0.01268 0.26463 L 0.03524 0.13555 C 0.05747 0.03747 0.1125 -0.12445 0.27448 -0.12445 C 0.3783 -0.12445 0.49618 0.02174 0.49618 0.20009 C 0.49618 0.37844 0.3783 0.52556 0.27448 0.52556 C 0.1125 0.52556 0.05747 0.36271 0.03524 0.26463 L 0.01268 0.13555 C -0.00885 0.03747 -0.06059 -0.12445 -0.20417 -0.12445 C -0.32552 -0.12445 -0.42517 0.02174 -0.42517 0.20009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" presetID="26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0.14226 C 0.45816 -0.03169 0.34792 -0.161 0.22691 -0.14458 C 0.08403 -0.12538 0.04462 0.04048 0.03004 0.13809 L 0.01754 0.26763 C 0.00243 0.36571 -0.04028 0.53134 -0.20121 0.55308 C -0.30503 0.5665 -0.43316 0.44043 -0.44653 0.26648 C -0.45955 0.09276 -0.3533 -0.06616 -0.24965 -0.07958 C -0.08854 -0.10202 -0.0217 0.04904 0.00781 0.1411 L 0.03958 0.26486 C 0.06875 0.35669 0.13212 0.50798 0.27552 0.48855 C 0.39566 0.47189 0.48455 0.31598 0.47083 0.14226 Z " pathEditMode="relative" rAng="10451429" ptsTypes="ffFffffFfff">
                                      <p:cBhvr>
                                        <p:cTn id="9" dur="3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5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5  -0.033 -0.06129  -0.027 -0.09993  C -0.024 -0.11325  -0.02 -0.12658  -0.014 -0.13724  C -0.01 -0.10659  0.004 -0.07861  0.025 -0.06129  C 0.025 -0.0986  0.041 -0.13457  0.068 -0.15056  C 0.077 -0.15722  0.087 -0.15989  0.097 -0.16122  C 0.082 -0.13857  0.074 -0.10659  0.077 -0.07328  C 0.099 -0.09727  0.13 -0.1026  0.157 -0.08527  C 0.166 -0.07994  0.175 -0.07062  0.181 -0.06129  C 0.158 -0.06396  0.134 -0.05196  0.117 -0.02798  C 0.144 -0.01999  0.167 0.00799  0.174 0.04663  C 0.176 0.05996  0.176 0.07328  0.174 0.08661  C 0.161 0.06129  0.139 0.04397  0.115 0.0413  C 0.127 0.07461  0.124 0.11592  0.106 0.14656  C 0.099 0.15722  0.091 0.16655  0.082 0.17188  C 0.089 0.14257  0.085 0.10926  0.072 0.08261  C 0.06 0.11592  0.034 0.13857  0.004 0.13857  C -0.007 0.13857  -0.017 0.13591  -0.026 0.13058  C -0.004 0.11992  0.013 0.0946  0.021 0.06396  C -0.007 0.07195  -0.036 0.05996  -0.055 0.02931  C -0.062 0.01732  -0.066 0.00533  -0.069 -0.00799  C -0.049 0.00933  -0.023 0.01199  0 0  Z" pathEditMode="relative" ptsTypes="">
                                      <p:cBhvr>
                                        <p:cTn id="25" dur="2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4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3460746" cy="1139825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ДОБРЫЙ </a:t>
            </a:r>
            <a:endParaRPr lang="ru-RU" sz="5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867400" y="0"/>
            <a:ext cx="27463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ЗЛОЙ </a:t>
            </a:r>
            <a:endParaRPr lang="ru-RU" sz="6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6327" name="Picture 7" descr="sh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790950"/>
            <a:ext cx="1590675" cy="3067050"/>
          </a:xfrm>
          <a:prstGeom prst="rect">
            <a:avLst/>
          </a:prstGeom>
          <a:noFill/>
        </p:spPr>
      </p:pic>
      <p:pic>
        <p:nvPicPr>
          <p:cNvPr id="56329" name="Picture 9" descr="354537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149725"/>
            <a:ext cx="1895475" cy="2592388"/>
          </a:xfrm>
          <a:prstGeom prst="rect">
            <a:avLst/>
          </a:prstGeom>
          <a:noFill/>
        </p:spPr>
      </p:pic>
      <p:pic>
        <p:nvPicPr>
          <p:cNvPr id="56332" name="Picture 12" descr="0_5afc0_37e534b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789363"/>
            <a:ext cx="29210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13" descr="1251707136_161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148138"/>
            <a:ext cx="2452688" cy="2709862"/>
          </a:xfrm>
          <a:prstGeom prst="rect">
            <a:avLst/>
          </a:prstGeom>
          <a:noFill/>
        </p:spPr>
      </p:pic>
      <p:pic>
        <p:nvPicPr>
          <p:cNvPr id="56334" name="Picture 14" descr="79129052_large_Princesas__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1700213"/>
            <a:ext cx="2592387" cy="3600450"/>
          </a:xfrm>
          <a:prstGeom prst="rect">
            <a:avLst/>
          </a:prstGeom>
          <a:noFill/>
        </p:spPr>
      </p:pic>
      <p:pic>
        <p:nvPicPr>
          <p:cNvPr id="56335" name="Picture 15" descr="K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781300"/>
            <a:ext cx="2030412" cy="2708275"/>
          </a:xfrm>
          <a:prstGeom prst="rect">
            <a:avLst/>
          </a:prstGeom>
          <a:noFill/>
        </p:spPr>
      </p:pic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4572000" y="115888"/>
            <a:ext cx="71438" cy="67421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57 0.04399 L -0.38646 -0.1870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3172 L -0.13385 -0.20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6 -0.17107 L 0.37569 -0.3916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5 -0.13425 L -0.34653 0.0127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34532 -0.0104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1759 L 0.12569 -0.328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6858016" cy="1357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ПРИТЧА «ДВА ВОЛКА»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4429156" cy="5500726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sz="40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3800" b="1" dirty="0" smtClean="0">
                <a:solidFill>
                  <a:srgbClr val="FFFF00"/>
                </a:solidFill>
              </a:rPr>
              <a:t>Когда-то давно старый индеец открыл своему внуку одну древнюю истину:</a:t>
            </a:r>
          </a:p>
          <a:p>
            <a:pPr algn="l">
              <a:buFontTx/>
              <a:buChar char="-"/>
            </a:pPr>
            <a:r>
              <a:rPr lang="ru-RU" sz="3800" b="1" dirty="0" smtClean="0">
                <a:solidFill>
                  <a:srgbClr val="FFFF00"/>
                </a:solidFill>
              </a:rPr>
              <a:t> В каждом человеке идёт борьба, </a:t>
            </a:r>
          </a:p>
          <a:p>
            <a:pPr algn="l"/>
            <a:r>
              <a:rPr lang="ru-RU" sz="3800" b="1" dirty="0" smtClean="0">
                <a:solidFill>
                  <a:srgbClr val="FFFF00"/>
                </a:solidFill>
              </a:rPr>
              <a:t>очень похожая на борьбу  двух </a:t>
            </a:r>
          </a:p>
          <a:p>
            <a:pPr algn="l"/>
            <a:r>
              <a:rPr lang="ru-RU" sz="3800" b="1" dirty="0" smtClean="0">
                <a:solidFill>
                  <a:srgbClr val="FFFF00"/>
                </a:solidFill>
              </a:rPr>
              <a:t>волков.</a:t>
            </a:r>
          </a:p>
          <a:p>
            <a:pPr algn="l"/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4" descr="C:\Documents and Settings\Admin\Рабочий стол\индеец\indian.png"/>
          <p:cNvPicPr>
            <a:picLocks noChangeAspect="1" noChangeArrowheads="1"/>
          </p:cNvPicPr>
          <p:nvPr/>
        </p:nvPicPr>
        <p:blipFill>
          <a:blip r:embed="rId4" cstate="print"/>
          <a:srcRect r="17332"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Admin\Рабочий стол\индеец\children_1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3643313"/>
            <a:ext cx="30908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642918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4429124" cy="6572272"/>
          </a:xfrm>
        </p:spPr>
        <p:txBody>
          <a:bodyPr>
            <a:normAutofit fontScale="92500"/>
          </a:bodyPr>
          <a:lstStyle/>
          <a:p>
            <a:pPr algn="l"/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Один волк – чёрный, представляет зло – зависть, ревность, сожаление, эгоизм, ложь…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Другой волк – белый, представляет добро – мир, любовь, надежду, истину, доброту, верность…</a:t>
            </a:r>
          </a:p>
          <a:p>
            <a:pPr algn="l"/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467" y="1571612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857232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214810" cy="3429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Маленький индеец, тронутый до глубины души словами деда, на несколько мгновений задумался, а потом спросил: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4" descr="C:\Documents and Settings\Admin\Рабочий стол\индеец\indian.png"/>
          <p:cNvPicPr>
            <a:picLocks noChangeAspect="1" noChangeArrowheads="1"/>
          </p:cNvPicPr>
          <p:nvPr/>
        </p:nvPicPr>
        <p:blipFill>
          <a:blip r:embed="rId4" cstate="print"/>
          <a:srcRect r="17332"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Admin\Рабочий стол\индеец\children_1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3"/>
            <a:ext cx="30908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 bwMode="auto">
          <a:xfrm>
            <a:off x="2428860" y="2571744"/>
            <a:ext cx="2928958" cy="2428892"/>
          </a:xfrm>
          <a:prstGeom prst="cloudCallout">
            <a:avLst>
              <a:gd name="adj1" fmla="val -59961"/>
              <a:gd name="adj2" fmla="val 47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какой волк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 конце побеждает?</a:t>
            </a:r>
            <a:endParaRPr lang="ru-RU" sz="2400" dirty="0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4071938" y="0"/>
            <a:ext cx="2857500" cy="2071688"/>
            <a:chOff x="4071934" y="0"/>
            <a:chExt cx="2857520" cy="2071678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071934" y="0"/>
              <a:ext cx="2857520" cy="2071678"/>
            </a:xfrm>
            <a:prstGeom prst="cloudCallout">
              <a:avLst>
                <a:gd name="adj1" fmla="val 43396"/>
                <a:gd name="adj2" fmla="val 582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2"/>
            <p:cNvSpPr>
              <a:spLocks noChangeArrowheads="1"/>
            </p:cNvSpPr>
            <p:nvPr/>
          </p:nvSpPr>
          <p:spPr bwMode="auto">
            <a:xfrm>
              <a:off x="4286248" y="214290"/>
              <a:ext cx="235743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Всегда побеждает тот волк, которого ты кормишь.</a:t>
              </a:r>
              <a:endParaRPr lang="ru-RU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солн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92">
            <a:off x="7642225" y="0"/>
            <a:ext cx="15017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Игра «Доскажи словечко»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92150"/>
            <a:ext cx="8893175" cy="6165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И каждый становится добрым, доверчивым,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Bookman Old Style" pitchFamily="18" charset="0"/>
              </a:rPr>
              <a:t>И доброе утро продлится до вечера.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Зазеленеет старый пень,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Когда услышит: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C0000"/>
                </a:solidFill>
                <a:latin typeface="Bookman Old Style" pitchFamily="18" charset="0"/>
              </a:rPr>
              <a:t>                                                      «Добрый день!»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Растает ледяная глыба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От слова доброго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                                                         </a:t>
            </a:r>
            <a:r>
              <a:rPr lang="ru-RU" sz="2400" b="1" dirty="0" smtClean="0">
                <a:solidFill>
                  <a:srgbClr val="CC0000"/>
                </a:solidFill>
                <a:latin typeface="Bookman Old Style" pitchFamily="18" charset="0"/>
              </a:rPr>
              <a:t>«Спасибо!»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 Когда бранят за шалости,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 Мы говорим: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                                               </a:t>
            </a:r>
            <a:r>
              <a:rPr lang="ru-RU" sz="2400" b="1" dirty="0" smtClean="0">
                <a:solidFill>
                  <a:srgbClr val="CC0000"/>
                </a:solidFill>
                <a:latin typeface="Bookman Old Style" pitchFamily="18" charset="0"/>
              </a:rPr>
              <a:t>«Прости, пожалуйста!»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Если больше есть не в силах,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Скажем маме мы: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man Old Style" pitchFamily="18" charset="0"/>
              </a:rPr>
              <a:t>                                                            </a:t>
            </a:r>
            <a:r>
              <a:rPr lang="ru-RU" sz="2400" b="1" dirty="0" smtClean="0">
                <a:solidFill>
                  <a:srgbClr val="CC0000"/>
                </a:solidFill>
                <a:latin typeface="Bookman Old Style" pitchFamily="18" charset="0"/>
              </a:rPr>
              <a:t>«Спасибо!»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1_z2t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11">
      <a:dk1>
        <a:srgbClr val="003366"/>
      </a:dk1>
      <a:lt1>
        <a:srgbClr val="FFFFFF"/>
      </a:lt1>
      <a:dk2>
        <a:srgbClr val="0000FF"/>
      </a:dk2>
      <a:lt2>
        <a:srgbClr val="E5FFFF"/>
      </a:lt2>
      <a:accent1>
        <a:srgbClr val="6699FF"/>
      </a:accent1>
      <a:accent2>
        <a:srgbClr val="00B000"/>
      </a:accent2>
      <a:accent3>
        <a:srgbClr val="AAAAFF"/>
      </a:accent3>
      <a:accent4>
        <a:srgbClr val="DADADA"/>
      </a:accent4>
      <a:accent5>
        <a:srgbClr val="B8CAFF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10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6699FF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B8CAFF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11">
        <a:dk1>
          <a:srgbClr val="003366"/>
        </a:dk1>
        <a:lt1>
          <a:srgbClr val="FFFFFF"/>
        </a:lt1>
        <a:dk2>
          <a:srgbClr val="0000FF"/>
        </a:dk2>
        <a:lt2>
          <a:srgbClr val="E5FFFF"/>
        </a:lt2>
        <a:accent1>
          <a:srgbClr val="6699FF"/>
        </a:accent1>
        <a:accent2>
          <a:srgbClr val="00B000"/>
        </a:accent2>
        <a:accent3>
          <a:srgbClr val="AAAAFF"/>
        </a:accent3>
        <a:accent4>
          <a:srgbClr val="DADADA"/>
        </a:accent4>
        <a:accent5>
          <a:srgbClr val="B8CAFF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1264</TotalTime>
  <Words>304</Words>
  <Application>Microsoft Office PowerPoint</Application>
  <PresentationFormat>Экран (4:3)</PresentationFormat>
  <Paragraphs>76</Paragraphs>
  <Slides>14</Slides>
  <Notes>4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Равновесие</vt:lpstr>
      <vt:lpstr>Слайд 1</vt:lpstr>
      <vt:lpstr>Слайд 2</vt:lpstr>
      <vt:lpstr>Слайд 3</vt:lpstr>
      <vt:lpstr>ДОБРЫЙ </vt:lpstr>
      <vt:lpstr>ПРИТЧА «ДВА ВОЛКА»</vt:lpstr>
      <vt:lpstr>Слайд 6</vt:lpstr>
      <vt:lpstr>Слайд 7</vt:lpstr>
      <vt:lpstr>Игра «Доскажи словечко»</vt:lpstr>
      <vt:lpstr>Слайд 9</vt:lpstr>
      <vt:lpstr>Слайд 10</vt:lpstr>
      <vt:lpstr>Слайд 11</vt:lpstr>
      <vt:lpstr>ПРИТЧА  «БАБОЧКА»</vt:lpstr>
      <vt:lpstr>Слайд 13</vt:lpstr>
      <vt:lpstr>Добро и зло творить всегда Во власти всех людей. Но зло творится без труда,  Добро творить трудней.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«Добро и зло в жизни человека»</dc:title>
  <dc:creator>xxx</dc:creator>
  <cp:lastModifiedBy>Фролова Людмила</cp:lastModifiedBy>
  <cp:revision>69</cp:revision>
  <dcterms:created xsi:type="dcterms:W3CDTF">2010-02-12T15:59:05Z</dcterms:created>
  <dcterms:modified xsi:type="dcterms:W3CDTF">2014-02-22T04:36:36Z</dcterms:modified>
</cp:coreProperties>
</file>