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74" r:id="rId5"/>
    <p:sldId id="258" r:id="rId6"/>
    <p:sldId id="275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1" r:id="rId15"/>
    <p:sldId id="266" r:id="rId16"/>
    <p:sldId id="272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Johan_amos_comenius_1592-167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282" y="214290"/>
            <a:ext cx="5643602" cy="6357981"/>
          </a:xfrm>
          <a:noFill/>
          <a:ln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i="1" dirty="0" smtClean="0"/>
              <a:t>Ян </a:t>
            </a:r>
            <a:br>
              <a:rPr lang="ru-RU" sz="4900" b="1" i="1" dirty="0" smtClean="0"/>
            </a:br>
            <a:r>
              <a:rPr lang="ru-RU" sz="4900" b="1" i="1" dirty="0" err="1" smtClean="0"/>
              <a:t>Амос</a:t>
            </a:r>
            <a:r>
              <a:rPr lang="ru-RU" sz="4900" b="1" i="1" dirty="0" smtClean="0"/>
              <a:t> </a:t>
            </a:r>
            <a:br>
              <a:rPr lang="ru-RU" sz="4900" b="1" i="1" dirty="0" smtClean="0"/>
            </a:br>
            <a:r>
              <a:rPr lang="ru-RU" sz="4900" b="1" i="1" dirty="0" smtClean="0"/>
              <a:t>Коменский</a:t>
            </a:r>
            <a:br>
              <a:rPr lang="ru-RU" sz="4900" b="1" i="1" dirty="0" smtClean="0"/>
            </a:br>
            <a:r>
              <a:rPr lang="ru-RU" sz="4900" b="1" i="1" dirty="0" smtClean="0"/>
              <a:t/>
            </a:r>
            <a:br>
              <a:rPr lang="ru-RU" sz="4900" b="1" i="1" dirty="0" smtClean="0"/>
            </a:br>
            <a:r>
              <a:rPr lang="ru-RU" sz="4900" b="1" i="1" dirty="0" smtClean="0"/>
              <a:t> </a:t>
            </a:r>
            <a:endParaRPr lang="ru-RU" sz="49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		</a:t>
            </a:r>
            <a:r>
              <a:rPr lang="ru-RU" sz="4000" b="1" i="1" dirty="0" smtClean="0"/>
              <a:t>Еще на родине Коменский начал разрабатывать «Дидактику», первое название которой было «Рай чешский»: </a:t>
            </a:r>
          </a:p>
          <a:p>
            <a:pPr algn="ctr">
              <a:buNone/>
            </a:pPr>
            <a:r>
              <a:rPr lang="ru-RU" sz="4000" b="1" dirty="0" smtClean="0"/>
              <a:t>«Только образуя и воспитывая человека, мы сможем построить благоустроенные государства и хозяйственные системы»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Autofit/>
          </a:bodyPr>
          <a:lstStyle/>
          <a:p>
            <a:r>
              <a:rPr lang="ru-RU" sz="4000" b="1" i="1" dirty="0" smtClean="0"/>
              <a:t>В 1632 г. в </a:t>
            </a:r>
            <a:r>
              <a:rPr lang="ru-RU" sz="4000" b="1" i="1" dirty="0" err="1" smtClean="0"/>
              <a:t>Лешно</a:t>
            </a:r>
            <a:r>
              <a:rPr lang="ru-RU" sz="4000" b="1" i="1" dirty="0" smtClean="0"/>
              <a:t> Коменский заканчивает свой главный педагогический труд, который назвал «Великая дидактика» и стал обдумывать свою новую идею – создание «</a:t>
            </a:r>
            <a:r>
              <a:rPr lang="ru-RU" sz="4000" b="1" i="1" dirty="0" err="1" smtClean="0"/>
              <a:t>Пансофии</a:t>
            </a:r>
            <a:r>
              <a:rPr lang="ru-RU" sz="4000" b="1" i="1" dirty="0" smtClean="0"/>
              <a:t>» </a:t>
            </a:r>
          </a:p>
          <a:p>
            <a:r>
              <a:rPr lang="ru-RU" sz="4000" b="1" i="1" dirty="0" smtClean="0"/>
              <a:t>(</a:t>
            </a:r>
            <a:r>
              <a:rPr lang="ru-RU" sz="4000" b="1" i="1" dirty="0" err="1" smtClean="0"/>
              <a:t>пансофия</a:t>
            </a:r>
            <a:r>
              <a:rPr lang="ru-RU" sz="4000" b="1" i="1" dirty="0" smtClean="0"/>
              <a:t> – знание всего, всеобщая мудрость).</a:t>
            </a:r>
            <a:endParaRPr lang="ru-RU" sz="4000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1641 г отправился в Англию. </a:t>
            </a:r>
          </a:p>
          <a:p>
            <a:r>
              <a:rPr lang="ru-RU" sz="3600" b="1" i="1" dirty="0" smtClean="0"/>
              <a:t>1642 году переезжает в Гаагу, а затем и в </a:t>
            </a:r>
            <a:r>
              <a:rPr lang="ru-RU" sz="3600" b="1" i="1" dirty="0" err="1" smtClean="0"/>
              <a:t>Лейден</a:t>
            </a:r>
            <a:endParaRPr lang="ru-RU" sz="3600" b="1" i="1" dirty="0" smtClean="0"/>
          </a:p>
          <a:p>
            <a:r>
              <a:rPr lang="ru-RU" sz="3600" b="1" i="1" dirty="0" smtClean="0"/>
              <a:t>В 1642 г. он поселяется в Швеции</a:t>
            </a:r>
          </a:p>
          <a:p>
            <a:r>
              <a:rPr lang="ru-RU" sz="3600" b="1" i="1" dirty="0" smtClean="0"/>
              <a:t>1648 — скончалась вторая жена Коменского.</a:t>
            </a:r>
          </a:p>
          <a:p>
            <a:r>
              <a:rPr lang="ru-RU" sz="3600" b="1" i="1" dirty="0" smtClean="0"/>
              <a:t>В 1648 г. избран епископом общины и возвратился в </a:t>
            </a:r>
            <a:r>
              <a:rPr lang="ru-RU" sz="3600" b="1" i="1" dirty="0" err="1" smtClean="0"/>
              <a:t>Лешно</a:t>
            </a:r>
            <a:r>
              <a:rPr lang="ru-RU" sz="3600" b="1" i="1" dirty="0" smtClean="0"/>
              <a:t>.</a:t>
            </a:r>
          </a:p>
          <a:p>
            <a:r>
              <a:rPr lang="ru-RU" sz="3600" b="1" i="1" dirty="0" smtClean="0"/>
              <a:t>1649 года Коменский женится на Яне </a:t>
            </a:r>
            <a:r>
              <a:rPr lang="ru-RU" sz="3600" b="1" i="1" dirty="0" err="1" smtClean="0"/>
              <a:t>Гаюсовой</a:t>
            </a:r>
            <a:r>
              <a:rPr lang="ru-RU" sz="3600" b="1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4896544" cy="5793507"/>
          </a:xfrm>
        </p:spPr>
        <p:txBody>
          <a:bodyPr>
            <a:normAutofit lnSpcReduction="10000"/>
          </a:bodyPr>
          <a:lstStyle/>
          <a:p>
            <a:r>
              <a:rPr lang="ru-RU" sz="4000" b="1" i="1" dirty="0" smtClean="0"/>
              <a:t>В 1650 году по приглашению переезжает в Венгрию</a:t>
            </a:r>
          </a:p>
          <a:p>
            <a:r>
              <a:rPr lang="ru-RU" sz="4000" b="1" i="1" dirty="0" smtClean="0"/>
              <a:t>1656 г. возвращается в </a:t>
            </a:r>
          </a:p>
          <a:p>
            <a:pPr marL="0" indent="0">
              <a:buNone/>
            </a:pPr>
            <a:r>
              <a:rPr lang="ru-RU" sz="4000" b="1" i="1" dirty="0" smtClean="0"/>
              <a:t>г. </a:t>
            </a:r>
            <a:r>
              <a:rPr lang="ru-RU" sz="4000" b="1" i="1" dirty="0" err="1" smtClean="0"/>
              <a:t>Лешно</a:t>
            </a:r>
            <a:r>
              <a:rPr lang="ru-RU" sz="4000" b="1" i="1" dirty="0" smtClean="0"/>
              <a:t>, но вынужден снова покинуть Родину</a:t>
            </a:r>
          </a:p>
        </p:txBody>
      </p:sp>
      <p:pic>
        <p:nvPicPr>
          <p:cNvPr id="3074" name="Picture 2" descr="F:\коменский - пед чтения\14040415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1196752"/>
            <a:ext cx="3686175" cy="566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274638"/>
            <a:ext cx="4608512" cy="5314602"/>
          </a:xfrm>
        </p:spPr>
        <p:txBody>
          <a:bodyPr>
            <a:normAutofit/>
          </a:bodyPr>
          <a:lstStyle/>
          <a:p>
            <a:r>
              <a:rPr lang="ru-RU" sz="6000" b="1" i="1" dirty="0"/>
              <a:t>Новым местом проживания выберет Амстердам</a:t>
            </a:r>
            <a:endParaRPr lang="ru-RU" sz="6000" dirty="0"/>
          </a:p>
        </p:txBody>
      </p:sp>
      <p:pic>
        <p:nvPicPr>
          <p:cNvPr id="2050" name="Picture 2" descr="F:\коменский - пед чтения\7106231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403244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128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ru-RU" sz="4400" b="1" i="1" dirty="0"/>
              <a:t>В 1657-1658 году издана </a:t>
            </a:r>
            <a:r>
              <a:rPr lang="ru-RU" sz="4400" b="1" i="1" dirty="0" smtClean="0"/>
              <a:t>"</a:t>
            </a:r>
            <a:r>
              <a:rPr lang="ru-RU" sz="4400" b="1" i="1" dirty="0"/>
              <a:t>Великая дидактика" в четырех </a:t>
            </a:r>
            <a:r>
              <a:rPr lang="ru-RU" sz="4400" b="1" i="1" dirty="0" smtClean="0"/>
              <a:t>томах</a:t>
            </a:r>
          </a:p>
          <a:p>
            <a:r>
              <a:rPr lang="ru-RU" sz="4400" b="1" i="1" dirty="0" smtClean="0"/>
              <a:t>«Всеобщее исправление»  - труд, как результат </a:t>
            </a:r>
            <a:r>
              <a:rPr lang="ru-RU" sz="4400" b="1" i="1" dirty="0"/>
              <a:t>жизненных размышлений о собственных коллизиях и судьбе </a:t>
            </a:r>
            <a:r>
              <a:rPr lang="ru-RU" sz="4400" b="1" i="1" dirty="0" smtClean="0"/>
              <a:t>Европы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3635896" cy="6583362"/>
          </a:xfrm>
        </p:spPr>
        <p:txBody>
          <a:bodyPr>
            <a:normAutofit/>
          </a:bodyPr>
          <a:lstStyle/>
          <a:p>
            <a:r>
              <a:rPr lang="ru-RU" sz="4800" b="1" i="1" dirty="0"/>
              <a:t>В 1658 г. </a:t>
            </a:r>
            <a:r>
              <a:rPr lang="ru-RU" sz="4800" b="1" i="1" dirty="0" smtClean="0"/>
              <a:t>в Нюрнберге </a:t>
            </a:r>
            <a:r>
              <a:rPr lang="ru-RU" sz="4800" b="1" i="1" dirty="0"/>
              <a:t>выходит "Мир чувственных вещей в картинках" </a:t>
            </a:r>
          </a:p>
        </p:txBody>
      </p:sp>
      <p:pic>
        <p:nvPicPr>
          <p:cNvPr id="5122" name="Picture 2" descr="F:\коменский - пед чтения\Pictus09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977" y="836713"/>
            <a:ext cx="5524902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672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/>
              <a:t>Духовное завещание Коменского: 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59"/>
            <a:ext cx="4762872" cy="54006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5400" b="1" dirty="0" smtClean="0"/>
              <a:t>«</a:t>
            </a:r>
            <a:r>
              <a:rPr lang="ru-RU" sz="5400" b="1" dirty="0"/>
              <a:t>Единственно необходимое, </a:t>
            </a:r>
            <a:endParaRPr lang="ru-RU" sz="5400" b="1" dirty="0" smtClean="0"/>
          </a:p>
          <a:p>
            <a:pPr marL="0" indent="0">
              <a:buNone/>
            </a:pPr>
            <a:r>
              <a:rPr lang="ru-RU" sz="5400" b="1" dirty="0" smtClean="0"/>
              <a:t>а именно, </a:t>
            </a:r>
            <a:r>
              <a:rPr lang="ru-RU" sz="5400" b="1" dirty="0"/>
              <a:t>знание того, что нужно людям в жизни, </a:t>
            </a:r>
            <a:r>
              <a:rPr lang="ru-RU" sz="5400" b="1" dirty="0" smtClean="0"/>
              <a:t>в смерти </a:t>
            </a:r>
            <a:r>
              <a:rPr lang="ru-RU" sz="5400" b="1" dirty="0"/>
              <a:t>и после смерти</a:t>
            </a:r>
            <a:r>
              <a:rPr lang="ru-RU" sz="5400" b="1" dirty="0" smtClean="0"/>
              <a:t>»</a:t>
            </a:r>
            <a:endParaRPr lang="ru-RU" sz="5400" b="1" dirty="0"/>
          </a:p>
        </p:txBody>
      </p:sp>
      <p:pic>
        <p:nvPicPr>
          <p:cNvPr id="4098" name="Picture 2" descr="F:\коменский - пед чтения\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36912"/>
            <a:ext cx="3922624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747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r">
              <a:buNone/>
            </a:pPr>
            <a:r>
              <a:rPr lang="ru-RU" b="1" dirty="0" smtClean="0"/>
              <a:t>Скончался Ян </a:t>
            </a:r>
            <a:r>
              <a:rPr lang="ru-RU" b="1" dirty="0" err="1" smtClean="0"/>
              <a:t>Амос</a:t>
            </a:r>
            <a:r>
              <a:rPr lang="ru-RU" b="1" dirty="0" smtClean="0"/>
              <a:t> Коменский </a:t>
            </a:r>
          </a:p>
          <a:p>
            <a:pPr marL="0" indent="0" algn="r">
              <a:buNone/>
            </a:pPr>
            <a:r>
              <a:rPr lang="ru-RU" b="1" dirty="0" smtClean="0"/>
              <a:t>       </a:t>
            </a:r>
            <a:r>
              <a:rPr lang="ru-RU" sz="4000" b="1" i="1" dirty="0" smtClean="0"/>
              <a:t>15 </a:t>
            </a:r>
            <a:r>
              <a:rPr lang="ru-RU" sz="4000" b="1" i="1" dirty="0"/>
              <a:t>ноября 1670 г.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r">
              <a:buNone/>
            </a:pPr>
            <a:endParaRPr lang="ru-RU" sz="4000" b="1" dirty="0" smtClean="0"/>
          </a:p>
          <a:p>
            <a:pPr marL="0" indent="0" algn="r">
              <a:buNone/>
            </a:pPr>
            <a:endParaRPr lang="ru-RU" sz="4000" b="1" dirty="0"/>
          </a:p>
          <a:p>
            <a:pPr marL="0" indent="0" algn="r">
              <a:buNone/>
            </a:pPr>
            <a:r>
              <a:rPr lang="ru-RU" sz="4000" b="1" dirty="0" smtClean="0"/>
              <a:t>Похоронен </a:t>
            </a:r>
            <a:r>
              <a:rPr lang="en-GB" sz="4000" b="1" dirty="0" smtClean="0"/>
              <a:t>в </a:t>
            </a:r>
            <a:r>
              <a:rPr lang="en-GB" sz="4000" b="1" dirty="0" err="1"/>
              <a:t>Наардане</a:t>
            </a:r>
            <a:r>
              <a:rPr lang="en-GB" sz="4000" b="1" dirty="0"/>
              <a:t>, </a:t>
            </a:r>
            <a:endParaRPr lang="ru-RU" sz="4000" b="1" dirty="0" smtClean="0"/>
          </a:p>
          <a:p>
            <a:pPr marL="0" indent="0" algn="r">
              <a:buNone/>
            </a:pPr>
            <a:r>
              <a:rPr lang="en-GB" sz="4000" b="1" dirty="0" err="1" smtClean="0"/>
              <a:t>вблизи</a:t>
            </a:r>
            <a:r>
              <a:rPr lang="en-GB" sz="4000" b="1" dirty="0" smtClean="0"/>
              <a:t> </a:t>
            </a:r>
            <a:r>
              <a:rPr lang="en-GB" sz="4000" b="1" dirty="0" err="1"/>
              <a:t>Амстредама</a:t>
            </a:r>
            <a:r>
              <a:rPr lang="en-GB" sz="4000" b="1" dirty="0"/>
              <a:t>, </a:t>
            </a:r>
            <a:endParaRPr lang="ru-RU" sz="4000" b="1" dirty="0" smtClean="0"/>
          </a:p>
          <a:p>
            <a:pPr marL="0" indent="0" algn="r">
              <a:buNone/>
            </a:pPr>
            <a:r>
              <a:rPr lang="en-GB" sz="4000" b="1" dirty="0" err="1" smtClean="0"/>
              <a:t>во</a:t>
            </a:r>
            <a:r>
              <a:rPr lang="en-GB" sz="4000" b="1" dirty="0" smtClean="0"/>
              <a:t> </a:t>
            </a:r>
            <a:r>
              <a:rPr lang="en-GB" sz="4000" b="1" dirty="0" err="1"/>
              <a:t>французкой</a:t>
            </a:r>
            <a:r>
              <a:rPr lang="en-GB" sz="4000" b="1" dirty="0"/>
              <a:t> </a:t>
            </a:r>
            <a:r>
              <a:rPr lang="en-GB" sz="4000" b="1" dirty="0" err="1"/>
              <a:t>церкви</a:t>
            </a:r>
            <a:endParaRPr lang="ru-RU" sz="4000" b="1" dirty="0">
              <a:effectLst/>
            </a:endParaRPr>
          </a:p>
        </p:txBody>
      </p:sp>
      <p:pic>
        <p:nvPicPr>
          <p:cNvPr id="1026" name="Picture 2" descr="F:\коменский - пед чтения\81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6" y="1143000"/>
            <a:ext cx="3168352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708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000" b="1" i="1" dirty="0"/>
              <a:t>В конце жизни Коменский напишет:</a:t>
            </a:r>
            <a:r>
              <a:rPr lang="ru-RU" sz="4000" dirty="0"/>
              <a:t> 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5400" b="1" dirty="0" smtClean="0"/>
              <a:t>«</a:t>
            </a:r>
            <a:r>
              <a:rPr lang="ru-RU" sz="5400" b="1" dirty="0"/>
              <a:t>Вся моя жизнь проходила в скитаниях и не было у меня родины, никогда и нигде не находил я себе прочного приюта»</a:t>
            </a:r>
          </a:p>
        </p:txBody>
      </p:sp>
    </p:spTree>
    <p:extLst>
      <p:ext uri="{BB962C8B-B14F-4D97-AF65-F5344CB8AC3E}">
        <p14:creationId xmlns:p14="http://schemas.microsoft.com/office/powerpoint/2010/main" val="123455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ru-RU" sz="6600" b="1" i="1" dirty="0"/>
              <a:t>В чешском языке данное имя произносится </a:t>
            </a:r>
            <a:r>
              <a:rPr lang="ru-RU" sz="6600" b="1" i="1" dirty="0" smtClean="0"/>
              <a:t>как</a:t>
            </a:r>
            <a:br>
              <a:rPr lang="ru-RU" sz="6600" b="1" i="1" dirty="0" smtClean="0"/>
            </a:br>
            <a:r>
              <a:rPr lang="ru-RU" sz="6600" b="1" i="1" dirty="0" smtClean="0"/>
              <a:t>Ян </a:t>
            </a:r>
            <a:r>
              <a:rPr lang="ru-RU" sz="6600" b="1" i="1" dirty="0" err="1"/>
              <a:t>А́мос</a:t>
            </a:r>
            <a:r>
              <a:rPr lang="ru-RU" sz="6600" b="1" i="1" dirty="0"/>
              <a:t> </a:t>
            </a:r>
            <a:r>
              <a:rPr lang="ru-RU" sz="6600" b="1" i="1" dirty="0" err="1" smtClean="0"/>
              <a:t>Ко́менски</a:t>
            </a:r>
            <a:r>
              <a:rPr lang="ru-RU" sz="6600" b="1" i="1" dirty="0"/>
              <a:t/>
            </a:r>
            <a:br>
              <a:rPr lang="ru-RU" sz="6600" b="1" i="1" dirty="0"/>
            </a:br>
            <a:endParaRPr lang="ru-RU" sz="6600" b="1" i="1" dirty="0"/>
          </a:p>
        </p:txBody>
      </p:sp>
    </p:spTree>
    <p:extLst>
      <p:ext uri="{BB962C8B-B14F-4D97-AF65-F5344CB8AC3E}">
        <p14:creationId xmlns:p14="http://schemas.microsoft.com/office/powerpoint/2010/main" val="254298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i="1" dirty="0" smtClean="0"/>
              <a:t>Ян родился 28 марта 1592 г. </a:t>
            </a:r>
          </a:p>
          <a:p>
            <a:pPr algn="ctr">
              <a:buNone/>
            </a:pPr>
            <a:r>
              <a:rPr lang="ru-RU" sz="4800" b="1" i="1" dirty="0" smtClean="0"/>
              <a:t>в городке </a:t>
            </a:r>
            <a:r>
              <a:rPr lang="ru-RU" sz="4800" b="1" i="1" dirty="0" err="1" smtClean="0"/>
              <a:t>Нивнице</a:t>
            </a:r>
            <a:r>
              <a:rPr lang="ru-RU" sz="4800" b="1" i="1" dirty="0" smtClean="0"/>
              <a:t>, </a:t>
            </a:r>
          </a:p>
          <a:p>
            <a:pPr algn="ctr">
              <a:buNone/>
            </a:pPr>
            <a:r>
              <a:rPr lang="ru-RU" sz="4800" b="1" i="1" dirty="0" smtClean="0"/>
              <a:t>Южная Моравия </a:t>
            </a:r>
          </a:p>
          <a:p>
            <a:pPr algn="ctr">
              <a:buNone/>
            </a:pPr>
            <a:r>
              <a:rPr lang="ru-RU" sz="4800" b="1" i="1" dirty="0" smtClean="0"/>
              <a:t>в Чехии</a:t>
            </a:r>
            <a:endParaRPr lang="ru-RU" sz="48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algn="just"/>
            <a:r>
              <a:rPr lang="ru-RU" sz="3600" b="1" i="1" dirty="0" smtClean="0"/>
              <a:t>Протестантская секта </a:t>
            </a:r>
            <a:r>
              <a:rPr lang="ru-RU" sz="3600" b="1" i="1" dirty="0"/>
              <a:t>(</a:t>
            </a:r>
            <a:r>
              <a:rPr lang="ru-RU" sz="3600" b="1" i="1" dirty="0" smtClean="0"/>
              <a:t>община) </a:t>
            </a:r>
            <a:r>
              <a:rPr lang="ru-RU" sz="3600" b="1" i="1" dirty="0"/>
              <a:t>«Чешских (богемских) </a:t>
            </a:r>
            <a:r>
              <a:rPr lang="ru-RU" sz="3600" b="1" i="1" dirty="0" smtClean="0"/>
              <a:t>братьев»</a:t>
            </a:r>
          </a:p>
          <a:p>
            <a:pPr marL="0" indent="0" algn="just">
              <a:buNone/>
            </a:pPr>
            <a:r>
              <a:rPr lang="ru-RU" sz="3600" b="1" i="1" dirty="0" smtClean="0"/>
              <a:t> </a:t>
            </a:r>
          </a:p>
          <a:p>
            <a:pPr algn="just"/>
            <a:r>
              <a:rPr lang="ru-RU" sz="3600" b="1" i="1" dirty="0" smtClean="0"/>
              <a:t>Они отрицали </a:t>
            </a:r>
            <a:r>
              <a:rPr lang="ru-RU" sz="3600" b="1" i="1" dirty="0"/>
              <a:t>сословное и имущественное неравенство, проповедовали отказ от насильственной борьбы, поддерживали протестантство, отстаивали право на национальную независимость</a:t>
            </a:r>
          </a:p>
        </p:txBody>
      </p:sp>
    </p:spTree>
    <p:extLst>
      <p:ext uri="{BB962C8B-B14F-4D97-AF65-F5344CB8AC3E}">
        <p14:creationId xmlns:p14="http://schemas.microsoft.com/office/powerpoint/2010/main" val="351042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/>
          </a:bodyPr>
          <a:lstStyle/>
          <a:p>
            <a:r>
              <a:rPr lang="ru-RU" sz="4400" b="1" i="1" dirty="0" smtClean="0"/>
              <a:t>В 1604 г. Коменский осиротел.  </a:t>
            </a:r>
          </a:p>
          <a:p>
            <a:r>
              <a:rPr lang="ru-RU" sz="4400" b="1" i="1" dirty="0" smtClean="0"/>
              <a:t>Переезжает в г. </a:t>
            </a:r>
            <a:r>
              <a:rPr lang="ru-RU" sz="4400" b="1" i="1" dirty="0" err="1" smtClean="0"/>
              <a:t>Стражнице</a:t>
            </a:r>
            <a:r>
              <a:rPr lang="ru-RU" sz="4400" b="1" i="1" dirty="0" smtClean="0"/>
              <a:t> к тетке со стороны отца.</a:t>
            </a:r>
          </a:p>
          <a:p>
            <a:r>
              <a:rPr lang="ru-RU" sz="4400" b="1" i="1" dirty="0" smtClean="0"/>
              <a:t>Но в 1605 г. вынужден был вернуться в </a:t>
            </a:r>
            <a:r>
              <a:rPr lang="ru-RU" sz="4400" b="1" i="1" dirty="0" err="1" smtClean="0"/>
              <a:t>Нивнице</a:t>
            </a:r>
            <a:r>
              <a:rPr lang="ru-RU" sz="4400" b="1" i="1" dirty="0" smtClean="0"/>
              <a:t>.</a:t>
            </a:r>
          </a:p>
          <a:p>
            <a:r>
              <a:rPr lang="ru-RU" sz="4400" b="1" i="1" dirty="0" smtClean="0"/>
              <a:t>В 1609 г. он поступает в латинскую школу г. </a:t>
            </a:r>
            <a:r>
              <a:rPr lang="ru-RU" sz="4400" b="1" i="1" dirty="0" err="1" smtClean="0"/>
              <a:t>Пшерова</a:t>
            </a:r>
            <a:r>
              <a:rPr lang="ru-RU" sz="4400" b="1" i="1" dirty="0" smtClean="0"/>
              <a:t> в возрасте 16 лет</a:t>
            </a:r>
            <a:endParaRPr lang="ru-RU" sz="44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sz="4800" b="1" i="1" dirty="0" smtClean="0"/>
              <a:t>В </a:t>
            </a:r>
            <a:r>
              <a:rPr lang="ru-RU" sz="4800" b="1" i="1" dirty="0"/>
              <a:t>повседневном общении схоластикой часто называют знания, оторванные от жизни, основывающиеся на отвлечённых рассуждениях, не проверяемых </a:t>
            </a:r>
            <a:r>
              <a:rPr lang="ru-RU" sz="4800" b="1" i="1" dirty="0" smtClean="0"/>
              <a:t>опытом </a:t>
            </a:r>
            <a:endParaRPr lang="ru-RU" sz="4800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02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4366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 1611 году он проходит обряд протестантского крещения и прибавляет в своему имени второе - </a:t>
            </a:r>
            <a:r>
              <a:rPr lang="ru-RU" sz="4000" b="1" dirty="0" err="1" smtClean="0"/>
              <a:t>Амос</a:t>
            </a:r>
            <a:r>
              <a:rPr lang="ru-RU" sz="4000" b="1" dirty="0" smtClean="0"/>
              <a:t>.</a:t>
            </a:r>
          </a:p>
          <a:p>
            <a:r>
              <a:rPr lang="ru-RU" sz="4000" b="1" dirty="0" smtClean="0"/>
              <a:t>Получает высшее богословское образование в Германии.</a:t>
            </a:r>
          </a:p>
          <a:p>
            <a:r>
              <a:rPr lang="ru-RU" sz="4000" b="1" dirty="0" smtClean="0"/>
              <a:t>1618 — женится на падчерице бургомистра г. </a:t>
            </a:r>
            <a:r>
              <a:rPr lang="ru-RU" sz="4000" b="1" dirty="0" err="1" smtClean="0"/>
              <a:t>Пшерова</a:t>
            </a:r>
            <a:r>
              <a:rPr lang="ru-RU" sz="4000" b="1" dirty="0" smtClean="0"/>
              <a:t> Магдалине </a:t>
            </a:r>
            <a:r>
              <a:rPr lang="ru-RU" sz="4000" b="1" dirty="0" err="1" smtClean="0"/>
              <a:t>Визовской</a:t>
            </a:r>
            <a:r>
              <a:rPr lang="ru-RU" sz="4000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b="1" i="1" dirty="0" smtClean="0"/>
              <a:t>		С 1621 г. для Коменского начинается полный трагизма период скитаний, потерь и страданий - в огне войны сгорел его дом с богатой библиотекой, а чума унесла жизни его жены и детей. </a:t>
            </a:r>
            <a:endParaRPr lang="ru-RU" sz="48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r>
              <a:rPr lang="ru-RU" sz="4400" b="1" i="1" dirty="0" smtClean="0"/>
              <a:t>1624 — в </a:t>
            </a:r>
            <a:r>
              <a:rPr lang="ru-RU" sz="4400" b="1" i="1" dirty="0" err="1" smtClean="0"/>
              <a:t>Брандисе</a:t>
            </a:r>
            <a:r>
              <a:rPr lang="ru-RU" sz="4400" b="1" i="1" dirty="0" smtClean="0"/>
              <a:t> Коменский женится на дочери епископа </a:t>
            </a:r>
            <a:r>
              <a:rPr lang="ru-RU" sz="4400" b="1" i="1" dirty="0" err="1" smtClean="0"/>
              <a:t>Марии-Доротее</a:t>
            </a:r>
            <a:r>
              <a:rPr lang="ru-RU" sz="4400" b="1" i="1" dirty="0" smtClean="0"/>
              <a:t> Кирилловой.</a:t>
            </a:r>
          </a:p>
          <a:p>
            <a:r>
              <a:rPr lang="ru-RU" sz="4400" b="1" i="1" dirty="0" smtClean="0"/>
              <a:t>С 1628 по 1656 г. Коменский и его община «Чешские братья» находят приют в г. </a:t>
            </a:r>
            <a:r>
              <a:rPr lang="ru-RU" sz="4400" b="1" i="1" dirty="0" err="1" smtClean="0"/>
              <a:t>Лешно</a:t>
            </a:r>
            <a:r>
              <a:rPr lang="ru-RU" sz="4400" b="1" i="1" dirty="0" smtClean="0"/>
              <a:t> (Польша).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429</Words>
  <Application>Microsoft Office PowerPoint</Application>
  <PresentationFormat>Экран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   Ян  Амос  Коменский   </vt:lpstr>
      <vt:lpstr>В чешском языке данное имя произносится как Ян А́мос Ко́менски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Новым местом проживания выберет Амстердам</vt:lpstr>
      <vt:lpstr>Презентация PowerPoint</vt:lpstr>
      <vt:lpstr>В 1658 г. в Нюрнберге выходит "Мир чувственных вещей в картинках" </vt:lpstr>
      <vt:lpstr>Духовное завещание Коменского: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Ян  Амос  Коменский </dc:title>
  <dc:creator>Admin</dc:creator>
  <cp:lastModifiedBy>User</cp:lastModifiedBy>
  <cp:revision>11</cp:revision>
  <dcterms:created xsi:type="dcterms:W3CDTF">2013-12-16T03:08:33Z</dcterms:created>
  <dcterms:modified xsi:type="dcterms:W3CDTF">2013-12-16T05:36:53Z</dcterms:modified>
</cp:coreProperties>
</file>