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notesMasterIdLst>
    <p:notesMasterId r:id="rId17"/>
  </p:notes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62" r:id="rId9"/>
    <p:sldId id="263" r:id="rId10"/>
    <p:sldId id="269" r:id="rId11"/>
    <p:sldId id="264" r:id="rId12"/>
    <p:sldId id="265" r:id="rId13"/>
    <p:sldId id="266" r:id="rId14"/>
    <p:sldId id="267" r:id="rId15"/>
    <p:sldId id="26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0EB9A2-0893-41C7-B29C-230695C20994}" type="datetimeFigureOut">
              <a:rPr lang="ru-RU" smtClean="0"/>
              <a:t>04.03.2011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3D02A9-F7BB-48C2-BD0A-06FDD864B9B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3D02A9-F7BB-48C2-BD0A-06FDD864B9B4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91C23C2B-CCC1-4887-A83C-63B5FDCCE05B}" type="datetimeFigureOut">
              <a:rPr lang="ru-RU" smtClean="0"/>
              <a:pPr/>
              <a:t>04.03.2011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8B419520-F411-4683-BE27-FAFE6401B4A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Admin\Documents\Новая папка\Новая папка\deferent001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857364"/>
            <a:ext cx="6715172" cy="4572032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399032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Демократия и выборы в </a:t>
            </a:r>
            <a:r>
              <a:rPr lang="ru-RU" sz="4000" dirty="0" smtClean="0">
                <a:solidFill>
                  <a:srgbClr val="FF0000"/>
                </a:solidFill>
              </a:rPr>
              <a:t>РФ.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Какой</a:t>
            </a:r>
            <a:r>
              <a:rPr lang="ru-RU" dirty="0" smtClean="0">
                <a:solidFill>
                  <a:srgbClr val="7030A0"/>
                </a:solidFill>
              </a:rPr>
              <a:t> </a:t>
            </a:r>
            <a:r>
              <a:rPr lang="ru-RU" sz="5400" b="1" dirty="0" smtClean="0">
                <a:solidFill>
                  <a:srgbClr val="7030A0"/>
                </a:solidFill>
              </a:rPr>
              <a:t>я </a:t>
            </a:r>
            <a:r>
              <a:rPr lang="ru-RU" sz="4400" b="1" dirty="0" smtClean="0">
                <a:solidFill>
                  <a:srgbClr val="7030A0"/>
                </a:solidFill>
              </a:rPr>
              <a:t>?</a:t>
            </a:r>
            <a:endParaRPr lang="ru-RU" sz="4400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1538" y="2214554"/>
            <a:ext cx="7221850" cy="2862322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>
            <a:bevelT/>
          </a:sp3d>
        </p:spPr>
        <p:txBody>
          <a:bodyPr wrap="square" lIns="91440" tIns="45720" rIns="91440" bIns="45720"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 «Ведущий или ведомый»:</a:t>
            </a:r>
          </a:p>
          <a:p>
            <a:pPr algn="ctr"/>
            <a:r>
              <a:rPr lang="ru-RU" sz="3600" b="1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 баллов- ответ «ДА»</a:t>
            </a:r>
          </a:p>
          <a:p>
            <a:pPr algn="ctr"/>
            <a:r>
              <a:rPr lang="ru-RU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 баллов- ответ «НЕТ»</a:t>
            </a:r>
          </a:p>
          <a:p>
            <a:pPr algn="ctr"/>
            <a:r>
              <a:rPr lang="ru-RU" sz="3600" b="1" cap="none" spc="50" dirty="0" smtClean="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endParaRPr lang="ru-RU" sz="3600" b="1" cap="none" spc="50" dirty="0">
              <a:ln w="11430"/>
              <a:solidFill>
                <a:srgbClr val="00206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000108"/>
            <a:ext cx="8229600" cy="875490"/>
          </a:xfrm>
          <a:ln>
            <a:solidFill>
              <a:srgbClr val="FFFF00"/>
            </a:solidFill>
          </a:ln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         Избирательная </a:t>
            </a:r>
            <a:r>
              <a:rPr lang="ru-RU" b="1" dirty="0" smtClean="0">
                <a:solidFill>
                  <a:srgbClr val="7030A0"/>
                </a:solidFill>
              </a:rPr>
              <a:t>система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2786058"/>
            <a:ext cx="2928958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Пропорциональная</a:t>
            </a:r>
          </a:p>
        </p:txBody>
      </p:sp>
      <p:cxnSp>
        <p:nvCxnSpPr>
          <p:cNvPr id="7" name="Прямая соединительная линия 6"/>
          <p:cNvCxnSpPr>
            <a:stCxn id="2" idx="2"/>
          </p:cNvCxnSpPr>
          <p:nvPr/>
        </p:nvCxnSpPr>
        <p:spPr>
          <a:xfrm rot="5400000">
            <a:off x="4221925" y="2125631"/>
            <a:ext cx="500066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285984" y="2357430"/>
            <a:ext cx="4500594" cy="1588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5400000">
            <a:off x="2108183" y="2535231"/>
            <a:ext cx="357190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6644496" y="2570950"/>
            <a:ext cx="285752" cy="1588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429256" y="2714620"/>
            <a:ext cx="2643206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мажоритарная</a:t>
            </a:r>
            <a:endParaRPr lang="ru-RU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27" name="Прямая со стрелкой 26"/>
          <p:cNvCxnSpPr>
            <a:stCxn id="30" idx="0"/>
            <a:endCxn id="3" idx="2"/>
          </p:cNvCxnSpPr>
          <p:nvPr/>
        </p:nvCxnSpPr>
        <p:spPr>
          <a:xfrm rot="5400000" flipH="1" flipV="1">
            <a:off x="1949449" y="3413936"/>
            <a:ext cx="559362" cy="42270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8" idx="2"/>
          </p:cNvCxnSpPr>
          <p:nvPr/>
        </p:nvCxnSpPr>
        <p:spPr>
          <a:xfrm rot="16200000" flipH="1">
            <a:off x="6548688" y="3286123"/>
            <a:ext cx="404345" cy="2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714348" y="3714752"/>
            <a:ext cx="2987293" cy="6463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Партия набирает более</a:t>
            </a:r>
          </a:p>
          <a:p>
            <a:pPr algn="ctr"/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5%  голосов</a:t>
            </a:r>
            <a:endParaRPr lang="ru-RU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786446" y="3571876"/>
            <a:ext cx="2053767" cy="6463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 кандидат,</a:t>
            </a:r>
          </a:p>
          <a:p>
            <a:pPr algn="ctr"/>
            <a:r>
              <a:rPr lang="ru-RU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Один округ.</a:t>
            </a:r>
            <a:endParaRPr lang="ru-RU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5500726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Политический абсентеизм</a:t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>                   </a:t>
            </a: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выборы</a:t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участвуют                                                                 не участвуют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  <a:t>поддержать                       довольные                 не требуется поддержка</a:t>
            </a:r>
            <a:br>
              <a:rPr lang="ru-RU" sz="18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надо изменить ,улучшить       не довольные                ничего  не  изменить</a:t>
            </a:r>
            <a:b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ритуал, без  интереса  к      равнодушные          не задумываются  о происходящем</a:t>
            </a:r>
            <a:b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программам  и  </a:t>
            </a: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</a:rPr>
              <a:t>кан</a:t>
            </a: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  <a:t>-</a:t>
            </a:r>
            <a:br>
              <a:rPr lang="ru-RU" sz="1600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dirty="0" err="1" smtClean="0">
                <a:solidFill>
                  <a:schemeClr val="accent6">
                    <a:lumMod val="75000"/>
                  </a:schemeClr>
                </a:solidFill>
              </a:rPr>
              <a:t>дидатам</a:t>
            </a:r>
            <a: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Тайное – волеизъявление скрыто от посторонних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dirty="0" smtClean="0">
                <a:solidFill>
                  <a:srgbClr val="C00000"/>
                </a:solidFill>
              </a:rPr>
              <a:t>Явное- волеизъявление не скрывается</a:t>
            </a:r>
            <a:r>
              <a:rPr lang="ru-RU" dirty="0" smtClean="0">
                <a:solidFill>
                  <a:srgbClr val="C00000"/>
                </a:solidFill>
              </a:rPr>
              <a:t>.</a:t>
            </a:r>
          </a:p>
          <a:p>
            <a:endParaRPr lang="ru-RU" dirty="0" smtClean="0">
              <a:solidFill>
                <a:srgbClr val="C00000"/>
              </a:solidFill>
            </a:endParaRPr>
          </a:p>
          <a:p>
            <a:endParaRPr lang="ru-RU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(Мы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, активные избиратели, голосуем  тайно</a:t>
            </a:r>
            <a:r>
              <a:rPr lang="ru-RU" i="1" dirty="0" smtClean="0">
                <a:solidFill>
                  <a:schemeClr val="accent1">
                    <a:lumMod val="50000"/>
                  </a:schemeClr>
                </a:solidFill>
              </a:rPr>
              <a:t>.)</a:t>
            </a:r>
            <a:endParaRPr lang="ru-RU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               </a:t>
            </a:r>
            <a:r>
              <a:rPr lang="ru-RU" sz="4000" i="1" dirty="0" smtClean="0">
                <a:solidFill>
                  <a:srgbClr val="7030A0"/>
                </a:solidFill>
              </a:rPr>
              <a:t>Формы  голосования</a:t>
            </a:r>
            <a:endParaRPr lang="ru-RU" sz="4000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571612"/>
            <a:ext cx="8229600" cy="3429024"/>
          </a:xfrm>
        </p:spPr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7030A0"/>
                </a:solidFill>
              </a:rPr>
              <a:t>Викторина</a:t>
            </a:r>
            <a:br>
              <a:rPr lang="ru-RU" sz="4800" b="1" i="1" dirty="0" smtClean="0">
                <a:solidFill>
                  <a:srgbClr val="7030A0"/>
                </a:solidFill>
              </a:rPr>
            </a:br>
            <a:r>
              <a:rPr lang="ru-RU" sz="4800" b="1" i="1" dirty="0" smtClean="0">
                <a:solidFill>
                  <a:srgbClr val="7030A0"/>
                </a:solidFill>
              </a:rPr>
              <a:t>« Избирательное                   </a:t>
            </a:r>
            <a:br>
              <a:rPr lang="ru-RU" sz="4800" b="1" i="1" dirty="0" smtClean="0">
                <a:solidFill>
                  <a:srgbClr val="7030A0"/>
                </a:solidFill>
              </a:rPr>
            </a:br>
            <a:r>
              <a:rPr lang="ru-RU" sz="4800" b="1" i="1" dirty="0" smtClean="0">
                <a:solidFill>
                  <a:srgbClr val="7030A0"/>
                </a:solidFill>
              </a:rPr>
              <a:t>                               право»</a:t>
            </a:r>
            <a:endParaRPr lang="ru-RU" sz="4800" b="1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2500306"/>
            <a:ext cx="6943716" cy="1399032"/>
          </a:xfrm>
        </p:spPr>
        <p:txBody>
          <a:bodyPr>
            <a:normAutofit/>
          </a:bodyPr>
          <a:lstStyle/>
          <a:p>
            <a:r>
              <a:rPr lang="ru-RU" i="1" dirty="0" smtClean="0">
                <a:solidFill>
                  <a:srgbClr val="00B050"/>
                </a:solidFill>
              </a:rPr>
              <a:t>Спасибо за сотрудничество</a:t>
            </a:r>
            <a:endParaRPr lang="ru-RU" i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scene3d>
            <a:camera prst="perspectiveContrastingLeftFacing"/>
            <a:lightRig rig="threePt" dir="t"/>
          </a:scene3d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dirty="0" smtClean="0"/>
              <a:t>«Только то общество, в котором народ пользуется верховной властью, есть истинное  вместилище свободы».</a:t>
            </a:r>
          </a:p>
          <a:p>
            <a:pPr>
              <a:buNone/>
            </a:pPr>
            <a:r>
              <a:rPr lang="ru-RU" dirty="0" smtClean="0"/>
              <a:t>                                               (Цицерон)</a:t>
            </a:r>
          </a:p>
          <a:p>
            <a:pPr>
              <a:buNone/>
            </a:pPr>
            <a:r>
              <a:rPr lang="ru-RU" dirty="0" smtClean="0"/>
              <a:t>«Чтобы  создать  из  людей  хороших  граждан,  им  следует  дать  возможность  проявлять  свои  права  граждан  и  исполнять  обязанности  граждан»</a:t>
            </a:r>
          </a:p>
          <a:p>
            <a:pPr>
              <a:buNone/>
            </a:pPr>
            <a:r>
              <a:rPr lang="ru-RU" dirty="0" smtClean="0"/>
              <a:t>                                                (</a:t>
            </a:r>
            <a:r>
              <a:rPr lang="ru-RU" dirty="0" err="1" smtClean="0"/>
              <a:t>С.Смайлс,писатель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Избирательное  право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dmin\Documents\Новая папка\Новая папка\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714356"/>
            <a:ext cx="5929354" cy="58579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1646237"/>
            <a:ext cx="7615262" cy="4526280"/>
          </a:xfrm>
        </p:spPr>
        <p:txBody>
          <a:bodyPr/>
          <a:lstStyle/>
          <a:p>
            <a:pPr algn="just">
              <a:buNone/>
            </a:pPr>
            <a:r>
              <a:rPr lang="ru-RU" dirty="0" smtClean="0"/>
              <a:t>   По мнению  учёных ,  человечество  существует  около  2,5 млн. лет. Однако всего лишь  около  5 тыс. лет  пройдено  людьми,  объединившимися  в  государство.  Таким  образом, </a:t>
            </a:r>
          </a:p>
          <a:p>
            <a:pPr algn="just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Государство- это  очень  молодое  образование</a:t>
            </a:r>
            <a:r>
              <a:rPr lang="ru-RU" dirty="0" smtClean="0"/>
              <a:t>  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Роль государства в жизни  общества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357166"/>
            <a:ext cx="4199869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государство</a:t>
            </a:r>
            <a:endParaRPr lang="ru-RU" sz="3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071546"/>
            <a:ext cx="1930977" cy="6463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Решает общие </a:t>
            </a:r>
          </a:p>
          <a:p>
            <a:pPr algn="ctr"/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дела</a:t>
            </a:r>
            <a:endParaRPr lang="ru-RU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71736" y="1000108"/>
            <a:ext cx="1885837" cy="9233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Арбитр в раз-</a:t>
            </a:r>
          </a:p>
          <a:p>
            <a:pPr algn="ctr"/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Решении  </a:t>
            </a:r>
            <a:r>
              <a:rPr lang="ru-RU" b="1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</a:t>
            </a:r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</a:t>
            </a:r>
          </a:p>
          <a:p>
            <a:pPr algn="ctr"/>
            <a:r>
              <a:rPr lang="ru-RU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ров</a:t>
            </a:r>
            <a:endParaRPr lang="ru-RU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928670"/>
            <a:ext cx="2071702" cy="1200329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Представляет</a:t>
            </a:r>
          </a:p>
          <a:p>
            <a:pPr algn="ctr"/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 на между</a:t>
            </a:r>
            <a:r>
              <a:rPr lang="ru-RU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народной  </a:t>
            </a:r>
            <a:r>
              <a:rPr lang="ru-RU" b="1" cap="none" spc="50" dirty="0" err="1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аренене</a:t>
            </a:r>
            <a:endParaRPr lang="ru-RU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29454" y="1000108"/>
            <a:ext cx="1835759" cy="646331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Применяет </a:t>
            </a:r>
          </a:p>
          <a:p>
            <a:pPr algn="ctr"/>
            <a:r>
              <a:rPr lang="ru-RU" b="1" spc="50" dirty="0" smtClean="0">
                <a:ln w="11430"/>
                <a:solidFill>
                  <a:schemeClr val="bg1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принуждение</a:t>
            </a:r>
            <a:endParaRPr lang="ru-RU" b="1" cap="none" spc="50" dirty="0">
              <a:ln w="11430"/>
              <a:solidFill>
                <a:schemeClr val="bg1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rot="10800000" flipV="1">
            <a:off x="2143108" y="2143116"/>
            <a:ext cx="1785950" cy="571504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429124" y="2214554"/>
            <a:ext cx="1643074" cy="500066"/>
          </a:xfrm>
          <a:prstGeom prst="straightConnector1">
            <a:avLst/>
          </a:prstGeom>
          <a:ln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571472" y="2714620"/>
            <a:ext cx="2763898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Внутренние  функции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143504" y="2714620"/>
            <a:ext cx="2401619" cy="369332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Внешние функции</a:t>
            </a: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00034" y="3071811"/>
            <a:ext cx="307183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16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экономические</a:t>
            </a:r>
          </a:p>
          <a:p>
            <a:pPr algn="ctr"/>
            <a:r>
              <a:rPr lang="ru-RU" sz="14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-политические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-Социальные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-правоохранительные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-Экологические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-Борьба  с последствиями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Стихийных бедствий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-обеспечение </a:t>
            </a:r>
            <a:r>
              <a:rPr lang="ru-RU" sz="1400" b="1" cap="all" dirty="0" err="1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националь</a:t>
            </a:r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ной  безопасности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-строительство  </a:t>
            </a:r>
            <a:r>
              <a:rPr lang="ru-RU" sz="1400" b="1" cap="all" dirty="0" err="1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общест</a:t>
            </a:r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Венных </a:t>
            </a:r>
            <a:r>
              <a:rPr lang="ru-RU" sz="1400" b="1" cap="all" dirty="0" err="1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систм</a:t>
            </a:r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, дорог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транспортные</a:t>
            </a:r>
          </a:p>
          <a:p>
            <a:pPr algn="ctr"/>
            <a:r>
              <a:rPr lang="ru-RU" sz="14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  <a:r>
              <a:rPr lang="ru-RU" sz="1400" b="1" cap="all" dirty="0" err="1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информационнные</a:t>
            </a:r>
            <a:endParaRPr lang="ru-RU" sz="1400" b="1" cap="all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1600" b="1" cap="all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endParaRPr lang="ru-RU" sz="16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143504" y="3214686"/>
            <a:ext cx="3269869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16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-оборонная</a:t>
            </a:r>
          </a:p>
          <a:p>
            <a:pPr algn="ctr">
              <a:buFont typeface="Arial" pitchFamily="34" charset="0"/>
              <a:buChar char="•"/>
            </a:pPr>
            <a:endParaRPr lang="ru-RU" sz="1600" b="1" cap="all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16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Дипломатическая</a:t>
            </a:r>
          </a:p>
          <a:p>
            <a:pPr algn="ctr">
              <a:buFont typeface="Arial" pitchFamily="34" charset="0"/>
              <a:buChar char="•"/>
            </a:pPr>
            <a:endParaRPr lang="ru-RU" sz="1600" b="1" cap="all" spc="0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16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-поддержка  мирового </a:t>
            </a:r>
          </a:p>
          <a:p>
            <a:pPr algn="ctr">
              <a:buFont typeface="Arial" pitchFamily="34" charset="0"/>
              <a:buChar char="•"/>
            </a:pPr>
            <a:r>
              <a:rPr lang="ru-RU" sz="16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Правопорядка</a:t>
            </a:r>
          </a:p>
          <a:p>
            <a:pPr algn="ctr">
              <a:buFont typeface="Arial" pitchFamily="34" charset="0"/>
              <a:buChar char="•"/>
            </a:pPr>
            <a:endParaRPr lang="ru-RU" sz="1600" b="1" cap="all" spc="0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buFont typeface="Arial" pitchFamily="34" charset="0"/>
              <a:buChar char="•"/>
            </a:pPr>
            <a:r>
              <a:rPr lang="ru-RU" sz="1600" b="1" cap="all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-внешнеэкономическая</a:t>
            </a:r>
          </a:p>
          <a:p>
            <a:pPr algn="ctr"/>
            <a:endParaRPr lang="ru-RU" sz="1600" b="1" cap="all" dirty="0" smtClean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/>
            <a:r>
              <a:rPr lang="ru-RU" sz="16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-культурное  </a:t>
            </a:r>
            <a:r>
              <a:rPr lang="ru-RU" sz="1600" b="1" cap="all" spc="0" dirty="0" err="1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сотрудни</a:t>
            </a:r>
            <a:r>
              <a:rPr lang="ru-RU" sz="1600" b="1" cap="all" spc="0" dirty="0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-</a:t>
            </a:r>
          </a:p>
          <a:p>
            <a:pPr algn="ctr"/>
            <a:r>
              <a:rPr lang="ru-RU" sz="1600" b="1" cap="all" dirty="0" err="1" smtClean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</a:rPr>
              <a:t>чество</a:t>
            </a:r>
            <a:endParaRPr lang="ru-RU" sz="1600" b="1" cap="all" spc="0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98230"/>
            <a:ext cx="6923172" cy="1073382"/>
          </a:xfrm>
          <a:ln>
            <a:solidFill>
              <a:srgbClr val="FF0000"/>
            </a:solidFill>
          </a:ln>
          <a:scene3d>
            <a:camera prst="perspectiveHeroicExtremeLeftFacing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К</a:t>
            </a:r>
            <a:r>
              <a:rPr lang="ru-RU" sz="3200" dirty="0" smtClean="0">
                <a:solidFill>
                  <a:srgbClr val="C00000"/>
                </a:solidFill>
              </a:rPr>
              <a:t>онституция </a:t>
            </a:r>
            <a:r>
              <a:rPr lang="ru-RU" sz="4000" dirty="0" smtClean="0">
                <a:solidFill>
                  <a:srgbClr val="C00000"/>
                </a:solidFill>
              </a:rPr>
              <a:t>Р</a:t>
            </a:r>
            <a:r>
              <a:rPr lang="ru-RU" sz="3200" dirty="0" smtClean="0">
                <a:solidFill>
                  <a:srgbClr val="C00000"/>
                </a:solidFill>
              </a:rPr>
              <a:t>оссийской </a:t>
            </a:r>
            <a:r>
              <a:rPr lang="ru-RU" sz="4000" dirty="0" smtClean="0">
                <a:solidFill>
                  <a:srgbClr val="C00000"/>
                </a:solidFill>
              </a:rPr>
              <a:t>ф</a:t>
            </a:r>
            <a:r>
              <a:rPr lang="ru-RU" sz="3200" dirty="0" smtClean="0">
                <a:solidFill>
                  <a:srgbClr val="C00000"/>
                </a:solidFill>
              </a:rPr>
              <a:t>едерации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296704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Принята всенародным голосованием  12 декабря  1993г.</a:t>
            </a:r>
          </a:p>
          <a:p>
            <a:endParaRPr lang="ru-RU" dirty="0" smtClean="0"/>
          </a:p>
          <a:p>
            <a:r>
              <a:rPr lang="ru-RU" dirty="0" smtClean="0"/>
              <a:t>Статья 1</a:t>
            </a:r>
          </a:p>
          <a:p>
            <a:r>
              <a:rPr lang="ru-RU" dirty="0" smtClean="0"/>
              <a:t>1.Российская Федерация- Россия есть демократическое федеративное  правовое  государство  с  республиканской  формой  правления.</a:t>
            </a:r>
          </a:p>
          <a:p>
            <a:r>
              <a:rPr lang="ru-RU" dirty="0" smtClean="0"/>
              <a:t>Статья 3</a:t>
            </a:r>
          </a:p>
          <a:p>
            <a:r>
              <a:rPr lang="ru-RU" dirty="0" smtClean="0"/>
              <a:t>1. Носителями суверенитета и единственным  источником  власти  в РФ является  её многонациональный народ.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7239000" cy="18573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Демократия-это «правление народа, избранного  народом и для  народа»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                                   (А.Линкольн)</a:t>
            </a:r>
            <a:b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accent5">
                    <a:lumMod val="50000"/>
                  </a:schemeClr>
                </a:solidFill>
              </a:rPr>
              <a:t>             </a:t>
            </a:r>
            <a:endParaRPr lang="ru-RU" sz="2800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357158" y="2500306"/>
            <a:ext cx="8215370" cy="3857652"/>
          </a:xfrm>
        </p:spPr>
        <p:txBody>
          <a:bodyPr>
            <a:normAutofit/>
          </a:bodyPr>
          <a:lstStyle/>
          <a:p>
            <a:r>
              <a:rPr lang="ru-RU" dirty="0" smtClean="0"/>
              <a:t>Непосредственная демократия- прямое выражение личностью её интересов через референдумы, митинги и пр., когда гражданин оказывает непосредственное влияние на политические решения и действия.</a:t>
            </a:r>
          </a:p>
          <a:p>
            <a:endParaRPr lang="ru-RU" dirty="0" smtClean="0"/>
          </a:p>
          <a:p>
            <a:r>
              <a:rPr lang="ru-RU" dirty="0" smtClean="0"/>
              <a:t>Представительная  демократия  выражается  в  том, что  граждане  участвуют  в политике  не напрямую, а через своих  представителей, депутатов.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7924800" cy="1733552"/>
          </a:xfrm>
        </p:spPr>
        <p:txBody>
          <a:bodyPr>
            <a:normAutofit/>
          </a:bodyPr>
          <a:lstStyle/>
          <a:p>
            <a:r>
              <a:rPr lang="ru-RU" sz="3200" dirty="0" err="1" smtClean="0">
                <a:solidFill>
                  <a:srgbClr val="002060"/>
                </a:solidFill>
              </a:rPr>
              <a:t>Ст</a:t>
            </a:r>
            <a:r>
              <a:rPr lang="ru-RU" sz="3200" dirty="0" smtClean="0">
                <a:solidFill>
                  <a:srgbClr val="002060"/>
                </a:solidFill>
              </a:rPr>
              <a:t> .3 </a:t>
            </a:r>
            <a:br>
              <a:rPr lang="ru-RU" sz="3200" dirty="0" smtClean="0">
                <a:solidFill>
                  <a:srgbClr val="002060"/>
                </a:solidFill>
              </a:rPr>
            </a:br>
            <a:r>
              <a:rPr lang="ru-RU" sz="3200" dirty="0" smtClean="0">
                <a:solidFill>
                  <a:srgbClr val="002060"/>
                </a:solidFill>
              </a:rPr>
              <a:t>Выборы- это высшее  непосредственное  выражение  власти  народа.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7158" y="2500306"/>
            <a:ext cx="8429684" cy="407196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Основные законы по избирательному праву:</a:t>
            </a:r>
          </a:p>
          <a:p>
            <a:r>
              <a:rPr lang="ru-RU" dirty="0" smtClean="0"/>
              <a:t>-конституция РФ от 12.12.1993</a:t>
            </a:r>
          </a:p>
          <a:p>
            <a:r>
              <a:rPr lang="ru-RU" dirty="0" smtClean="0"/>
              <a:t>-федеральный закон «Об основных гарантиях избирательных прав и права на участие в референдуме граждан РФ»</a:t>
            </a:r>
          </a:p>
          <a:p>
            <a:r>
              <a:rPr lang="ru-RU" dirty="0" smtClean="0"/>
              <a:t>-федеральный закон « о выборах Президента РФ»</a:t>
            </a:r>
          </a:p>
          <a:p>
            <a:pPr>
              <a:buFontTx/>
              <a:buChar char="-"/>
            </a:pPr>
            <a:r>
              <a:rPr lang="ru-RU" dirty="0" smtClean="0"/>
              <a:t>Федеральный закон « о выборах </a:t>
            </a:r>
            <a:r>
              <a:rPr lang="ru-RU" dirty="0" err="1" smtClean="0"/>
              <a:t>депутатовГосударственной</a:t>
            </a:r>
            <a:r>
              <a:rPr lang="ru-RU" dirty="0" smtClean="0"/>
              <a:t> </a:t>
            </a:r>
          </a:p>
          <a:p>
            <a:r>
              <a:rPr lang="ru-RU" dirty="0" smtClean="0"/>
              <a:t>Думы Федерального Собрания РФ.»</a:t>
            </a:r>
          </a:p>
          <a:p>
            <a:r>
              <a:rPr lang="ru-RU" dirty="0" smtClean="0"/>
              <a:t>-федеральный закон «О порядке формирования Совета Федерации Федерального Собрания РФ»</a:t>
            </a:r>
          </a:p>
          <a:p>
            <a:r>
              <a:rPr lang="ru-RU" dirty="0" smtClean="0"/>
              <a:t>-федеральный закон «О референдуме РФ»</a:t>
            </a:r>
          </a:p>
          <a:p>
            <a:endParaRPr lang="ru-RU" dirty="0" smtClean="0"/>
          </a:p>
          <a:p>
            <a:r>
              <a:rPr lang="ru-RU" dirty="0" smtClean="0"/>
              <a:t>(</a:t>
            </a:r>
            <a:r>
              <a:rPr lang="ru-RU" sz="1400" i="1" dirty="0" smtClean="0"/>
              <a:t>чтобы хорошо разобраться в избирательном праве надо изучить эти законы)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2192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            Избирательное     право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71472" y="2643182"/>
            <a:ext cx="3543296" cy="206375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b="1" i="1" dirty="0" smtClean="0">
                <a:solidFill>
                  <a:srgbClr val="7030A0"/>
                </a:solidFill>
              </a:rPr>
              <a:t>Активное</a:t>
            </a:r>
            <a:r>
              <a:rPr lang="ru-RU" sz="1800" b="1" i="1" dirty="0" smtClean="0"/>
              <a:t>- </a:t>
            </a:r>
            <a:r>
              <a:rPr lang="ru-RU" sz="1800" dirty="0" smtClean="0"/>
              <a:t>право </a:t>
            </a:r>
            <a:r>
              <a:rPr lang="ru-RU" sz="1800" dirty="0" smtClean="0"/>
              <a:t>гражданина </a:t>
            </a:r>
            <a:r>
              <a:rPr lang="ru-RU" sz="1800" dirty="0" smtClean="0"/>
              <a:t>избирать депутатов в органы государственной  власти  и местного самоуправления  с 18 лет.</a:t>
            </a:r>
            <a:endParaRPr lang="ru-RU" sz="18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3438" y="2714620"/>
            <a:ext cx="4059936" cy="226219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i="1" dirty="0" smtClean="0">
                <a:solidFill>
                  <a:srgbClr val="7030A0"/>
                </a:solidFill>
              </a:rPr>
              <a:t>Пассивное</a:t>
            </a:r>
            <a:r>
              <a:rPr lang="ru-RU" sz="1800" dirty="0" smtClean="0"/>
              <a:t> -право гражданина быть избранным в органы государственной  власти  и местного самоуправления  с 18 лет.</a:t>
            </a:r>
            <a:endParaRPr lang="ru-RU" sz="1800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285</TotalTime>
  <Words>453</Words>
  <Application>Microsoft Office PowerPoint</Application>
  <PresentationFormat>Экран (4:3)</PresentationFormat>
  <Paragraphs>95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Демократия и выборы в РФ.</vt:lpstr>
      <vt:lpstr>Избирательное  право</vt:lpstr>
      <vt:lpstr>Слайд 3</vt:lpstr>
      <vt:lpstr>Роль государства в жизни  общества</vt:lpstr>
      <vt:lpstr>Слайд 5</vt:lpstr>
      <vt:lpstr>Конституция Российской федерации</vt:lpstr>
      <vt:lpstr>Демократия-это «правление народа, избранного  народом и для  народа»                                    (А.Линкольн)              </vt:lpstr>
      <vt:lpstr>Ст .3  Выборы- это высшее  непосредственное  выражение  власти  народа.</vt:lpstr>
      <vt:lpstr>            Избирательное     право</vt:lpstr>
      <vt:lpstr>Какой я ?</vt:lpstr>
      <vt:lpstr>         Избирательная система</vt:lpstr>
      <vt:lpstr>Политический абсентеизм                    выборы участвуют                                                                 не участвуют поддержать                       довольные                 не требуется поддержка надо изменить ,улучшить       не довольные                ничего  не  изменить ритуал, без  интереса  к      равнодушные          не задумываются  о происходящем программам  и  кан- дидатам </vt:lpstr>
      <vt:lpstr>               Формы  голосования</vt:lpstr>
      <vt:lpstr>Викторина « Избирательное                                                   право»</vt:lpstr>
      <vt:lpstr>Спасибо за сотрудничество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Демократия и выборы</dc:title>
  <dc:creator>Admin Иванченко</dc:creator>
  <cp:lastModifiedBy>Admin Иванченко</cp:lastModifiedBy>
  <cp:revision>25</cp:revision>
  <dcterms:created xsi:type="dcterms:W3CDTF">2011-03-03T21:44:24Z</dcterms:created>
  <dcterms:modified xsi:type="dcterms:W3CDTF">2011-03-04T03:13:47Z</dcterms:modified>
</cp:coreProperties>
</file>