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8" r:id="rId3"/>
    <p:sldId id="339" r:id="rId4"/>
    <p:sldId id="340" r:id="rId5"/>
    <p:sldId id="341" r:id="rId6"/>
    <p:sldId id="257" r:id="rId7"/>
    <p:sldId id="258" r:id="rId8"/>
    <p:sldId id="335" r:id="rId9"/>
    <p:sldId id="334" r:id="rId10"/>
    <p:sldId id="259" r:id="rId11"/>
    <p:sldId id="260" r:id="rId12"/>
    <p:sldId id="261" r:id="rId13"/>
    <p:sldId id="336" r:id="rId14"/>
    <p:sldId id="290" r:id="rId15"/>
    <p:sldId id="301" r:id="rId16"/>
    <p:sldId id="337" r:id="rId17"/>
    <p:sldId id="29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CC"/>
    <a:srgbClr val="FFFF00"/>
    <a:srgbClr val="CC0066"/>
    <a:srgbClr val="99CCFF"/>
    <a:srgbClr val="FF6600"/>
    <a:srgbClr val="FFFFCC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C8737-0BEC-4D77-BBBB-FB215276D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B9ED0-417D-4822-B3A6-1A41BB972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87D07-6467-449F-B93D-CA5256012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C47A-DC5D-4AEA-B788-7E7D18461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74B0-2395-43C7-89BE-3FCF2FFD2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517A9-BB9F-41D6-B24F-B292B077D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265B-E87D-4CEE-8580-409F3F112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03E33-3891-456A-B6BC-CEF763060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595D5-AF55-4BED-8BE2-CB99E1D4C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A3530-23DC-4B52-9D52-1558F76AD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DD66-86C0-4DAB-B2B6-920578B35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225AD-75A6-47BD-B919-686F61D04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B920A-C4AA-48C3-9567-FC7CD02D3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6CD622-A90C-425F-9C9E-C0D406955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Rectangle 6" descr="tw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350" y="1412875"/>
            <a:ext cx="6048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8496944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«НАШ ВЕЛИКИЙ, МОГУЧИЙ </a:t>
            </a:r>
          </a:p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 ЯЗЫК»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D60093"/>
                </a:solidFill>
              </a:rPr>
              <a:t>«Третий лишний»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1008063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D60093"/>
                </a:solidFill>
              </a:rPr>
              <a:t>Задание:</a:t>
            </a:r>
            <a:r>
              <a:rPr lang="ru-RU" b="1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0000FF"/>
                </a:solidFill>
              </a:rPr>
              <a:t>исключить третье лишнее слово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060848"/>
            <a:ext cx="61266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204864"/>
            <a:ext cx="318651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Сочинитель,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2132856"/>
            <a:ext cx="26789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Допоздна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204864"/>
            <a:ext cx="27985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сумеречно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780928"/>
            <a:ext cx="52610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501008"/>
            <a:ext cx="52610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149080"/>
            <a:ext cx="52610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941168"/>
            <a:ext cx="52610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517232"/>
            <a:ext cx="52610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2852936"/>
            <a:ext cx="337303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Протаранить,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02095" y="2852936"/>
            <a:ext cx="27104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неточный,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16216" y="2852936"/>
            <a:ext cx="157447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9152" y="3501008"/>
            <a:ext cx="331199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Подорожник,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506981" y="3501008"/>
            <a:ext cx="30428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Обеденный,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91286" y="3501008"/>
            <a:ext cx="265271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Почему-то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4149080"/>
            <a:ext cx="40089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По-настоящему,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283968" y="4149080"/>
            <a:ext cx="16359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Внизу,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96136" y="4149080"/>
            <a:ext cx="296850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небольшой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8630" y="4941168"/>
            <a:ext cx="29166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Прочность,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131840" y="4941168"/>
            <a:ext cx="272728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Высадить,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724128" y="4941168"/>
            <a:ext cx="24336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реченька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95536" y="5517232"/>
            <a:ext cx="355039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Приветливый,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220072" y="5589240"/>
            <a:ext cx="317574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Вокруг (нас),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39752" y="6093296"/>
            <a:ext cx="475630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(Уютная) гостиная 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80"/>
                            </p:stCondLst>
                            <p:childTnLst>
                              <p:par>
                                <p:cTn id="88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80"/>
                            </p:stCondLst>
                            <p:childTnLst>
                              <p:par>
                                <p:cTn id="97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 build="p" animBg="1"/>
      <p:bldP spid="13" grpId="0"/>
      <p:bldP spid="14" grpId="0"/>
      <p:bldP spid="15" grpId="0"/>
      <p:bldP spid="17" grpId="0"/>
      <p:bldP spid="18" grpId="0"/>
      <p:bldP spid="20" grpId="0"/>
      <p:bldP spid="21" grpId="0"/>
      <p:bldP spid="24" grpId="0"/>
      <p:bldP spid="25" grpId="0"/>
      <p:bldP spid="31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FF66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88640"/>
            <a:ext cx="681802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ЗАСИДЕТЬСЯ ДОПОЗДНА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204864"/>
            <a:ext cx="656397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Сорвать подорожник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1268760"/>
            <a:ext cx="345492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Дать ответ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212976"/>
            <a:ext cx="560114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Небольшой садик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4437112"/>
            <a:ext cx="529010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Решил высадить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5661248"/>
            <a:ext cx="62217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Приветливый сосед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32656"/>
            <a:ext cx="7908640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Лидер кросса – Знак Вопроса!</a:t>
            </a:r>
          </a:p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уже не в первый раз</a:t>
            </a:r>
          </a:p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 к победе дерзко рвется!</a:t>
            </a:r>
          </a:p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готовы с ним бороться</a:t>
            </a:r>
          </a:p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Шутка, ум и острый глаз!</a:t>
            </a:r>
          </a:p>
        </p:txBody>
      </p:sp>
      <p:pic>
        <p:nvPicPr>
          <p:cNvPr id="14340" name="Picture 4" descr="C:\Users\Ольга\Desktop\YC57VYQxy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16338"/>
            <a:ext cx="45005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620688"/>
            <a:ext cx="678147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Анализируем текст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72816"/>
            <a:ext cx="849694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Найти предложения По заданию (В4, В5, В6, В7)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8200"/>
              </a:gs>
              <a:gs pos="50000">
                <a:srgbClr val="FFFF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469580" cy="7478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Лидер кросса – Знак Вопроса-</a:t>
            </a:r>
          </a:p>
          <a:p>
            <a:pPr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Смело вырвался вперёд!</a:t>
            </a:r>
          </a:p>
          <a:p>
            <a:pPr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Обогнать его не просто:</a:t>
            </a:r>
          </a:p>
          <a:p>
            <a:pPr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задачки задает,</a:t>
            </a:r>
          </a:p>
          <a:p>
            <a:pPr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их ставит как барьеры</a:t>
            </a:r>
          </a:p>
          <a:p>
            <a:pPr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собою на пути,</a:t>
            </a:r>
          </a:p>
          <a:p>
            <a:pPr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раскинь умом, и первым</a:t>
            </a:r>
          </a:p>
          <a:p>
            <a:pPr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Сможешь к финишу прийти! </a:t>
            </a:r>
          </a:p>
          <a:p>
            <a:pPr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</a:p>
          <a:p>
            <a:pPr algn="ctr">
              <a:defRPr/>
            </a:pP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CCFF"/>
          </a:solidFill>
          <a:ln w="5715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060848"/>
            <a:ext cx="655272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Блиц-опрос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5282" y="1988840"/>
            <a:ext cx="93192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Заключительный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8200"/>
              </a:gs>
              <a:gs pos="50000">
                <a:srgbClr val="FFFF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514350" indent="-514350">
              <a:buFontTx/>
              <a:buAutoNum type="arabicParenBoth"/>
              <a:defRPr/>
            </a:pPr>
            <a: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Наш язык- это основная часть нашего</a:t>
            </a:r>
          </a:p>
          <a:p>
            <a:pPr marL="514350" indent="-514350">
              <a:defRPr/>
            </a:pPr>
            <a: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общего поведения в жизни. (2) И по тому,  как</a:t>
            </a:r>
          </a:p>
          <a:p>
            <a:pPr marL="514350" indent="-514350">
              <a:defRPr/>
            </a:pPr>
            <a: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человек говорит, мы сразу и легко можем</a:t>
            </a:r>
          </a:p>
          <a:p>
            <a:pPr marL="514350" indent="-514350">
              <a:defRPr/>
            </a:pPr>
            <a: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судить о том, с кем имеем дело: мы можем</a:t>
            </a:r>
          </a:p>
          <a:p>
            <a:pPr marL="514350" indent="-514350">
              <a:defRPr/>
            </a:pPr>
            <a: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определить степень интеллигентности</a:t>
            </a:r>
          </a:p>
          <a:p>
            <a:pPr marL="514350" indent="-514350">
              <a:defRPr/>
            </a:pPr>
            <a: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человека, степень его психологической</a:t>
            </a:r>
          </a:p>
          <a:p>
            <a:pPr marL="514350" indent="-514350">
              <a:defRPr/>
            </a:pPr>
            <a: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уравновешенности, степень его возможной</a:t>
            </a:r>
          </a:p>
          <a:p>
            <a:pPr marL="514350" indent="-514350">
              <a:defRPr/>
            </a:pPr>
            <a: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«закомплексованности». (3) Учиться хорошей,</a:t>
            </a:r>
          </a:p>
          <a:p>
            <a:pPr marL="514350" indent="-514350">
              <a:defRPr/>
            </a:pPr>
            <a: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спокойной, интеллигентной речи надо долго и</a:t>
            </a:r>
          </a:p>
          <a:p>
            <a:pPr marL="514350" indent="-514350">
              <a:defRPr/>
            </a:pPr>
            <a: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внимательно- прислушиваясь, запоминая, читая</a:t>
            </a:r>
          </a:p>
          <a:p>
            <a:pPr marL="514350" indent="-514350">
              <a:defRPr/>
            </a:pPr>
            <a: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 изучая. (4) Но хоть трудно – это надо. (5) Наша</a:t>
            </a:r>
          </a:p>
          <a:p>
            <a:pPr marL="514350" indent="-514350">
              <a:defRPr/>
            </a:pPr>
            <a: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речь- важнейшая часть не только нашего</a:t>
            </a:r>
          </a:p>
          <a:p>
            <a:pPr marL="514350" indent="-514350">
              <a:defRPr/>
            </a:pPr>
            <a: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поведения, но и нашей личности, наших душ,</a:t>
            </a:r>
          </a:p>
          <a:p>
            <a:pPr marL="514350" indent="-514350">
              <a:defRPr/>
            </a:pPr>
            <a: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нашей способности не поддаваться влияниям</a:t>
            </a:r>
          </a:p>
          <a:p>
            <a:pPr marL="514350" indent="-514350">
              <a:defRPr/>
            </a:pPr>
            <a: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среды.  </a:t>
            </a:r>
          </a:p>
          <a:p>
            <a:pPr marL="514350" indent="-514350">
              <a:defRPr/>
            </a:pPr>
            <a: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                                     (Д.С.Лихачев)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Причины плохого выполнения части 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ru-RU" sz="2800" smtClean="0"/>
              <a:t>Неверно оформляются ответы части В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smtClean="0"/>
              <a:t>Не все ответы указываются. </a:t>
            </a:r>
          </a:p>
          <a:p>
            <a:pPr marL="514350" indent="-514350" eaLnBrk="1" hangingPunct="1">
              <a:buFontTx/>
              <a:buNone/>
            </a:pPr>
            <a:r>
              <a:rPr lang="ru-RU" sz="2800" smtClean="0"/>
              <a:t>Например, надо выписать все частицы из</a:t>
            </a:r>
          </a:p>
          <a:p>
            <a:pPr marL="514350" indent="-514350" eaLnBrk="1" hangingPunct="1">
              <a:buFontTx/>
              <a:buNone/>
            </a:pPr>
            <a:r>
              <a:rPr lang="ru-RU" sz="2800" smtClean="0"/>
              <a:t>такого-то предложения. Вместо 3-х частиц </a:t>
            </a:r>
          </a:p>
          <a:p>
            <a:pPr marL="514350" indent="-514350" eaLnBrk="1" hangingPunct="1">
              <a:buFontTx/>
              <a:buNone/>
            </a:pPr>
            <a:r>
              <a:rPr lang="ru-RU" sz="2800" smtClean="0"/>
              <a:t>выписывают 2, и ответ уже не засчитывается</a:t>
            </a:r>
          </a:p>
          <a:p>
            <a:pPr marL="514350" indent="-514350" eaLnBrk="1" hangingPunct="1">
              <a:buFontTx/>
              <a:buNone/>
            </a:pPr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Ошибки в оформлении части 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b="1" smtClean="0"/>
              <a:t>Пишут буквы и цифры не по образцу</a:t>
            </a:r>
          </a:p>
          <a:p>
            <a:pPr eaLnBrk="1" hangingPunct="1"/>
            <a:r>
              <a:rPr lang="ru-RU" sz="2000" b="1" smtClean="0"/>
              <a:t>Делают пробелы (В части </a:t>
            </a:r>
            <a:r>
              <a:rPr lang="ru-RU" sz="2000" b="1" u="sng" smtClean="0">
                <a:solidFill>
                  <a:srgbClr val="800000"/>
                </a:solidFill>
              </a:rPr>
              <a:t>В</a:t>
            </a:r>
            <a:r>
              <a:rPr lang="ru-RU" sz="2000" b="1" smtClean="0"/>
              <a:t> слова пишутся без пробела)</a:t>
            </a:r>
          </a:p>
          <a:p>
            <a:pPr eaLnBrk="1" hangingPunct="1"/>
            <a:r>
              <a:rPr lang="ru-RU" sz="2000" b="1" smtClean="0"/>
              <a:t>Запятые пишут не в «окошке», а на стыке «окошек»</a:t>
            </a:r>
          </a:p>
          <a:p>
            <a:pPr eaLnBrk="1" hangingPunct="1"/>
            <a:r>
              <a:rPr lang="ru-RU" sz="2000" b="1" smtClean="0"/>
              <a:t>Выписываемые единицы надо писать так, как они даны в тексте, в той же последовательности</a:t>
            </a:r>
          </a:p>
          <a:p>
            <a:pPr eaLnBrk="1" hangingPunct="1"/>
            <a:r>
              <a:rPr lang="ru-RU" sz="2000" b="1" smtClean="0"/>
              <a:t>Словосочетания надо выписывать в той форме, в какой они даны в тексте</a:t>
            </a:r>
          </a:p>
          <a:p>
            <a:pPr eaLnBrk="1" hangingPunct="1"/>
            <a:r>
              <a:rPr lang="ru-RU" sz="2000" b="1" smtClean="0"/>
              <a:t>Цифры и числа надо писать через запятую, а не как по истории – без запятых</a:t>
            </a:r>
          </a:p>
          <a:p>
            <a:pPr eaLnBrk="1" hangingPunct="1"/>
            <a:endParaRPr lang="ru-RU" sz="20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Бланки 2007 ЧБ 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0"/>
            <a:ext cx="5657850" cy="659765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Задания части 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В1 – найти слово, образованное данным способом или определить способ образования у данного слова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В2 – Выписать из текста данную часть речи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В3 – Выписать словосочетание с данным видом связи (согласование, управление, примыкание)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В4 – Найти предложение, в состав которого входят данные типы односоставных предложений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В5 – Найти предложение, в состав которого входит данный обособленный член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В6 – Найти СПП с последовательным, параллельным или однородным подчинением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В7 –  Средства связи предложений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В8 – Определить средства выразительности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861543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Приготовиться для кросса!</a:t>
            </a:r>
          </a:p>
          <a:p>
            <a:pPr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Заточить карандаши!      </a:t>
            </a:r>
          </a:p>
          <a:p>
            <a:pPr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Предлагает Знак Вопроса   </a:t>
            </a:r>
          </a:p>
          <a:p>
            <a:pPr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Ряд задач! </a:t>
            </a:r>
          </a:p>
          <a:p>
            <a:pPr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Вникай! Реши!   </a:t>
            </a:r>
          </a:p>
        </p:txBody>
      </p:sp>
      <p:pic>
        <p:nvPicPr>
          <p:cNvPr id="8196" name="Picture 4" descr="C:\Users\Ольга\Desktop\1017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25" y="2997200"/>
            <a:ext cx="45243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FF66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D60093"/>
                </a:solidFill>
              </a:rPr>
              <a:t> Разминк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4005263"/>
            <a:ext cx="8642350" cy="1684337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D60093"/>
                </a:solidFill>
              </a:rPr>
              <a:t>Задание:</a:t>
            </a:r>
            <a:r>
              <a:rPr lang="ru-RU" smtClean="0"/>
              <a:t>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0000FF"/>
                </a:solidFill>
              </a:rPr>
              <a:t>вспомнить слова с суффиксом –ость-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50825" y="1557338"/>
            <a:ext cx="3097213" cy="8302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РАДОСТЬ</a:t>
            </a:r>
            <a:r>
              <a:rPr lang="ru-RU" dirty="0"/>
              <a:t> 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4500563" y="1557338"/>
            <a:ext cx="4427537" cy="8302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ТЕРПИМОСТЬ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2411413" y="2565400"/>
            <a:ext cx="3673475" cy="8334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МУДРОСТЬ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570037"/>
          </a:xfrm>
        </p:spPr>
        <p:txBody>
          <a:bodyPr/>
          <a:lstStyle/>
          <a:p>
            <a:r>
              <a:rPr lang="ru-RU" sz="3600" smtClean="0">
                <a:solidFill>
                  <a:srgbClr val="800000"/>
                </a:solidFill>
                <a:latin typeface="Arial Black" pitchFamily="34" charset="0"/>
              </a:rPr>
              <a:t>Как образуются существительные на –ость и -ени-, -ани-?</a:t>
            </a:r>
            <a:endParaRPr lang="ru-RU" sz="3600" smtClean="0">
              <a:solidFill>
                <a:srgbClr val="80000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39750" y="1773238"/>
            <a:ext cx="8229600" cy="4281487"/>
          </a:xfrm>
        </p:spPr>
        <p:txBody>
          <a:bodyPr/>
          <a:lstStyle/>
          <a:p>
            <a:r>
              <a:rPr lang="ru-RU" sz="2800" b="1" smtClean="0"/>
              <a:t>Существительные на </a:t>
            </a:r>
            <a:r>
              <a:rPr lang="ru-RU" sz="2800" b="1" smtClean="0">
                <a:solidFill>
                  <a:srgbClr val="FF0000"/>
                </a:solidFill>
                <a:latin typeface="Arial Black" pitchFamily="34" charset="0"/>
              </a:rPr>
              <a:t>-ость</a:t>
            </a:r>
            <a:r>
              <a:rPr lang="ru-RU" sz="2800" b="1" smtClean="0"/>
              <a:t> всегда образуются от </a:t>
            </a:r>
            <a:r>
              <a:rPr lang="ru-RU" sz="2800" b="1" smtClean="0">
                <a:solidFill>
                  <a:srgbClr val="FF0000"/>
                </a:solidFill>
                <a:latin typeface="Arial Black" pitchFamily="34" charset="0"/>
              </a:rPr>
              <a:t>прилагательных </a:t>
            </a:r>
            <a:r>
              <a:rPr lang="ru-RU" sz="2800" b="1" smtClean="0">
                <a:solidFill>
                  <a:srgbClr val="FF0000"/>
                </a:solidFill>
              </a:rPr>
              <a:t>суффиксальным способом</a:t>
            </a:r>
            <a:r>
              <a:rPr lang="ru-RU" sz="2800" b="1" smtClean="0"/>
              <a:t>:</a:t>
            </a:r>
            <a:endParaRPr lang="ru-RU" sz="2800" b="1" i="1" smtClean="0"/>
          </a:p>
          <a:p>
            <a:r>
              <a:rPr lang="ru-RU" sz="2800" b="1" i="1" smtClean="0"/>
              <a:t>небрежный→небрежность,</a:t>
            </a:r>
          </a:p>
          <a:p>
            <a:r>
              <a:rPr lang="ru-RU" sz="2800" b="1" i="1" smtClean="0"/>
              <a:t>нежный →нежность;</a:t>
            </a:r>
            <a:endParaRPr lang="ru-RU" sz="2800" b="1" smtClean="0"/>
          </a:p>
          <a:p>
            <a:r>
              <a:rPr lang="ru-RU" sz="2800" b="1" smtClean="0"/>
              <a:t>существительные на </a:t>
            </a:r>
            <a:r>
              <a:rPr lang="ru-RU" sz="2800" b="1" smtClean="0">
                <a:solidFill>
                  <a:srgbClr val="660066"/>
                </a:solidFill>
                <a:latin typeface="Arial Black" pitchFamily="34" charset="0"/>
              </a:rPr>
              <a:t>–ани-, -ени-</a:t>
            </a:r>
            <a:r>
              <a:rPr lang="ru-RU" sz="2800" b="1" smtClean="0"/>
              <a:t> всегда образуются </a:t>
            </a:r>
            <a:r>
              <a:rPr lang="ru-RU" sz="2800" b="1" smtClean="0">
                <a:solidFill>
                  <a:srgbClr val="660066"/>
                </a:solidFill>
                <a:latin typeface="Arial Black" pitchFamily="34" charset="0"/>
              </a:rPr>
              <a:t>от глаголов</a:t>
            </a:r>
            <a:r>
              <a:rPr lang="ru-RU" sz="2800" b="1" smtClean="0">
                <a:solidFill>
                  <a:srgbClr val="660066"/>
                </a:solidFill>
              </a:rPr>
              <a:t> суффиксальным способом:</a:t>
            </a:r>
          </a:p>
          <a:p>
            <a:r>
              <a:rPr lang="ru-RU" sz="2800" b="1" smtClean="0"/>
              <a:t>прогревать → прогрев</a:t>
            </a:r>
            <a:r>
              <a:rPr lang="ru-RU" sz="2800" b="1" i="1" u="sng" smtClean="0"/>
              <a:t>ани</a:t>
            </a:r>
            <a:r>
              <a:rPr lang="ru-RU" sz="2800" b="1" smtClean="0"/>
              <a:t>е;</a:t>
            </a:r>
          </a:p>
          <a:p>
            <a:r>
              <a:rPr lang="ru-RU" sz="2800" b="1" smtClean="0"/>
              <a:t>соединить→соедин</a:t>
            </a:r>
            <a:r>
              <a:rPr lang="ru-RU" sz="2800" b="1" u="sng" smtClean="0"/>
              <a:t>ени</a:t>
            </a:r>
            <a:r>
              <a:rPr lang="ru-RU" sz="2800" b="1" smtClean="0"/>
              <a:t>е; </a:t>
            </a:r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179388" y="260350"/>
            <a:ext cx="8229600" cy="6192838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Работоспособность</a:t>
            </a:r>
          </a:p>
          <a:p>
            <a:pPr>
              <a:buFontTx/>
              <a:buNone/>
            </a:pPr>
            <a:r>
              <a:rPr lang="ru-RU" b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Выносливость</a:t>
            </a:r>
          </a:p>
          <a:p>
            <a:pPr>
              <a:buFontTx/>
              <a:buNone/>
            </a:pPr>
            <a:r>
              <a:rPr lang="ru-RU" b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Осторожность</a:t>
            </a:r>
          </a:p>
          <a:p>
            <a:pPr>
              <a:buFontTx/>
              <a:buNone/>
            </a:pPr>
            <a:r>
              <a:rPr lang="ru-RU" b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Громкость</a:t>
            </a:r>
          </a:p>
          <a:p>
            <a:pPr>
              <a:buFontTx/>
              <a:buNone/>
            </a:pPr>
            <a:r>
              <a:rPr lang="ru-RU" b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Чуткость</a:t>
            </a:r>
          </a:p>
          <a:p>
            <a:pPr>
              <a:buFontTx/>
              <a:buNone/>
            </a:pPr>
            <a:r>
              <a:rPr lang="ru-RU" b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Строгость</a:t>
            </a:r>
          </a:p>
          <a:p>
            <a:pPr>
              <a:buFontTx/>
              <a:buNone/>
            </a:pPr>
            <a:r>
              <a:rPr lang="ru-RU" b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Неподвижность</a:t>
            </a:r>
          </a:p>
          <a:p>
            <a:pPr>
              <a:buFontTx/>
              <a:buNone/>
            </a:pPr>
            <a:r>
              <a:rPr lang="ru-RU" b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Плавность</a:t>
            </a:r>
          </a:p>
          <a:p>
            <a:pPr>
              <a:buFontTx/>
              <a:buNone/>
            </a:pPr>
            <a:r>
              <a:rPr lang="ru-RU" b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Напевность</a:t>
            </a:r>
          </a:p>
          <a:p>
            <a:pPr>
              <a:buFontTx/>
              <a:buNone/>
            </a:pPr>
            <a:r>
              <a:rPr lang="ru-RU" b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Неожиданность</a:t>
            </a:r>
          </a:p>
          <a:p>
            <a:pPr>
              <a:buFontTx/>
              <a:buNone/>
            </a:pPr>
            <a:r>
              <a:rPr lang="ru-RU" b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Экономичность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581</Words>
  <Application>Microsoft Office PowerPoint</Application>
  <PresentationFormat>Экран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Gulim</vt:lpstr>
      <vt:lpstr>Arial Black</vt:lpstr>
      <vt:lpstr>BatangChe</vt:lpstr>
      <vt:lpstr>Batang</vt:lpstr>
      <vt:lpstr>Оформление по умолчанию</vt:lpstr>
      <vt:lpstr>Слайд 1</vt:lpstr>
      <vt:lpstr>Причины плохого выполнения части В</vt:lpstr>
      <vt:lpstr>Ошибки в оформлении части В</vt:lpstr>
      <vt:lpstr>Слайд 4</vt:lpstr>
      <vt:lpstr>Задания части В</vt:lpstr>
      <vt:lpstr>Слайд 6</vt:lpstr>
      <vt:lpstr> Разминк</vt:lpstr>
      <vt:lpstr>Как образуются существительные на –ость и -ени-, -ани-?</vt:lpstr>
      <vt:lpstr>Слайд 9</vt:lpstr>
      <vt:lpstr>«Третий лишний»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измерская средняя 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67</cp:revision>
  <dcterms:created xsi:type="dcterms:W3CDTF">2008-04-23T09:22:13Z</dcterms:created>
  <dcterms:modified xsi:type="dcterms:W3CDTF">2014-04-05T05:41:16Z</dcterms:modified>
</cp:coreProperties>
</file>