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1" r:id="rId2"/>
    <p:sldId id="297" r:id="rId3"/>
    <p:sldId id="292" r:id="rId4"/>
    <p:sldId id="293" r:id="rId5"/>
    <p:sldId id="309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ABCAC-40D7-42BC-A2A7-F46415BB0148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48877-45EF-4AAC-ACDA-06481962F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71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48877-45EF-4AAC-ACDA-06481962F0E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88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600" b="1" spc="5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Сочинение </a:t>
            </a:r>
            <a:r>
              <a:rPr lang="ru-RU" sz="3600" b="1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по картине </a:t>
            </a:r>
            <a:r>
              <a:rPr lang="ru-RU" sz="3600" b="1" spc="5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/>
            </a:r>
            <a:br>
              <a:rPr lang="ru-RU" sz="3600" b="1" spc="5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ru-RU" sz="3600" b="1" spc="5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В</a:t>
            </a:r>
            <a:r>
              <a:rPr lang="ru-RU" sz="3600" b="1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М. Васнецова «Алёнушка</a:t>
            </a:r>
            <a:r>
              <a:rPr lang="ru-RU" sz="3600" b="1" spc="5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»</a:t>
            </a:r>
            <a:endParaRPr lang="ru-RU" b="1" spc="50" dirty="0">
              <a:ln w="0"/>
              <a:solidFill>
                <a:schemeClr val="accent6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4098" name="Picture 2" descr="http://www.7info.ru/uploads/3991/702c8de547c5f99c1d49325bf7a341a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3816424" cy="523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4330700" y="1579811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Виктор Михайлович Васнецов</a:t>
            </a:r>
            <a:r>
              <a:rPr lang="ru-RU" sz="2800" b="1" i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 </a:t>
            </a:r>
            <a:endParaRPr lang="ru-RU" sz="2800" b="1" i="1" dirty="0" smtClean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             (</a:t>
            </a:r>
            <a:r>
              <a:rPr lang="ru-RU" sz="2000" i="1" dirty="0" smtClean="0">
                <a:latin typeface="Book Antiqua" panose="02040602050305030304" pitchFamily="18" charset="0"/>
              </a:rPr>
              <a:t>1848-1926</a:t>
            </a:r>
            <a:r>
              <a:rPr lang="ru-RU" sz="2000" i="1" dirty="0" smtClean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)</a:t>
            </a:r>
            <a:r>
              <a:rPr lang="ru-RU" sz="2000" i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 </a:t>
            </a:r>
            <a:endParaRPr lang="ru-RU" sz="2000" i="1" dirty="0" smtClean="0">
              <a:solidFill>
                <a:srgbClr val="000000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Русский </a:t>
            </a:r>
            <a:r>
              <a:rPr lang="ru-RU" sz="2400" b="1" i="1" dirty="0">
                <a:solidFill>
                  <a:srgbClr val="00000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художник-живописец и архитектор, мастер исторической и фольклорной живописи</a:t>
            </a:r>
            <a:r>
              <a:rPr lang="ru-RU" sz="2400" b="1" i="1" dirty="0">
                <a:latin typeface="Book Antiqua" panose="020406020503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74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В галерее В.М. Васнецова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2" name="Picture 2" descr="http://www.focussmile.ru/images/pholioGrP/Art%20gr_00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84976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g1.liveinternet.ru/images/attach/c/2/71/901/71901850_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1457"/>
            <a:ext cx="8784976" cy="561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hudojnik-peredvijnik.ru/wp-content/uploads/2012/08/18vasnezo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1456"/>
            <a:ext cx="8784976" cy="565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erzan.ru/files/u1/________________________________________188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1454"/>
            <a:ext cx="8784976" cy="561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3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8"/>
            <a:ext cx="46318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Вспомните сюжет русской народной-сказки «Сестрица Алёнушка и братец Иванушка».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Какая 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является необходимой, а какая —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дополнительной?</a:t>
            </a:r>
            <a:r>
              <a:rPr lang="ru-RU" sz="2000" b="1" i="1" dirty="0">
                <a:latin typeface="Arial Narrow" panose="020B0606020202030204" pitchFamily="34" charset="0"/>
              </a:rPr>
              <a:t> </a:t>
            </a:r>
            <a:endParaRPr lang="ru-RU" sz="2000" b="1" i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Arial Narrow" panose="020B0606020202030204" pitchFamily="34" charset="0"/>
              </a:rPr>
              <a:t>Почему </a:t>
            </a:r>
            <a:r>
              <a:rPr lang="ru-RU" sz="2000" b="1" i="1" dirty="0">
                <a:latin typeface="Arial Narrow" panose="020B0606020202030204" pitchFamily="34" charset="0"/>
              </a:rPr>
              <a:t>репродукция навевает воспоминания о сказке</a:t>
            </a:r>
            <a:r>
              <a:rPr lang="ru-RU" sz="2000" b="1" i="1" dirty="0" smtClean="0">
                <a:latin typeface="Arial Narrow" panose="020B0606020202030204" pitchFamily="34" charset="0"/>
              </a:rPr>
              <a:t>.</a:t>
            </a:r>
            <a:endParaRPr lang="ru-RU" sz="2000" b="1" i="1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990" y="2924944"/>
            <a:ext cx="4402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Times New Roman" panose="02020603050405020304" pitchFamily="18" charset="0"/>
              </a:rPr>
              <a:t>Роднит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эту картину со сказочным сюжетом </a:t>
            </a: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Times New Roman" panose="02020603050405020304" pitchFamily="18" charset="0"/>
              </a:rPr>
              <a:t>общее настроени</a:t>
            </a: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е, которое удалось передать в образе девушки и окружающей её 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природы </a:t>
            </a: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художнику: настроение горькой печали, глубокой неизбывной 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ourier New" panose="02070309020205020404" pitchFamily="49" charset="0"/>
                <a:cs typeface="Courier New" panose="02070309020205020404" pitchFamily="49" charset="0"/>
              </a:rPr>
              <a:t>тоски. 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сказках природа часто помогает добрым персонажам спастись от 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злых, </a:t>
            </a: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защищает от преследователей. И природа на картине словно укрывает 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Алёнушку </a:t>
            </a: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недобрых людей, сочувствует </a:t>
            </a:r>
            <a:r>
              <a:rPr lang="ru-RU" sz="20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ей.</a:t>
            </a:r>
            <a:endParaRPr lang="ru-RU" sz="2000" b="1" dirty="0"/>
          </a:p>
        </p:txBody>
      </p:sp>
      <p:pic>
        <p:nvPicPr>
          <p:cNvPr id="6146" name="Picture 2" descr="http://kolyan.net/uploads/posts/2010-05/1273824482_775e7f062d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308" y="0"/>
            <a:ext cx="44046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89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История создания картины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564406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Замысел 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картины возник у художника, когда он был в деревне неподалёку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усадьбы Абрамцево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Здесь Васнецову очень полюбился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старый заросший пруд </a:t>
            </a:r>
            <a:r>
              <a:rPr lang="ru-RU" sz="20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густым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ельником и тонкими осинками </a:t>
            </a:r>
            <a:r>
              <a:rPr lang="ru-RU" sz="20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берегам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Такие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уголки природы </a:t>
            </a:r>
            <a:r>
              <a:rPr lang="ru-RU" sz="20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навевают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светлую грусть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вспоминаются здесь народные песни-причитания и горькой доле молодой крестьянской девушки.</a:t>
            </a:r>
            <a:endParaRPr lang="ru-RU" sz="20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«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Алёнушка, — рассказывал В. М. Васнецов, — как будто давно жила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моей 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голове, но реально я увидел её в Ахтырке, когда встретил одну просто­волосую девушку, поразившую моё воображение.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Столько тоски, одиночества </a:t>
            </a:r>
            <a:r>
              <a:rPr lang="ru-RU" sz="20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чисто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русской печали было в её глазах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Каким-то особым русским духом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веяло 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неё».</a:t>
            </a:r>
            <a:endParaRPr lang="ru-RU" sz="20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Художнику 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удалось выявить и воплотить на полотне реальную основу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поэтического </a:t>
            </a:r>
            <a:r>
              <a:rPr lang="ru-RU" sz="2000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вымысла русского 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народа: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изобразил простую крестьянскую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девочку-сиротку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плачет на камне у омута, печалясь о своей горькой судьбе. Наверное, она не может найти сочувствия у людей, поэтому убежала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глубокую чащу, где ищет утешения у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  <a:r>
              <a:rPr lang="ru-RU" sz="20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7170" name="Picture 2" descr="Усадьба Абрамцев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41168"/>
            <a:ext cx="3170684" cy="181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0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kolyan.net/uploads/posts/2010-05/1273824482_775e7f062d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1" t="36350" r="36717" b="19550"/>
          <a:stretch/>
        </p:blipFill>
        <p:spPr bwMode="auto">
          <a:xfrm>
            <a:off x="4283968" y="332656"/>
            <a:ext cx="468052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147990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Описание </a:t>
            </a:r>
            <a:r>
              <a:rPr lang="ru-RU" b="1" dirty="0" smtClean="0"/>
              <a:t>героини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7768" y="1124744"/>
            <a:ext cx="4014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Назовите те детали в облике героини картины, которые позволяют  понять, что перед ними не персонаж сказки, а простая крестьянская девушка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7768" y="2932495"/>
            <a:ext cx="4014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Девушка сидит на кам­не босая, на ней </a:t>
            </a:r>
            <a:r>
              <a:rPr lang="ru-RU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ситцевый поношенный </a:t>
            </a:r>
            <a:r>
              <a:rPr lang="ru-RU" b="1" i="1" u="sng" spc="-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ветастый сарафа</a:t>
            </a:r>
            <a:r>
              <a:rPr lang="ru-RU" b="1" i="1" u="sng" spc="-5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выцветшая голубая кофта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Видимо, пробираясь через чащу, она потеряла платок, и </a:t>
            </a:r>
            <a:r>
              <a:rPr lang="ru-RU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косы её распле­лись, волосы растрепались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Загорелые руки девушки загрубели от работы.</a:t>
            </a:r>
            <a:endParaRPr lang="ru-RU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0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7080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Описание </a:t>
            </a:r>
            <a:r>
              <a:rPr lang="ru-RU" sz="2800" b="1" dirty="0"/>
              <a:t>героини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5024" y="1475284"/>
            <a:ext cx="48290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Девушка </a:t>
            </a:r>
            <a:r>
              <a:rPr lang="ru-RU" sz="20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сидит на сером камне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сложив на коленях </a:t>
            </a:r>
            <a:r>
              <a:rPr lang="ru-RU" sz="20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усталые руки и положив</a:t>
            </a:r>
            <a:endParaRPr lang="ru-RU" sz="2000" b="1" i="1" u="sng" dirty="0" smtClean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2000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голову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переплетённые пальцы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Одиночество и глубокое страдание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выражаются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всём её облике. Горькая обида, безысходная печаль словно пригнули девушку к земле. </a:t>
            </a: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Растрёпанные каштановые волосы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рассыпались по тонкой шее и плечам, прядями падают на лицо и свешиваются вниз.</a:t>
            </a:r>
            <a:endParaRPr lang="ru-RU" sz="2000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sz="2000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Лицо Алёнушки устало и бледно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щеках лежат тени от слёз.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Широко</a:t>
            </a:r>
            <a:r>
              <a:rPr lang="ru-RU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открытые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глаза затуманены слезами и устремлены в тёмные воды омута. Наверное, девушка долго и безутешно плакала, и последний горестный вздох только что сорвался с её полуоткрытых губ.</a:t>
            </a:r>
            <a:endParaRPr lang="ru-RU" sz="2000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9336" y="704890"/>
            <a:ext cx="44546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Опишите  детали облика Алёнушки: позу, лицо, взгляд.</a:t>
            </a:r>
            <a:endParaRPr lang="ru-RU" sz="2000" b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pic>
        <p:nvPicPr>
          <p:cNvPr id="8" name="Picture 2" descr="http://kolyan.net/uploads/posts/2010-05/1273824482_775e7f062d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1" t="36350" r="36717" b="19550"/>
          <a:stretch/>
        </p:blipFill>
        <p:spPr bwMode="auto">
          <a:xfrm>
            <a:off x="5017616" y="704890"/>
            <a:ext cx="4126384" cy="546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70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35086"/>
            <a:ext cx="8229600" cy="562074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800" b="1" dirty="0">
                <a:ln/>
                <a:solidFill>
                  <a:schemeClr val="accent3">
                    <a:lumMod val="50000"/>
                  </a:schemeClr>
                </a:solidFill>
              </a:rPr>
              <a:t>Описание природы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4656" y="426988"/>
            <a:ext cx="89181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    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Настроение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, которое разлито в природе, тонко согласовано с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чувствами</a:t>
            </a:r>
            <a:r>
              <a:rPr lang="ru-RU" b="1" i="1" dirty="0" smtClean="0">
                <a:solidFill>
                  <a:srgbClr val="000000"/>
                </a:solidFill>
                <a:latin typeface="Courier New" panose="02070309020205020404" pitchFamily="49" charset="0"/>
                <a:ea typeface="Century Schoolbook" panose="02040604050505020304" pitchFamily="18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героини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. Пейзаж проникнут поэтической грустью, природа словно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утешает девочку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, которая убежала далеко от людей выплакать своё горе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деревьям,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тёмной воде лесного омута.</a:t>
            </a:r>
            <a:endParaRPr lang="ru-RU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    За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спиной Алёнушки сдвинулись тёмные ели, густая чаща дремучего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леса ограждает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её от недобрых людей. Темно-зелёные верхушки елей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вырисовываются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на бледно-сером небе, они окутаны лёгкой дымкой. Тонкие осинки с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поникшей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листвой грустно роняют золотые листочки в холодную осеннюю воду.</a:t>
            </a:r>
            <a:endParaRPr lang="ru-RU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    Гладкая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безжизненная поверхность омута пугает своей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неподвижностью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и темнотой. Тёмные воды мрачно хранят горькую тайну. Жёлтые листья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застыли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на поверхности, неясные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блики-отражения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уходят в глубину.</a:t>
            </a:r>
            <a:endParaRPr lang="ru-RU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    Поникла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желтеющая трава, и притихли птицы. Сумрачно осеннее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небо,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и деревья, и вода замерли в безмолвном сострадании. Кажется,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тронутая 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дыханием осени природа тоскует вместе с девушкой.</a:t>
            </a:r>
            <a:endParaRPr lang="ru-RU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     Колорит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картины созвучен душевному состоянию героини. Краски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увядающе</a:t>
            </a:r>
            <a:r>
              <a:rPr lang="ru-RU" b="1" i="1" u="sng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й </a:t>
            </a:r>
            <a:r>
              <a:rPr lang="ru-RU" b="1" i="1" u="sng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осенн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ей природы: тусклое серое небо, тронутая желтизной листва,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побуревшая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поздняя трава, поблёкшие камыши и прибрежная осока — сливаются с её глубоким душевным переживанием.</a:t>
            </a:r>
            <a:endParaRPr lang="ru-RU" b="1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Художнику удалось воплотить в картине представление русского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человека 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о том, что природа способна откликаться на мысли и чувства людей и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сопереживать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их горю. Это представление выражено в русских народных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песнях,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сказках и других произведениях устного народного творчества, и в </a:t>
            </a:r>
            <a:r>
              <a:rPr lang="ru-RU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картине </a:t>
            </a:r>
            <a:r>
              <a:rPr lang="ru-RU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«Алёнушка» В. М. Васнецов сумел наиболее полно и проникновенно выразить лирическую поэзию родного народа.</a:t>
            </a:r>
            <a:endParaRPr lang="ru-RU" b="1" i="1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  <a:t>Работа над речевым оформлением </a:t>
            </a:r>
            <a:r>
              <a:rPr lang="ru-RU" sz="2400" b="1" dirty="0" smtClean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  <a:t>сочинения</a:t>
            </a:r>
            <a:br>
              <a:rPr lang="ru-RU" sz="2400" b="1" dirty="0" smtClean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</a:br>
            <a:r>
              <a:rPr lang="ru-RU" sz="2400" b="1" dirty="0" smtClean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  <a:t>(упр</a:t>
            </a:r>
            <a:r>
              <a:rPr lang="ru-RU" sz="2400" b="1" dirty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  <a:t>. 832 (3</a:t>
            </a:r>
            <a:r>
              <a:rPr lang="ru-RU" sz="2400" b="1" dirty="0" smtClean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  <a:t>),отбор отбор </a:t>
            </a:r>
            <a:r>
              <a:rPr lang="ru-RU" sz="2400" b="1" dirty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  <a:t>лексических средств)</a:t>
            </a:r>
            <a:br>
              <a:rPr lang="ru-RU" sz="2400" b="1" dirty="0">
                <a:ln w="0"/>
                <a:solidFill>
                  <a:schemeClr val="accent1"/>
                </a:solidFill>
                <a:latin typeface="Arial Narrow" panose="020B0606020202030204" pitchFamily="34" charset="0"/>
              </a:rPr>
            </a:br>
            <a:endParaRPr lang="ru-RU" sz="2400" b="1" dirty="0">
              <a:ln w="0"/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84784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     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Поэтический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вымысел, лирическая поэзия родного народа, горькая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доля,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глубокая тоска, безысходная печаль, крестьянская девочка-сиротка, ситцевый поношенный цветастый сарафан, выцветшая голубая кофта, загорелые руки, растрёпанные каштановые волосы, усталое бледное лицо с тенями от слёз,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широко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открытые глаза, горестный вздох, старый заросший пруд, природа словно сочувствует девочке, густая чаща дремучего леса, бледно-серое небо, </a:t>
            </a:r>
            <a:r>
              <a:rPr lang="ru-RU" sz="2000" b="1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холодная </a:t>
            </a:r>
            <a:r>
              <a:rPr lang="ru-RU" sz="2000" b="1" i="1" dirty="0">
                <a:solidFill>
                  <a:srgbClr val="000000"/>
                </a:solidFill>
                <a:latin typeface="Arial Narrow" panose="020B0606020202030204" pitchFamily="34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осенняя вода, безмолвное сострадание, увядающая осенняя природа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764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786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Book Antiqua</vt:lpstr>
      <vt:lpstr>Calibri</vt:lpstr>
      <vt:lpstr>Century Schoolbook</vt:lpstr>
      <vt:lpstr>Courier New</vt:lpstr>
      <vt:lpstr>Times New Roman</vt:lpstr>
      <vt:lpstr>Тема Office</vt:lpstr>
      <vt:lpstr>Сочинение по картине  В. М. Васнецова «Алёнушка»</vt:lpstr>
      <vt:lpstr>В галерее В.М. Васнецова</vt:lpstr>
      <vt:lpstr>Презентация PowerPoint</vt:lpstr>
      <vt:lpstr>История создания картины </vt:lpstr>
      <vt:lpstr>Презентация PowerPoint</vt:lpstr>
      <vt:lpstr> Описание героини </vt:lpstr>
      <vt:lpstr>Описание природы </vt:lpstr>
      <vt:lpstr>Работа над речевым оформлением сочинения (упр. 832 (3),отбор отбор лексических средств)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2014-02-28T08:58:59Z</dcterms:created>
  <dcterms:modified xsi:type="dcterms:W3CDTF">2014-04-02T17:13:24Z</dcterms:modified>
</cp:coreProperties>
</file>