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4" r:id="rId5"/>
    <p:sldId id="262" r:id="rId6"/>
    <p:sldId id="265" r:id="rId7"/>
    <p:sldId id="268" r:id="rId8"/>
    <p:sldId id="267" r:id="rId9"/>
    <p:sldId id="270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A1D4-6D3E-4362-96FE-65FFA20D04CD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23A3A-6A2F-406A-B14C-DC474F5E4D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23A3A-6A2F-406A-B14C-DC474F5E4D0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64208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2997200" cy="2878138"/>
          </a:xfrm>
          <a:prstGeom prst="rect">
            <a:avLst/>
          </a:prstGeom>
          <a:noFill/>
          <a:ln w="6350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2463800"/>
            <a:ext cx="7772400" cy="1470025"/>
          </a:xfrm>
          <a:solidFill>
            <a:srgbClr val="FFFFFF">
              <a:alpha val="80000"/>
            </a:srgbClr>
          </a:solidFill>
          <a:ln w="6350"/>
        </p:spPr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5750" y="4292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38950" y="188913"/>
            <a:ext cx="2125663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29350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141788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1388" y="1557338"/>
            <a:ext cx="4141787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4" name="AutoShape 260"/>
          <p:cNvSpPr>
            <a:spLocks noChangeArrowheads="1"/>
          </p:cNvSpPr>
          <p:nvPr/>
        </p:nvSpPr>
        <p:spPr bwMode="auto">
          <a:xfrm>
            <a:off x="323850" y="1484313"/>
            <a:ext cx="8640763" cy="4537075"/>
          </a:xfrm>
          <a:prstGeom prst="wedgeRectCallout">
            <a:avLst>
              <a:gd name="adj1" fmla="val -51398"/>
              <a:gd name="adj2" fmla="val 61546"/>
            </a:avLst>
          </a:prstGeom>
          <a:gradFill rotWithShape="1">
            <a:gsLst>
              <a:gs pos="0">
                <a:srgbClr val="C0C0C0">
                  <a:alpha val="60001"/>
                </a:srgbClr>
              </a:gs>
              <a:gs pos="100000">
                <a:schemeClr val="bg1"/>
              </a:gs>
            </a:gsLst>
            <a:lin ang="5400000" scaled="1"/>
          </a:gradFill>
          <a:ln w="6350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82750" y="188913"/>
            <a:ext cx="7281863" cy="1143000"/>
          </a:xfrm>
          <a:prstGeom prst="rect">
            <a:avLst/>
          </a:prstGeom>
          <a:gradFill rotWithShape="1">
            <a:gsLst>
              <a:gs pos="0">
                <a:srgbClr val="BCBCBC">
                  <a:alpha val="60001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pic>
        <p:nvPicPr>
          <p:cNvPr id="1031" name="Picture 7" descr="64208m"/>
          <p:cNvPicPr>
            <a:picLocks noChangeAspect="1" noChangeArrowheads="1"/>
          </p:cNvPicPr>
          <p:nvPr/>
        </p:nvPicPr>
        <p:blipFill>
          <a:blip r:embed="rId13" cstate="print"/>
          <a:srcRect b="1845"/>
          <a:stretch>
            <a:fillRect/>
          </a:stretch>
        </p:blipFill>
        <p:spPr bwMode="auto">
          <a:xfrm>
            <a:off x="323850" y="190500"/>
            <a:ext cx="1223963" cy="1150938"/>
          </a:xfrm>
          <a:prstGeom prst="rect">
            <a:avLst/>
          </a:prstGeom>
          <a:noFill/>
          <a:ln w="6350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4359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A417308-05B3-4D9C-BAB7-8617D1C22A82}" type="datetimeFigureOut">
              <a:rPr lang="ru-RU" smtClean="0"/>
              <a:pPr/>
              <a:t>23.04.2012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310356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AB2BE2-8764-4861-83C3-44B469917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28728" y="4929188"/>
            <a:ext cx="7358114" cy="12144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В.В.Путин - президент РФ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2000-2008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president_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5918" y="357166"/>
            <a:ext cx="6524644" cy="45509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Гражданин РФ</a:t>
            </a:r>
            <a:endParaRPr lang="ru-RU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ru-RU" sz="2400" dirty="0"/>
              <a:t>Гражданин – человек, который 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любит </a:t>
            </a:r>
            <a:r>
              <a:rPr lang="ru-RU" sz="2400" dirty="0" smtClean="0"/>
              <a:t>______________________________________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переживает </a:t>
            </a:r>
            <a:r>
              <a:rPr lang="ru-RU" sz="2400" dirty="0" smtClean="0"/>
              <a:t>_________________________________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действует </a:t>
            </a:r>
            <a:r>
              <a:rPr lang="ru-RU" sz="2400" dirty="0" smtClean="0"/>
              <a:t>___________________________________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протестует </a:t>
            </a:r>
            <a:r>
              <a:rPr lang="ru-RU" sz="2400" dirty="0" smtClean="0"/>
              <a:t>__________________________________</a:t>
            </a: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требует </a:t>
            </a:r>
            <a:r>
              <a:rPr lang="ru-RU" sz="2400" dirty="0" smtClean="0"/>
              <a:t>_____________________________________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57356" y="5000637"/>
            <a:ext cx="6715172" cy="100013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Д.А.Медведев – президент РФ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2008-2012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57356" y="214290"/>
            <a:ext cx="6238918" cy="46791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Президент 2012-2016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4400" dirty="0" smtClean="0"/>
              <a:t>?</a:t>
            </a:r>
            <a:endParaRPr lang="ru-RU" sz="3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0"/>
            <a:ext cx="7429552" cy="150017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Результаты президентских выборов 2 марта 2008 г. в РФ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Явка по России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69,70%</a:t>
            </a:r>
            <a:endParaRPr lang="ru-RU" sz="9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Явка по Пермскому краю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FF0000"/>
                </a:solidFill>
              </a:rPr>
              <a:t>51,57%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142852"/>
            <a:ext cx="7115196" cy="185738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Arial Narrow" pitchFamily="34" charset="0"/>
              </a:rPr>
              <a:t>Я – будущий избиратель</a:t>
            </a:r>
            <a:endParaRPr lang="ru-RU" sz="5400" b="1" dirty="0">
              <a:latin typeface="Arial Narrow" pitchFamily="34" charset="0"/>
            </a:endParaRPr>
          </a:p>
        </p:txBody>
      </p:sp>
      <p:pic>
        <p:nvPicPr>
          <p:cNvPr id="3" name="Рисунок 2" descr="0_29cd_76550fcc_XL_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43042" y="1928802"/>
            <a:ext cx="5667388" cy="40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отрасли 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0166" y="214290"/>
            <a:ext cx="7429552" cy="44699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/>
              <a:t>Необходимо участвовать в выборах, потому что…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/>
              <a:t>э</a:t>
            </a:r>
            <a:r>
              <a:rPr lang="ru-RU" sz="2800" dirty="0" smtClean="0"/>
              <a:t>тим </a:t>
            </a:r>
            <a:r>
              <a:rPr lang="ru-RU" sz="2800" dirty="0"/>
              <a:t>человек показывает свое неравнодушие к судьбе страны, своего региона, </a:t>
            </a:r>
            <a:r>
              <a:rPr lang="ru-RU" sz="2800" dirty="0" smtClean="0"/>
              <a:t>города;</a:t>
            </a: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800" dirty="0"/>
              <a:t>э</a:t>
            </a:r>
            <a:r>
              <a:rPr lang="ru-RU" sz="2800" dirty="0" smtClean="0"/>
              <a:t>то </a:t>
            </a:r>
            <a:r>
              <a:rPr lang="ru-RU" sz="2800" dirty="0"/>
              <a:t>показатель политической и правовой культуры гражданина;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у</a:t>
            </a:r>
            <a:r>
              <a:rPr lang="ru-RU" sz="2800" dirty="0" smtClean="0"/>
              <a:t>частие </a:t>
            </a:r>
            <a:r>
              <a:rPr lang="ru-RU" sz="2800" dirty="0"/>
              <a:t>в выборах – это поддержка власти, того курса, который проводится в стране;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в</a:t>
            </a:r>
            <a:r>
              <a:rPr lang="ru-RU" sz="2800" dirty="0" smtClean="0"/>
              <a:t>ыборы </a:t>
            </a:r>
            <a:r>
              <a:rPr lang="ru-RU" sz="2800" dirty="0"/>
              <a:t>закладывают фундамент будущего страны;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у</a:t>
            </a:r>
            <a:r>
              <a:rPr lang="ru-RU" sz="2800" dirty="0" smtClean="0"/>
              <a:t>частвуя </a:t>
            </a:r>
            <a:r>
              <a:rPr lang="ru-RU" sz="2800" dirty="0"/>
              <a:t>в выборах, человек чувствует причастность к жизни своего государства.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82750" y="188912"/>
            <a:ext cx="7281863" cy="1311261"/>
          </a:xfrm>
        </p:spPr>
        <p:txBody>
          <a:bodyPr/>
          <a:lstStyle/>
          <a:p>
            <a:pPr algn="ctr"/>
            <a:r>
              <a:rPr lang="ru-RU" dirty="0"/>
              <a:t>Правила работы в группах: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</a:t>
            </a:r>
            <a:r>
              <a:rPr lang="ru-RU" dirty="0" smtClean="0"/>
              <a:t>мейте </a:t>
            </a:r>
            <a:r>
              <a:rPr lang="ru-RU" dirty="0"/>
              <a:t>признать свои ошибки и проявите готовность к изменению своей </a:t>
            </a:r>
            <a:r>
              <a:rPr lang="ru-RU" dirty="0" smtClean="0"/>
              <a:t>позиции;</a:t>
            </a:r>
            <a:endParaRPr lang="ru-RU" dirty="0"/>
          </a:p>
          <a:p>
            <a:r>
              <a:rPr lang="ru-RU" dirty="0"/>
              <a:t>у</a:t>
            </a:r>
            <a:r>
              <a:rPr lang="ru-RU" dirty="0" smtClean="0"/>
              <a:t>читесь </a:t>
            </a:r>
            <a:r>
              <a:rPr lang="ru-RU" dirty="0"/>
              <a:t>слушать и слышать друг </a:t>
            </a:r>
            <a:r>
              <a:rPr lang="ru-RU" dirty="0" smtClean="0"/>
              <a:t>друга;</a:t>
            </a:r>
            <a:endParaRPr lang="ru-RU" dirty="0"/>
          </a:p>
          <a:p>
            <a:r>
              <a:rPr lang="ru-RU" dirty="0"/>
              <a:t>к</a:t>
            </a:r>
            <a:r>
              <a:rPr lang="ru-RU" dirty="0" smtClean="0"/>
              <a:t>аждый </a:t>
            </a:r>
            <a:r>
              <a:rPr lang="ru-RU" dirty="0"/>
              <a:t>имеет возможность </a:t>
            </a:r>
            <a:r>
              <a:rPr lang="ru-RU" dirty="0" smtClean="0"/>
              <a:t>высказаться;</a:t>
            </a:r>
            <a:endParaRPr lang="ru-RU" dirty="0"/>
          </a:p>
          <a:p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споре рождается истина.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Истина </a:t>
            </a:r>
            <a:r>
              <a:rPr lang="ru-RU" dirty="0"/>
              <a:t>– главный итог работы группы.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Этапы избирательной кампании.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/>
              <a:t>Выдвижение кандидатов.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Предвыборная </a:t>
            </a:r>
            <a:r>
              <a:rPr lang="ru-RU" sz="2800" dirty="0"/>
              <a:t>агитация.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Создание </a:t>
            </a:r>
            <a:r>
              <a:rPr lang="ru-RU" sz="2800" dirty="0"/>
              <a:t>избирательных комиссий.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Регистрация кандидатов.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Подготовка </a:t>
            </a:r>
            <a:r>
              <a:rPr lang="ru-RU" sz="2800" dirty="0"/>
              <a:t>избирательных бюллетеней.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Выборы.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Сбор подписей.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Подсчет голосов.</a:t>
            </a:r>
          </a:p>
          <a:p>
            <a:pPr>
              <a:lnSpc>
                <a:spcPct val="80000"/>
              </a:lnSpc>
            </a:pPr>
            <a:r>
              <a:rPr lang="ru-RU" sz="2800" dirty="0"/>
              <a:t>Обнародование итогов выборов.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 blue lines">
  <a:themeElements>
    <a:clrScheme name="Edu blue lin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 blue lin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u blue lin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 blue lin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 blue lin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Edu gray back</Template>
  <TotalTime>188</TotalTime>
  <Words>203</Words>
  <Application>Microsoft Office PowerPoint</Application>
  <PresentationFormat>Экран (4:3)</PresentationFormat>
  <Paragraphs>52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Edu blue lines</vt:lpstr>
      <vt:lpstr>Слайд 1</vt:lpstr>
      <vt:lpstr>Слайд 2</vt:lpstr>
      <vt:lpstr>Президент 2012-2016</vt:lpstr>
      <vt:lpstr>Результаты президентских выборов 2 марта 2008 г. в РФ</vt:lpstr>
      <vt:lpstr>Я – будущий избиратель</vt:lpstr>
      <vt:lpstr>Слайд 6</vt:lpstr>
      <vt:lpstr>Необходимо участвовать в выборах, потому что…</vt:lpstr>
      <vt:lpstr>Правила работы в группах:</vt:lpstr>
      <vt:lpstr>Этапы избирательной кампании.</vt:lpstr>
      <vt:lpstr>Гражданин РФ</vt:lpstr>
    </vt:vector>
  </TitlesOfParts>
  <Company>НОЦ Губаха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</dc:creator>
  <cp:lastModifiedBy>Admin</cp:lastModifiedBy>
  <cp:revision>22</cp:revision>
  <dcterms:created xsi:type="dcterms:W3CDTF">2010-12-07T08:41:52Z</dcterms:created>
  <dcterms:modified xsi:type="dcterms:W3CDTF">2012-04-23T08:46:57Z</dcterms:modified>
</cp:coreProperties>
</file>