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207758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298373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251678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303028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94444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8EBE3F-A3FD-45E1-9E24-EB68A77D322A}"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261728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8EBE3F-A3FD-45E1-9E24-EB68A77D322A}" type="datetimeFigureOut">
              <a:rPr lang="ru-RU" smtClean="0"/>
              <a:t>15.11.2013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416435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8EBE3F-A3FD-45E1-9E24-EB68A77D322A}" type="datetimeFigureOut">
              <a:rPr lang="ru-RU" smtClean="0"/>
              <a:t>15.11.2013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321893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8EBE3F-A3FD-45E1-9E24-EB68A77D322A}" type="datetimeFigureOut">
              <a:rPr lang="ru-RU" smtClean="0"/>
              <a:t>15.11.2013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323027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8EBE3F-A3FD-45E1-9E24-EB68A77D322A}"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235457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8EBE3F-A3FD-45E1-9E24-EB68A77D322A}"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755070-B4AF-44D9-80DF-FFBFCB9B662E}" type="slidenum">
              <a:rPr lang="ru-RU" smtClean="0"/>
              <a:t>‹#›</a:t>
            </a:fld>
            <a:endParaRPr lang="ru-RU"/>
          </a:p>
        </p:txBody>
      </p:sp>
    </p:spTree>
    <p:extLst>
      <p:ext uri="{BB962C8B-B14F-4D97-AF65-F5344CB8AC3E}">
        <p14:creationId xmlns:p14="http://schemas.microsoft.com/office/powerpoint/2010/main" val="356611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EBE3F-A3FD-45E1-9E24-EB68A77D322A}" type="datetimeFigureOut">
              <a:rPr lang="ru-RU" smtClean="0"/>
              <a:t>15.11.2013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55070-B4AF-44D9-80DF-FFBFCB9B662E}" type="slidenum">
              <a:rPr lang="ru-RU" smtClean="0"/>
              <a:t>‹#›</a:t>
            </a:fld>
            <a:endParaRPr lang="ru-RU"/>
          </a:p>
        </p:txBody>
      </p:sp>
    </p:spTree>
    <p:extLst>
      <p:ext uri="{BB962C8B-B14F-4D97-AF65-F5344CB8AC3E}">
        <p14:creationId xmlns:p14="http://schemas.microsoft.com/office/powerpoint/2010/main" val="263023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Евгеша\Desktop\mashin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327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0" y="2690336"/>
            <a:ext cx="91440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НЕОТЛОЖНЫЕ СОСТОЯНИЯ В ПСИХИАТРИИ И НАРКОЛОГИИ И ОСОБЕННОСТИ ОКАЗАНИЯ НЕОТЛОЖНОЙ ПОМОЩИ БОЛЬНЫМ С ПСИХИЧЕСКИМИ И НАРКОТИЧЕСКИМИ РАССТРОЙСТВАМИ</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603457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4. Тяжело протекающий делирий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является самым частым острым психозом при различных органических поражениях нервной системы, в целом делирий следует рассматривать как весьма опасное, угрожающее жизни состояние. Признаками тяжело протекающего делирия являются; выраженное истощение, падение АД, мелкие хаотичные движения больного в пределах постели, артериальная гипертензия, подъем температуры тела. Появление делирия свидетельствует о резкой декомпенсации всех защитных сил организма.</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708519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r>
              <a:rPr lang="ru-RU" dirty="0" smtClean="0"/>
              <a:t>:</a:t>
            </a:r>
            <a:endParaRPr lang="ru-RU" dirty="0"/>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
              <a:buNone/>
            </a:pPr>
            <a:r>
              <a:rPr lang="ru-RU" b="1" dirty="0" smtClean="0">
                <a:latin typeface="Times New Roman" pitchFamily="18" charset="0"/>
                <a:cs typeface="Times New Roman" pitchFamily="18" charset="0"/>
              </a:rPr>
              <a:t>- ликвидация двигательного возбуждения: седуксен (</a:t>
            </a:r>
            <a:r>
              <a:rPr lang="ru-RU" b="1" dirty="0" err="1" smtClean="0">
                <a:latin typeface="Times New Roman" pitchFamily="18" charset="0"/>
                <a:cs typeface="Times New Roman" pitchFamily="18" charset="0"/>
              </a:rPr>
              <a:t>реланиум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валиум</a:t>
            </a:r>
            <a:r>
              <a:rPr lang="ru-RU" b="1" dirty="0" smtClean="0">
                <a:latin typeface="Times New Roman" pitchFamily="18" charset="0"/>
                <a:cs typeface="Times New Roman" pitchFamily="18" charset="0"/>
              </a:rPr>
              <a:t>) по 10,0 мг внутривенно в разведении на 10, мл 0,9 % физиологического раствора;</a:t>
            </a:r>
          </a:p>
          <a:p>
            <a:pPr marL="0" indent="0"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энтеросорбция</a:t>
            </a:r>
            <a:r>
              <a:rPr lang="ru-RU" b="1" dirty="0" smtClean="0">
                <a:latin typeface="Times New Roman" pitchFamily="18" charset="0"/>
                <a:cs typeface="Times New Roman" pitchFamily="18" charset="0"/>
              </a:rPr>
              <a:t> – активированные угли;</a:t>
            </a:r>
          </a:p>
          <a:p>
            <a:pPr marL="0" indent="0"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инфузионная</a:t>
            </a:r>
            <a:r>
              <a:rPr lang="ru-RU" b="1" dirty="0" smtClean="0">
                <a:latin typeface="Times New Roman" pitchFamily="18" charset="0"/>
                <a:cs typeface="Times New Roman" pitchFamily="18" charset="0"/>
              </a:rPr>
              <a:t> терапия (глюкоза 5%, физиологический раствор 0,9%, </a:t>
            </a:r>
            <a:r>
              <a:rPr lang="ru-RU" b="1" dirty="0" err="1" smtClean="0">
                <a:latin typeface="Times New Roman" pitchFamily="18" charset="0"/>
                <a:cs typeface="Times New Roman" pitchFamily="18" charset="0"/>
              </a:rPr>
              <a:t>гемодез</a:t>
            </a:r>
            <a:r>
              <a:rPr lang="ru-RU" b="1" dirty="0" smtClean="0">
                <a:latin typeface="Times New Roman" pitchFamily="18" charset="0"/>
                <a:cs typeface="Times New Roman" pitchFamily="18" charset="0"/>
              </a:rPr>
              <a:t> и др.);</a:t>
            </a:r>
          </a:p>
          <a:p>
            <a:pPr marL="0" indent="0" algn="just">
              <a:buNone/>
            </a:pPr>
            <a:r>
              <a:rPr lang="ru-RU" b="1" dirty="0" smtClean="0">
                <a:latin typeface="Times New Roman" pitchFamily="18" charset="0"/>
                <a:cs typeface="Times New Roman" pitchFamily="18" charset="0"/>
              </a:rPr>
              <a:t>Метаболическая терапия (витамины, </a:t>
            </a:r>
            <a:r>
              <a:rPr lang="ru-RU" b="1" dirty="0" err="1" smtClean="0">
                <a:latin typeface="Times New Roman" pitchFamily="18" charset="0"/>
                <a:cs typeface="Times New Roman" pitchFamily="18" charset="0"/>
              </a:rPr>
              <a:t>панангин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рибоксин</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7590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5. Отказ от еды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lgn="just">
              <a:buNone/>
            </a:pPr>
            <a:r>
              <a:rPr lang="ru-RU" b="1" dirty="0" smtClean="0">
                <a:latin typeface="Times New Roman" pitchFamily="18" charset="0"/>
                <a:cs typeface="Times New Roman" pitchFamily="18" charset="0"/>
              </a:rPr>
              <a:t>(нервная анорексия, </a:t>
            </a:r>
            <a:r>
              <a:rPr lang="ru-RU" b="1" dirty="0" err="1" smtClean="0">
                <a:latin typeface="Times New Roman" pitchFamily="18" charset="0"/>
                <a:cs typeface="Times New Roman" pitchFamily="18" charset="0"/>
              </a:rPr>
              <a:t>кататонический</a:t>
            </a:r>
            <a:r>
              <a:rPr lang="ru-RU" b="1" dirty="0" smtClean="0">
                <a:latin typeface="Times New Roman" pitchFamily="18" charset="0"/>
                <a:cs typeface="Times New Roman" pitchFamily="18" charset="0"/>
              </a:rPr>
              <a:t> синдром, бред отравления) – о длительном голодании свидетельствует запах ацетона изо рта, снижение тургора кожи, гипотония, гипогликемия, отсутствие стула, нарастающее истощение. При этом больные могут открыто выражать, свое нежелание есть (сжимать зубы, отворачивать голову, выплевывать пищу) либо скрывать сои истинные намерения, то есть принимать пищу, а позже вызывать рвоту.</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830844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marL="0" indent="0">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следует объяснить пациенту, в чем состоит необходимость срочных лечебных мероприятий проводимые врачами;</a:t>
            </a:r>
          </a:p>
          <a:p>
            <a:pPr marL="0" indent="0">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для повышения аппетита назначают инсулин, нейролептики;</a:t>
            </a:r>
          </a:p>
          <a:p>
            <a:pPr marL="0" indent="0">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назначают анаболические гормоны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ретаболил</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парентеральное питание. При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кататоническом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синдроме эффективна процедура растормаживания. В последние годы для растормаживания используют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диазепам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(седуксен,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реланиум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иногда с подкожным введением кофеина. При этом постоянно вступают с больным в речевой контакт, предлагая ему пищу.</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45145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lgn="just">
              <a:buNone/>
            </a:pPr>
            <a:r>
              <a:rPr lang="ru-RU" b="1" dirty="0" smtClean="0">
                <a:latin typeface="Times New Roman" pitchFamily="18" charset="0"/>
                <a:cs typeface="Times New Roman" pitchFamily="18" charset="0"/>
              </a:rPr>
              <a:t>6. Тяжелые алкогольные абстиненции также входят в круг неотложных состояний, что объясняется как тяжестью состояния у этих больных, так и реальной возможностью развития делирия.</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664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style>
          <a:lnRef idx="2">
            <a:schemeClr val="accent3">
              <a:shade val="50000"/>
            </a:schemeClr>
          </a:lnRef>
          <a:fillRef idx="1">
            <a:schemeClr val="accent3"/>
          </a:fillRef>
          <a:effectRef idx="0">
            <a:schemeClr val="accent3"/>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инфузионная</a:t>
            </a:r>
            <a:r>
              <a:rPr lang="ru-RU" b="1" dirty="0" smtClean="0">
                <a:latin typeface="Times New Roman" pitchFamily="18" charset="0"/>
                <a:cs typeface="Times New Roman" pitchFamily="18" charset="0"/>
              </a:rPr>
              <a:t> терапия (глюкоза 5%, физиологический раствор 0,9%, </a:t>
            </a:r>
            <a:r>
              <a:rPr lang="ru-RU" b="1" dirty="0" err="1" smtClean="0">
                <a:latin typeface="Times New Roman" pitchFamily="18" charset="0"/>
                <a:cs typeface="Times New Roman" pitchFamily="18" charset="0"/>
              </a:rPr>
              <a:t>гемодез</a:t>
            </a:r>
            <a:r>
              <a:rPr lang="ru-RU" b="1" dirty="0" smtClean="0">
                <a:latin typeface="Times New Roman" pitchFamily="18" charset="0"/>
                <a:cs typeface="Times New Roman" pitchFamily="18" charset="0"/>
              </a:rPr>
              <a:t> и </a:t>
            </a:r>
            <a:r>
              <a:rPr lang="ru-RU" b="1" dirty="0" err="1" smtClean="0">
                <a:latin typeface="Times New Roman" pitchFamily="18" charset="0"/>
                <a:cs typeface="Times New Roman" pitchFamily="18" charset="0"/>
              </a:rPr>
              <a:t>др</a:t>
            </a:r>
            <a:r>
              <a:rPr lang="ru-RU" b="1" dirty="0" smtClean="0">
                <a:latin typeface="Times New Roman" pitchFamily="18" charset="0"/>
                <a:cs typeface="Times New Roman" pitchFamily="18" charset="0"/>
              </a:rPr>
              <a:t>);</a:t>
            </a:r>
          </a:p>
          <a:p>
            <a:pPr marL="0" indent="0" algn="just">
              <a:buNone/>
            </a:pPr>
            <a:r>
              <a:rPr lang="ru-RU" b="1" dirty="0" smtClean="0">
                <a:latin typeface="Times New Roman" pitchFamily="18" charset="0"/>
                <a:cs typeface="Times New Roman" pitchFamily="18" charset="0"/>
              </a:rPr>
              <a:t>- купирование страха и тревоги (седуксен, </a:t>
            </a:r>
            <a:r>
              <a:rPr lang="ru-RU" b="1" dirty="0" err="1" smtClean="0">
                <a:latin typeface="Times New Roman" pitchFamily="18" charset="0"/>
                <a:cs typeface="Times New Roman" pitchFamily="18" charset="0"/>
              </a:rPr>
              <a:t>реланиум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диазепам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феназепам</a:t>
            </a:r>
            <a:r>
              <a:rPr lang="ru-RU" b="1" dirty="0" smtClean="0">
                <a:latin typeface="Times New Roman" pitchFamily="18" charset="0"/>
                <a:cs typeface="Times New Roman" pitchFamily="18" charset="0"/>
              </a:rPr>
              <a:t>);</a:t>
            </a:r>
          </a:p>
          <a:p>
            <a:pPr marL="0" indent="0" algn="just">
              <a:buNone/>
            </a:pPr>
            <a:r>
              <a:rPr lang="ru-RU" b="1" dirty="0" smtClean="0">
                <a:latin typeface="Times New Roman" pitchFamily="18" charset="0"/>
                <a:cs typeface="Times New Roman" pitchFamily="18" charset="0"/>
              </a:rPr>
              <a:t>- витамины группы В, аскорбиновая кислота.</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53927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7. Тяжелые психотические депрессивные состояния: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снижение настроения – от грусти, печали до физического чувства тоски с локализацией в груди и непереносимой душевной болью;  сверхценные идеи – от чувства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малоценности</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до убеждения в собственной виновности, греховности.  Идеи виновности служат причинно как простых суицидных попыток, так и расширенных суицидов.</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08499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диазепам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15-30 мг,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левомепромазин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25-75 мг,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карбамазенин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400-600 мг внутримышечно – успокаивающе;.</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золомакс</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1,0 мг внутрь с целью коррекции сна;</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мелипрамин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100 мг внутримышечно – купирование двигательной и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идеаторной</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заторможенности, вялости, апатии;</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амитриптилин 50-100 мг внутримышечно купировании тревожно-депрессивных состояний.</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51917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8. злокачественный нейролептический синдром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ru-RU" b="1" dirty="0" smtClean="0">
                <a:latin typeface="Times New Roman" pitchFamily="18" charset="0"/>
                <a:cs typeface="Times New Roman" pitchFamily="18" charset="0"/>
              </a:rPr>
              <a:t>– острое осложнение </a:t>
            </a:r>
            <a:r>
              <a:rPr lang="ru-RU" b="1" dirty="0" err="1" smtClean="0">
                <a:latin typeface="Times New Roman" pitchFamily="18" charset="0"/>
                <a:cs typeface="Times New Roman" pitchFamily="18" charset="0"/>
              </a:rPr>
              <a:t>психофармакотерапии</a:t>
            </a:r>
            <a:r>
              <a:rPr lang="ru-RU" b="1" dirty="0" smtClean="0">
                <a:latin typeface="Times New Roman" pitchFamily="18" charset="0"/>
                <a:cs typeface="Times New Roman" pitchFamily="18" charset="0"/>
              </a:rPr>
              <a:t> проявляются резким появлением тонуса всех мышц, подъемом температуры тела, гипертензией или падением АД, тахикардией профузным потом, нарушением сознания. Поражением мышц (</a:t>
            </a:r>
            <a:r>
              <a:rPr lang="ru-RU" b="1" dirty="0" err="1" smtClean="0">
                <a:latin typeface="Times New Roman" pitchFamily="18" charset="0"/>
                <a:cs typeface="Times New Roman" pitchFamily="18" charset="0"/>
              </a:rPr>
              <a:t>рабдомнолиз</a:t>
            </a:r>
            <a:r>
              <a:rPr lang="ru-RU" b="1" dirty="0" smtClean="0">
                <a:latin typeface="Times New Roman" pitchFamily="18" charset="0"/>
                <a:cs typeface="Times New Roman" pitchFamily="18" charset="0"/>
              </a:rPr>
              <a:t>   проявляется мышечными болями).</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543858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отмена нейролептического лечения;</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устранение экстрапирамидных нарушений: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диазепам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20 мг внутримышечно,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акинетон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2-16 мг внутримышечно, димедрол 25-150 мг внутримышечно,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циклодол</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2-12 мг внутрь.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60224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a:buNone/>
            </a:pPr>
            <a:r>
              <a:rPr lang="ru-RU" sz="5400" b="1" dirty="0" smtClean="0">
                <a:solidFill>
                  <a:srgbClr val="FF0000"/>
                </a:solidFill>
                <a:latin typeface="Times New Roman" pitchFamily="18" charset="0"/>
                <a:cs typeface="Times New Roman" pitchFamily="18" charset="0"/>
              </a:rPr>
              <a:t>Неотложное  состояние </a:t>
            </a:r>
            <a:r>
              <a:rPr lang="ru-RU" b="1" dirty="0" smtClean="0">
                <a:latin typeface="Times New Roman" pitchFamily="18" charset="0"/>
                <a:cs typeface="Times New Roman" pitchFamily="18" charset="0"/>
              </a:rPr>
              <a:t>– это  состояние, которое  представляет угрозу для жизни пациента и поэтому требует  проведения безотлагательных мер по диагностике, лечению и определению  дальнейшей тактики ведения больного. </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224999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
              <a:buNone/>
            </a:pPr>
            <a:r>
              <a:rPr lang="ru-RU" dirty="0" smtClean="0"/>
              <a:t>9</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Генерализованная</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аллергическая реакция (ГАР) как тяжелое осложнение при лечении нейролептиками. Это состояние, имеющее приблизительный аналог в соматической медицине (синдром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Лайела</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из всех нейролептических осложнений выделяется наибольшим летальным риском. Развивается прогрессивный буллезный дерматит с обширными глубокими некрозами кожи, подкожной клетчатки мышц.</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52459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endParaRPr lang="ru-RU" dirty="0" smtClean="0"/>
          </a:p>
          <a:p>
            <a:pPr marL="0" indent="0" algn="just">
              <a:buNone/>
            </a:pPr>
            <a:r>
              <a:rPr lang="ru-RU" b="1" dirty="0" smtClean="0">
                <a:latin typeface="Times New Roman" pitchFamily="18" charset="0"/>
                <a:cs typeface="Times New Roman" pitchFamily="18" charset="0"/>
              </a:rPr>
              <a:t>- отмена </a:t>
            </a:r>
            <a:r>
              <a:rPr lang="ru-RU" b="1" dirty="0" err="1" smtClean="0">
                <a:latin typeface="Times New Roman" pitchFamily="18" charset="0"/>
                <a:cs typeface="Times New Roman" pitchFamily="18" charset="0"/>
              </a:rPr>
              <a:t>психофармакотерапии</a:t>
            </a:r>
            <a:r>
              <a:rPr lang="ru-RU" b="1" dirty="0" smtClean="0">
                <a:latin typeface="Times New Roman" pitchFamily="18" charset="0"/>
                <a:cs typeface="Times New Roman" pitchFamily="18" charset="0"/>
              </a:rPr>
              <a:t>;</a:t>
            </a:r>
          </a:p>
          <a:p>
            <a:pPr marL="0" indent="0" algn="just">
              <a:buNone/>
            </a:pPr>
            <a:r>
              <a:rPr lang="ru-RU" b="1" dirty="0" smtClean="0">
                <a:latin typeface="Times New Roman" pitchFamily="18" charset="0"/>
                <a:cs typeface="Times New Roman" pitchFamily="18" charset="0"/>
              </a:rPr>
              <a:t>- десенсибилизирующие препараты: димедрол, 2-12 мг, супрастин 4-8 мг;</a:t>
            </a:r>
          </a:p>
          <a:p>
            <a:pPr marL="0" indent="0" algn="just">
              <a:buNone/>
            </a:pPr>
            <a:r>
              <a:rPr lang="ru-RU" b="1" dirty="0" smtClean="0">
                <a:latin typeface="Times New Roman" pitchFamily="18" charset="0"/>
                <a:cs typeface="Times New Roman" pitchFamily="18" charset="0"/>
              </a:rPr>
              <a:t>- гормональная терапия – 60-120 мг;</a:t>
            </a:r>
          </a:p>
          <a:p>
            <a:pPr marL="0" indent="0"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инфузионная</a:t>
            </a:r>
            <a:r>
              <a:rPr lang="ru-RU" b="1" dirty="0" smtClean="0">
                <a:latin typeface="Times New Roman" pitchFamily="18" charset="0"/>
                <a:cs typeface="Times New Roman" pitchFamily="18" charset="0"/>
              </a:rPr>
              <a:t> терапия: раствор 5%- глюкозы 0,9 – физиологического раствора.</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551594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ru-RU" b="1" dirty="0" smtClean="0">
                <a:latin typeface="Times New Roman" pitchFamily="18" charset="0"/>
                <a:cs typeface="Times New Roman" pitchFamily="18" charset="0"/>
              </a:rPr>
              <a:t>10. Суицидальное поведение. </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indent="0" algn="just">
              <a:buNone/>
            </a:pPr>
            <a:r>
              <a:rPr lang="ru-RU" b="1" dirty="0" smtClean="0">
                <a:latin typeface="Times New Roman" pitchFamily="18" charset="0"/>
                <a:cs typeface="Times New Roman" pitchFamily="18" charset="0"/>
              </a:rPr>
              <a:t>Самой частой причиной самоубийств в психиатрической практике считают тяжелые депрессивные состояния. Практически все больные с депрессией выражают уверенность в бессмысленности жизни, ждут приближения её конца, однако  активные действия по осуществлению суицида предпринимают лишь некоторые из них. Наличие в анамнезе суицидальных попыток – очень тревожный знак, поскольку в большинстве случаев такие попытки повторяются. При шизофрении суицидальное поведение может быть обусловлено императивными голосами, ипохондрическим бредом. У подростков и лиц с истерическими чертами характера отмечаются демонстративные суицидальные попытки. В любом случае суицидальные попытки считаются «неотложным состоянием» и требуют неотложной помощи и немедленной госпитализации.</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300323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сильные успокаивающие средства: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левомепрамазин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25-75 мг,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диазепам</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15-30 мг,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кветиапин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200-400 мг, карбонат лития 900-1200 мг в сутки;</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антидепрессанты: амитриптилин – 50-100 мг внутримышечно,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мелипрпомин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100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мгвнутримышечно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нейролептики –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тизерцин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50-100 мг внутримышечно.</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26945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
              <a:buNone/>
            </a:pPr>
            <a:r>
              <a:rPr lang="ru-RU" b="1" dirty="0" smtClean="0">
                <a:latin typeface="Times New Roman" pitchFamily="18" charset="0"/>
                <a:cs typeface="Times New Roman" pitchFamily="18" charset="0"/>
              </a:rPr>
              <a:t>При «неотложных состояниях» в психиатрической и наркологической практике мы имеем дело с  сочетаниями психических и соматических заболеваний, травматизмом, отравлениями. Вышеописанные клинические типы   «неотложных состояний» привели к выводу, что при систематизации этих состояний – состояния, представляющие угрозу для жизни больного и состояния, опасные в социальном отношении, необходимо рассматривать вместе.</a:t>
            </a:r>
          </a:p>
          <a:p>
            <a:endParaRPr lang="ru-RU" dirty="0" smtClean="0"/>
          </a:p>
        </p:txBody>
      </p:sp>
    </p:spTree>
    <p:extLst>
      <p:ext uri="{BB962C8B-B14F-4D97-AF65-F5344CB8AC3E}">
        <p14:creationId xmlns:p14="http://schemas.microsoft.com/office/powerpoint/2010/main" val="3509728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3074" name="Picture 2" descr="C:\Users\Евгеша\Desktop\ks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96" y="0"/>
            <a:ext cx="918459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0" y="1859340"/>
            <a:ext cx="9144000" cy="35394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Исход«неотложных</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состояний» в психиатрической и наркологической практике зависит от объема, качества, своевременности и очередности неотложной помощи. Первоначально при этих состояниях необходимо купирование психоза, который обусловлен остротой психоза и дезорганизацией поведения, в последующем необходимо устранение нарушенных функций жизнеобеспечения организма.</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53735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descr="C:\Users\Евгеша\Desktop\1323797616_1_30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147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descr="C:\Users\Евгеша\Desktop\pic50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556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39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marL="0" indent="0" algn="just">
              <a:buNone/>
            </a:pPr>
            <a:r>
              <a:rPr lang="ru-RU" sz="4400" b="1" dirty="0" smtClean="0">
                <a:solidFill>
                  <a:srgbClr val="FF0000"/>
                </a:solidFill>
                <a:latin typeface="Times New Roman" pitchFamily="18" charset="0"/>
                <a:cs typeface="Times New Roman" pitchFamily="18" charset="0"/>
              </a:rPr>
              <a:t>1.Психомоторное возбуждение и агрессивное поведение </a:t>
            </a:r>
            <a:r>
              <a:rPr lang="ru-RU" b="1" dirty="0" smtClean="0">
                <a:latin typeface="Times New Roman" pitchFamily="18" charset="0"/>
                <a:cs typeface="Times New Roman" pitchFamily="18" charset="0"/>
              </a:rPr>
              <a:t>одно из частых проявлений острейших психозов сопровождающихся тревогой, растерянностью, страхом, бредом. Нарастающее возбуждение стирает различия между отдельными его типами, оно может становиться  хаотичным, мышление бессвязным, аффект достигает максимальной напряженности. Возбуждение ведет к значительным метаболическим изменениям, расходованию энергетических и пластических ресурсов организма, вторичной гипоксии мозга, способствует развитию декомпенсации и острых расстройств сердечнососудистой, дыхательной и других систем. Обострения некоторых хронических психозов являются причиной агрессивного поведения; опасность представляют больные с императивными галлюцинациями (в том случае если «голоса» приказывают убить кого-либо), бредом преследования и ревности, кататонией, расторможенностью влечении (</a:t>
            </a:r>
            <a:r>
              <a:rPr lang="ru-RU" b="1" dirty="0" err="1" smtClean="0">
                <a:latin typeface="Times New Roman" pitchFamily="18" charset="0"/>
                <a:cs typeface="Times New Roman" pitchFamily="18" charset="0"/>
              </a:rPr>
              <a:t>гиперсексуальность</a:t>
            </a:r>
            <a:r>
              <a:rPr lang="ru-RU" b="1" dirty="0" smtClean="0">
                <a:latin typeface="Times New Roman" pitchFamily="18" charset="0"/>
                <a:cs typeface="Times New Roman" pitchFamily="18" charset="0"/>
              </a:rPr>
              <a:t>, агрессивность) на фоне дефекта интеллекта или эмоций. Особенно опасны больные, которые настойчиво обвиняют в воображаемом  проследовании или проступке определенное лицо и замышляют расправу  над ним («преследуемый преследователь»).</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94129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just">
              <a:buNone/>
            </a:pPr>
            <a:r>
              <a:rPr lang="ru-RU" dirty="0" smtClean="0"/>
              <a:t>-</a:t>
            </a:r>
            <a:r>
              <a:rPr lang="ru-RU" b="1" dirty="0" smtClean="0"/>
              <a:t>меры физического ограничения с помощью табельных средств (фиксация);</a:t>
            </a:r>
          </a:p>
          <a:p>
            <a:pPr marL="0" indent="0" algn="just">
              <a:buNone/>
            </a:pPr>
            <a:r>
              <a:rPr lang="ru-RU" b="1" dirty="0" smtClean="0"/>
              <a:t>- купирование возбуждения, обычно используют внутримышечное или внутривенное введение нейролептиков (</a:t>
            </a:r>
            <a:r>
              <a:rPr lang="ru-RU" b="1" dirty="0" err="1" smtClean="0"/>
              <a:t>аминазин</a:t>
            </a:r>
            <a:r>
              <a:rPr lang="ru-RU" b="1" dirty="0" smtClean="0"/>
              <a:t>, </a:t>
            </a:r>
            <a:r>
              <a:rPr lang="ru-RU" b="1" dirty="0" err="1" smtClean="0"/>
              <a:t>тизерцин</a:t>
            </a:r>
            <a:r>
              <a:rPr lang="ru-RU" b="1" dirty="0" smtClean="0"/>
              <a:t>, </a:t>
            </a:r>
            <a:r>
              <a:rPr lang="ru-RU" b="1" dirty="0" err="1" smtClean="0"/>
              <a:t>галоперидол</a:t>
            </a:r>
            <a:r>
              <a:rPr lang="ru-RU" b="1" dirty="0" smtClean="0"/>
              <a:t>, </a:t>
            </a:r>
            <a:r>
              <a:rPr lang="ru-RU" b="1" dirty="0" err="1" smtClean="0"/>
              <a:t>ифтазин</a:t>
            </a:r>
            <a:r>
              <a:rPr lang="ru-RU" b="1" dirty="0" smtClean="0"/>
              <a:t>);</a:t>
            </a:r>
          </a:p>
          <a:p>
            <a:pPr marL="0" indent="0" algn="just">
              <a:buNone/>
            </a:pPr>
            <a:r>
              <a:rPr lang="ru-RU" b="1" dirty="0" smtClean="0"/>
              <a:t>- транквилизаторов (</a:t>
            </a:r>
            <a:r>
              <a:rPr lang="ru-RU" b="1" dirty="0" err="1" smtClean="0"/>
              <a:t>реланиум</a:t>
            </a:r>
            <a:r>
              <a:rPr lang="ru-RU" b="1" dirty="0" smtClean="0"/>
              <a:t>, </a:t>
            </a:r>
            <a:r>
              <a:rPr lang="ru-RU" b="1" dirty="0" err="1" smtClean="0"/>
              <a:t>диазепам</a:t>
            </a:r>
            <a:r>
              <a:rPr lang="ru-RU" b="1" dirty="0" smtClean="0"/>
              <a:t>, </a:t>
            </a:r>
            <a:r>
              <a:rPr lang="ru-RU" b="1" dirty="0" err="1" smtClean="0"/>
              <a:t>феназепам</a:t>
            </a:r>
            <a:r>
              <a:rPr lang="ru-RU" b="1" dirty="0" smtClean="0"/>
              <a:t>, седуксен).</a:t>
            </a:r>
            <a:endParaRPr lang="ru-RU" b="1" dirty="0"/>
          </a:p>
        </p:txBody>
      </p:sp>
    </p:spTree>
    <p:extLst>
      <p:ext uri="{BB962C8B-B14F-4D97-AF65-F5344CB8AC3E}">
        <p14:creationId xmlns:p14="http://schemas.microsoft.com/office/powerpoint/2010/main" val="117718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2. Фебрильная шизофрения («смертельная кататония»).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lgn="just">
              <a:buNone/>
            </a:pPr>
            <a:r>
              <a:rPr lang="ru-RU" b="1" dirty="0" smtClean="0">
                <a:latin typeface="Times New Roman" pitchFamily="18" charset="0"/>
                <a:cs typeface="Times New Roman" pitchFamily="18" charset="0"/>
              </a:rPr>
              <a:t>Психическое состояние: </a:t>
            </a:r>
            <a:r>
              <a:rPr lang="ru-RU" b="1" dirty="0" err="1" smtClean="0">
                <a:latin typeface="Times New Roman" pitchFamily="18" charset="0"/>
                <a:cs typeface="Times New Roman" pitchFamily="18" charset="0"/>
              </a:rPr>
              <a:t>кататоно</a:t>
            </a:r>
            <a:r>
              <a:rPr lang="ru-RU" b="1" dirty="0" smtClean="0">
                <a:latin typeface="Times New Roman" pitchFamily="18" charset="0"/>
                <a:cs typeface="Times New Roman" pitchFamily="18" charset="0"/>
              </a:rPr>
              <a:t>-гебефренное возбуждение </a:t>
            </a:r>
            <a:r>
              <a:rPr lang="ru-RU" b="1" dirty="0" err="1" smtClean="0">
                <a:latin typeface="Times New Roman" pitchFamily="18" charset="0"/>
                <a:cs typeface="Times New Roman" pitchFamily="18" charset="0"/>
              </a:rPr>
              <a:t>кататонический</a:t>
            </a:r>
            <a:r>
              <a:rPr lang="ru-RU" b="1" dirty="0" smtClean="0">
                <a:latin typeface="Times New Roman" pitchFamily="18" charset="0"/>
                <a:cs typeface="Times New Roman" pitchFamily="18" charset="0"/>
              </a:rPr>
              <a:t> ступор – синдромы помрачения сознания (онейроид, аменция, сопор, кома). Соматическое состояние: тахикардия, </a:t>
            </a:r>
            <a:r>
              <a:rPr lang="ru-RU" b="1" dirty="0" err="1" smtClean="0">
                <a:latin typeface="Times New Roman" pitchFamily="18" charset="0"/>
                <a:cs typeface="Times New Roman" pitchFamily="18" charset="0"/>
              </a:rPr>
              <a:t>тахипное</a:t>
            </a:r>
            <a:r>
              <a:rPr lang="ru-RU" b="1" dirty="0" smtClean="0">
                <a:latin typeface="Times New Roman" pitchFamily="18" charset="0"/>
                <a:cs typeface="Times New Roman" pitchFamily="18" charset="0"/>
              </a:rPr>
              <a:t>, колебания АД, </a:t>
            </a:r>
            <a:r>
              <a:rPr lang="ru-RU" b="1" dirty="0" err="1" smtClean="0">
                <a:latin typeface="Times New Roman" pitchFamily="18" charset="0"/>
                <a:cs typeface="Times New Roman" pitchFamily="18" charset="0"/>
              </a:rPr>
              <a:t>гиповолемия</a:t>
            </a:r>
            <a:r>
              <a:rPr lang="ru-RU" b="1" dirty="0" smtClean="0">
                <a:latin typeface="Times New Roman" pitchFamily="18" charset="0"/>
                <a:cs typeface="Times New Roman" pitchFamily="18" charset="0"/>
              </a:rPr>
              <a:t>, токсический габитус, снижение массы тела, гипертермия. </a:t>
            </a:r>
            <a:r>
              <a:rPr lang="ru-RU" b="1" dirty="0" err="1" smtClean="0">
                <a:latin typeface="Times New Roman" pitchFamily="18" charset="0"/>
                <a:cs typeface="Times New Roman" pitchFamily="18" charset="0"/>
              </a:rPr>
              <a:t>Олигурия</a:t>
            </a:r>
            <a:r>
              <a:rPr lang="ru-RU" b="1" dirty="0" smtClean="0">
                <a:latin typeface="Times New Roman" pitchFamily="18" charset="0"/>
                <a:cs typeface="Times New Roman" pitchFamily="18" charset="0"/>
              </a:rPr>
              <a:t>, частое развитие осложнений – отек мозга, легких, ДВС, острая печеночная, почечная и легочная недостаточность. Заболевание расценивается как аутоиммунный энцефалит, </a:t>
            </a:r>
            <a:r>
              <a:rPr lang="ru-RU" b="1" dirty="0" err="1" smtClean="0">
                <a:latin typeface="Times New Roman" pitchFamily="18" charset="0"/>
                <a:cs typeface="Times New Roman" pitchFamily="18" charset="0"/>
              </a:rPr>
              <a:t>энцефалоз</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96407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при наличии лихорадки – региональная гипотермия крупных сосудов;</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для стабилизации сосудистого тонуса: кордиамин 2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мл.подкожно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при остром снижении артериального давления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мезатон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внутривенно 0,2 –0,5 мл. 1%  раствора в 40 мл. 5-20-40%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ного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раствора глюкозы или изотоническом растворе натрия хлор;.</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амидопирин 10-го мг 4%-</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ного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раствора внутримышечно;</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для предупреждения отека мозга: преднизолон 60-120мг внутримышечно, аскорбиновая кислота 10 мл 5%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ного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раствора внутривенно, антигистаминные препараты: димедрол – 2 мл 1%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ного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раствора,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пипольфен</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 2 мл 2,5 %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ного</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раствора внутримышечно.</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42925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C:\Users\Евгеша\Desktop\image_ge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84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3.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Эпилептичекий</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статус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just">
              <a:buNone/>
            </a:pPr>
            <a:r>
              <a:rPr lang="ru-RU" dirty="0" smtClean="0"/>
              <a:t>– </a:t>
            </a:r>
            <a:r>
              <a:rPr lang="ru-RU" b="1" dirty="0" smtClean="0">
                <a:effectLst>
                  <a:outerShdw blurRad="38100" dist="38100" dir="2700000" algn="tl">
                    <a:srgbClr val="000000">
                      <a:alpha val="43137"/>
                    </a:srgbClr>
                  </a:outerShdw>
                </a:effectLst>
              </a:rPr>
              <a:t>фиксированное эпилептическое состояние вследствие продолжительного эпилептического  припадка или припадков, повторяющихся через короткие промежутки времени. Судорожная форма статуса -   состояние, при котором больной не приходит в сознание между серией эпилептических припадков, или наблюдается постоянная фокальная двигательная активность без изменения.</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868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Неотложная помощь:</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придание положения, исключающего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травматизацию</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головы и туловища и возможности аспирации;</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повернуть голову набок, не допускать западение языка;</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в промежутках между судорогами ввести воздуховод;</a:t>
            </a:r>
          </a:p>
          <a:p>
            <a:pPr marL="0" indent="0" algn="just">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противосудорожная терапия: седуксен 10-20 мг внутривенно, медленно с 10 мл изотонического раствора натрия хлорида, при неэффективности – внутримышечное введение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гексенала</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или натрия или натрия </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тиопентала</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(в 10 мл изотопического раствора натрия хлорида 10%-</a:t>
            </a:r>
            <a:r>
              <a:rPr lang="ru-RU" b="1" dirty="0" err="1" smtClean="0">
                <a:effectLst>
                  <a:outerShdw blurRad="38100" dist="38100" dir="2700000" algn="tl">
                    <a:srgbClr val="000000">
                      <a:alpha val="43137"/>
                    </a:srgbClr>
                  </a:outerShdw>
                </a:effectLst>
                <a:latin typeface="Times New Roman" pitchFamily="18" charset="0"/>
                <a:cs typeface="Times New Roman" pitchFamily="18" charset="0"/>
              </a:rPr>
              <a:t>ный</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раствор, вводят из расчета 1 мл на 10 кг веса).</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309122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1443</Words>
  <Application>Microsoft Office PowerPoint</Application>
  <PresentationFormat>Экран (4:3)</PresentationFormat>
  <Paragraphs>67</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Неотложная помощь:</vt:lpstr>
      <vt:lpstr>2. Фебрильная шизофрения («смертельная кататония»). </vt:lpstr>
      <vt:lpstr>Неотложная помощь:</vt:lpstr>
      <vt:lpstr>Презентация PowerPoint</vt:lpstr>
      <vt:lpstr>3. Эпилептичекий статус </vt:lpstr>
      <vt:lpstr>Неотложная помощь:</vt:lpstr>
      <vt:lpstr>4. Тяжело протекающий делирий </vt:lpstr>
      <vt:lpstr>Неотложная помощь:</vt:lpstr>
      <vt:lpstr>5. Отказ от еды </vt:lpstr>
      <vt:lpstr>Неотложная помощь:</vt:lpstr>
      <vt:lpstr>Презентация PowerPoint</vt:lpstr>
      <vt:lpstr>Неотложная помощь:</vt:lpstr>
      <vt:lpstr>7. Тяжелые психотические депрессивные состояния: </vt:lpstr>
      <vt:lpstr>Неотложная помощь:</vt:lpstr>
      <vt:lpstr>8. злокачественный нейролептический синдром </vt:lpstr>
      <vt:lpstr>Неотложная помощь:</vt:lpstr>
      <vt:lpstr>Презентация PowerPoint</vt:lpstr>
      <vt:lpstr>Неотложная помощь:</vt:lpstr>
      <vt:lpstr>10. Суицидальное поведение. </vt:lpstr>
      <vt:lpstr>Неотложная помощь:</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Евгеша</dc:creator>
  <cp:lastModifiedBy>Евгеша</cp:lastModifiedBy>
  <cp:revision>3</cp:revision>
  <dcterms:created xsi:type="dcterms:W3CDTF">2013-11-15T15:53:59Z</dcterms:created>
  <dcterms:modified xsi:type="dcterms:W3CDTF">2013-11-15T16:23:32Z</dcterms:modified>
</cp:coreProperties>
</file>