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3" r:id="rId8"/>
    <p:sldId id="262"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ru-RU" smtClean="0"/>
              <a:t>Образец заголовка</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D4015CEA-B78A-43CA-976E-D6A3D2C0CAAB}" type="datetimeFigureOut">
              <a:rPr lang="ru-RU" smtClean="0"/>
              <a:t>13.06.2013</a:t>
            </a:fld>
            <a:endParaRPr lang="ru-RU"/>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ru-RU"/>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8D7B5208-B15F-4753-8B1C-39277D74A450}" type="slidenum">
              <a:rPr lang="ru-RU" smtClean="0"/>
              <a:t>‹#›</a:t>
            </a:fld>
            <a:endParaRPr lang="ru-RU"/>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D4015CEA-B78A-43CA-976E-D6A3D2C0CAAB}" type="datetimeFigureOut">
              <a:rPr lang="ru-RU" smtClean="0"/>
              <a:t>13.06.2013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D7B5208-B15F-4753-8B1C-39277D74A45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ru-RU" smtClean="0"/>
              <a:t>Образец заголовка</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D4015CEA-B78A-43CA-976E-D6A3D2C0CAAB}" type="datetimeFigureOut">
              <a:rPr lang="ru-RU" smtClean="0"/>
              <a:t>13.06.2013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D7B5208-B15F-4753-8B1C-39277D74A45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4015CEA-B78A-43CA-976E-D6A3D2C0CAAB}" type="datetimeFigureOut">
              <a:rPr lang="ru-RU" smtClean="0"/>
              <a:t>13.06.2013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D7B5208-B15F-4753-8B1C-39277D74A45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4015CEA-B78A-43CA-976E-D6A3D2C0CAAB}" type="datetimeFigureOut">
              <a:rPr lang="ru-RU" smtClean="0"/>
              <a:t>13.06.2013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D7B5208-B15F-4753-8B1C-39277D74A45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D4015CEA-B78A-43CA-976E-D6A3D2C0CAAB}" type="datetimeFigureOut">
              <a:rPr lang="ru-RU" smtClean="0"/>
              <a:t>13.06.2013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D7B5208-B15F-4753-8B1C-39277D74A450}" type="slidenum">
              <a:rPr lang="ru-RU" smtClean="0"/>
              <a:t>‹#›</a:t>
            </a:fld>
            <a:endParaRPr lang="ru-RU"/>
          </a:p>
        </p:txBody>
      </p:sp>
      <p:sp>
        <p:nvSpPr>
          <p:cNvPr id="9" name="Content Placeholder 8"/>
          <p:cNvSpPr>
            <a:spLocks noGrp="1"/>
          </p:cNvSpPr>
          <p:nvPr>
            <p:ph sz="quarter" idx="13"/>
          </p:nvPr>
        </p:nvSpPr>
        <p:spPr>
          <a:xfrm>
            <a:off x="1042416" y="2313432"/>
            <a:ext cx="3419856" cy="349300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D4015CEA-B78A-43CA-976E-D6A3D2C0CAAB}" type="datetimeFigureOut">
              <a:rPr lang="ru-RU" smtClean="0"/>
              <a:t>13.06.2013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8D7B5208-B15F-4753-8B1C-39277D74A45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D4015CEA-B78A-43CA-976E-D6A3D2C0CAAB}" type="datetimeFigureOut">
              <a:rPr lang="ru-RU" smtClean="0"/>
              <a:t>13.06.2013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8D7B5208-B15F-4753-8B1C-39277D74A45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015CEA-B78A-43CA-976E-D6A3D2C0CAAB}" type="datetimeFigureOut">
              <a:rPr lang="ru-RU" smtClean="0"/>
              <a:t>13.06.2013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8D7B5208-B15F-4753-8B1C-39277D74A45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D4015CEA-B78A-43CA-976E-D6A3D2C0CAAB}" type="datetimeFigureOut">
              <a:rPr lang="ru-RU" smtClean="0"/>
              <a:t>13.06.2013</a:t>
            </a:fld>
            <a:endParaRPr lang="ru-RU"/>
          </a:p>
        </p:txBody>
      </p:sp>
      <p:sp>
        <p:nvSpPr>
          <p:cNvPr id="7" name="Slide Number Placeholder 6"/>
          <p:cNvSpPr>
            <a:spLocks noGrp="1"/>
          </p:cNvSpPr>
          <p:nvPr>
            <p:ph type="sldNum" sz="quarter" idx="12"/>
          </p:nvPr>
        </p:nvSpPr>
        <p:spPr/>
        <p:txBody>
          <a:bodyPr/>
          <a:lstStyle/>
          <a:p>
            <a:fld id="{8D7B5208-B15F-4753-8B1C-39277D74A450}" type="slidenum">
              <a:rPr lang="ru-RU" smtClean="0"/>
              <a:t>‹#›</a:t>
            </a:fld>
            <a:endParaRPr lang="ru-RU"/>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ru-RU"/>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ru-RU" smtClean="0"/>
              <a:t>Образец заголовка</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ru-RU" smtClean="0"/>
              <a:t>Образец заголовка</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D4015CEA-B78A-43CA-976E-D6A3D2C0CAAB}" type="datetimeFigureOut">
              <a:rPr lang="ru-RU" smtClean="0"/>
              <a:t>13.06.2013</a:t>
            </a:fld>
            <a:endParaRPr lang="ru-RU"/>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ru-RU"/>
          </a:p>
        </p:txBody>
      </p:sp>
      <p:sp>
        <p:nvSpPr>
          <p:cNvPr id="7" name="Slide Number Placeholder 6"/>
          <p:cNvSpPr>
            <a:spLocks noGrp="1"/>
          </p:cNvSpPr>
          <p:nvPr>
            <p:ph type="sldNum" sz="quarter" idx="12"/>
          </p:nvPr>
        </p:nvSpPr>
        <p:spPr/>
        <p:txBody>
          <a:bodyPr/>
          <a:lstStyle/>
          <a:p>
            <a:fld id="{8D7B5208-B15F-4753-8B1C-39277D74A45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D4015CEA-B78A-43CA-976E-D6A3D2C0CAAB}" type="datetimeFigureOut">
              <a:rPr lang="ru-RU" smtClean="0"/>
              <a:t>13.06.2013</a:t>
            </a:fld>
            <a:endParaRPr lang="ru-RU"/>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ru-RU"/>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8D7B5208-B15F-4753-8B1C-39277D74A45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pPr algn="ctr"/>
            <a:r>
              <a:rPr lang="ru-RU" b="1" dirty="0" smtClean="0">
                <a:effectLst>
                  <a:outerShdw blurRad="38100" dist="38100" dir="2700000" algn="tl">
                    <a:srgbClr val="000000">
                      <a:alpha val="43137"/>
                    </a:srgbClr>
                  </a:outerShdw>
                </a:effectLst>
              </a:rPr>
              <a:t>«Не хочу учиться»</a:t>
            </a:r>
            <a:br>
              <a:rPr lang="ru-RU" b="1" dirty="0" smtClean="0">
                <a:effectLst>
                  <a:outerShdw blurRad="38100" dist="38100" dir="2700000" algn="tl">
                    <a:srgbClr val="000000">
                      <a:alpha val="43137"/>
                    </a:srgbClr>
                  </a:outerShdw>
                </a:effectLst>
              </a:rPr>
            </a:br>
            <a:r>
              <a:rPr lang="ru-RU" sz="1400" b="1" dirty="0" smtClean="0">
                <a:effectLst>
                  <a:outerShdw blurRad="38100" dist="38100" dir="2700000" algn="tl">
                    <a:srgbClr val="000000">
                      <a:alpha val="43137"/>
                    </a:srgbClr>
                  </a:outerShdw>
                </a:effectLst>
              </a:rPr>
              <a:t>(не желание учится младшего школьника)</a:t>
            </a:r>
            <a:endParaRPr lang="ru-RU" b="1" dirty="0">
              <a:effectLst>
                <a:outerShdw blurRad="38100" dist="38100" dir="2700000" algn="tl">
                  <a:srgbClr val="000000">
                    <a:alpha val="43137"/>
                  </a:srgbClr>
                </a:outerShdw>
              </a:effectLst>
            </a:endParaRPr>
          </a:p>
        </p:txBody>
      </p:sp>
      <p:sp>
        <p:nvSpPr>
          <p:cNvPr id="3" name="Подзаголовок 2"/>
          <p:cNvSpPr>
            <a:spLocks noGrp="1"/>
          </p:cNvSpPr>
          <p:nvPr>
            <p:ph type="subTitle" idx="1"/>
          </p:nvPr>
        </p:nvSpPr>
        <p:spPr>
          <a:xfrm>
            <a:off x="4716016" y="4725144"/>
            <a:ext cx="3309803" cy="1260629"/>
          </a:xfrm>
        </p:spPr>
        <p:txBody>
          <a:bodyPr/>
          <a:lstStyle/>
          <a:p>
            <a:pPr algn="ctr"/>
            <a:r>
              <a:rPr lang="ru-RU" dirty="0" err="1" smtClean="0">
                <a:solidFill>
                  <a:srgbClr val="FF0000"/>
                </a:solidFill>
              </a:rPr>
              <a:t>Воропай</a:t>
            </a:r>
            <a:r>
              <a:rPr lang="ru-RU" dirty="0" smtClean="0">
                <a:solidFill>
                  <a:srgbClr val="FF0000"/>
                </a:solidFill>
              </a:rPr>
              <a:t> Ольга Ивановна МОШ № 16</a:t>
            </a:r>
            <a:endParaRPr lang="ru-RU" dirty="0">
              <a:solidFill>
                <a:srgbClr val="FF0000"/>
              </a:solidFill>
            </a:endParaRPr>
          </a:p>
        </p:txBody>
      </p:sp>
      <p:pic>
        <p:nvPicPr>
          <p:cNvPr id="1026" name="Picture 2" descr="http://im8-tub-ua.yandex.net/i?id=241901564-65-73&amp;n=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4008" y="-31188"/>
            <a:ext cx="3528392" cy="245207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39552" y="836712"/>
            <a:ext cx="3312368" cy="461665"/>
          </a:xfrm>
          <a:prstGeom prst="rect">
            <a:avLst/>
          </a:prstGeom>
          <a:noFill/>
        </p:spPr>
        <p:txBody>
          <a:bodyPr wrap="square" rtlCol="0">
            <a:spAutoFit/>
          </a:bodyPr>
          <a:lstStyle/>
          <a:p>
            <a:pPr algn="ctr"/>
            <a:r>
              <a:rPr lang="ru-RU" sz="2400" dirty="0" smtClean="0"/>
              <a:t>ОНЛАЙН ВЕБИНАР</a:t>
            </a:r>
            <a:endParaRPr lang="ru-RU" sz="2400" dirty="0"/>
          </a:p>
        </p:txBody>
      </p:sp>
    </p:spTree>
    <p:extLst>
      <p:ext uri="{BB962C8B-B14F-4D97-AF65-F5344CB8AC3E}">
        <p14:creationId xmlns:p14="http://schemas.microsoft.com/office/powerpoint/2010/main" val="13117709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71600" y="980728"/>
            <a:ext cx="7056784" cy="3888432"/>
          </a:xfrm>
        </p:spPr>
        <p:txBody>
          <a:bodyPr/>
          <a:lstStyle/>
          <a:p>
            <a:r>
              <a:rPr lang="ru-RU" dirty="0"/>
              <a:t>В последнее время родители все чаще жалуются на то, что дети совсем не хотят учиться. Причем, многие из школьников с удовольствием посещают учебное заведение, общаются со сверстниками, но совершенно не проявляют усердия в учебе, не стремятся получить новые знания, не желают делать домашнее задание</a:t>
            </a:r>
            <a:r>
              <a:rPr lang="ru-RU" dirty="0" smtClean="0"/>
              <a:t>.</a:t>
            </a:r>
          </a:p>
          <a:p>
            <a:r>
              <a:rPr lang="ru-RU" dirty="0"/>
              <a:t> </a:t>
            </a:r>
            <a:r>
              <a:rPr lang="ru-RU" dirty="0" smtClean="0"/>
              <a:t>Что делать?</a:t>
            </a:r>
            <a:endParaRPr lang="ru-RU" dirty="0"/>
          </a:p>
        </p:txBody>
      </p:sp>
      <p:pic>
        <p:nvPicPr>
          <p:cNvPr id="2050" name="Picture 2" descr="http://im7-tub-ua.yandex.net/i?id=52590444-14-73&amp;n=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48064" y="4077072"/>
            <a:ext cx="2949087" cy="20768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44546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490" y="1027664"/>
            <a:ext cx="7024744" cy="745152"/>
          </a:xfrm>
        </p:spPr>
        <p:txBody>
          <a:bodyPr>
            <a:normAutofit fontScale="90000"/>
          </a:bodyPr>
          <a:lstStyle/>
          <a:p>
            <a:r>
              <a:rPr lang="ru-RU" dirty="0" smtClean="0"/>
              <a:t>Причины нежелания учиться</a:t>
            </a:r>
            <a:endParaRPr lang="ru-RU" dirty="0"/>
          </a:p>
        </p:txBody>
      </p:sp>
      <p:sp>
        <p:nvSpPr>
          <p:cNvPr id="3" name="Объект 2"/>
          <p:cNvSpPr>
            <a:spLocks noGrp="1"/>
          </p:cNvSpPr>
          <p:nvPr>
            <p:ph idx="1"/>
          </p:nvPr>
        </p:nvSpPr>
        <p:spPr>
          <a:xfrm>
            <a:off x="971600" y="1988840"/>
            <a:ext cx="7128908" cy="3625628"/>
          </a:xfrm>
        </p:spPr>
        <p:txBody>
          <a:bodyPr/>
          <a:lstStyle/>
          <a:p>
            <a:r>
              <a:rPr lang="ru-RU" b="1" dirty="0" smtClean="0"/>
              <a:t>Неспособность сконцентрироваться</a:t>
            </a:r>
          </a:p>
          <a:p>
            <a:r>
              <a:rPr lang="ru-RU" b="1" dirty="0" smtClean="0"/>
              <a:t>Отсутствие мотивации</a:t>
            </a:r>
          </a:p>
          <a:p>
            <a:r>
              <a:rPr lang="ru-RU" b="1" dirty="0"/>
              <a:t>Слишком большая </a:t>
            </a:r>
            <a:r>
              <a:rPr lang="ru-RU" b="1" dirty="0" smtClean="0"/>
              <a:t>нагрузка</a:t>
            </a:r>
          </a:p>
          <a:p>
            <a:r>
              <a:rPr lang="ru-RU" b="1" dirty="0"/>
              <a:t>Нездоровая атмосфера в </a:t>
            </a:r>
            <a:r>
              <a:rPr lang="ru-RU" b="1" dirty="0" smtClean="0"/>
              <a:t>классе</a:t>
            </a:r>
            <a:endParaRPr lang="ru-RU" dirty="0"/>
          </a:p>
        </p:txBody>
      </p:sp>
      <p:pic>
        <p:nvPicPr>
          <p:cNvPr id="3074" name="Picture 2" descr="http://im7-tub-ua.yandex.net/i?id=40603968-39-73&amp;n=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31840" y="4149080"/>
            <a:ext cx="3085225" cy="20568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0102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490" y="1027664"/>
            <a:ext cx="7488950" cy="745152"/>
          </a:xfrm>
        </p:spPr>
        <p:txBody>
          <a:bodyPr>
            <a:normAutofit fontScale="90000"/>
          </a:bodyPr>
          <a:lstStyle/>
          <a:p>
            <a:r>
              <a:rPr lang="ru-RU" b="1" dirty="0" smtClean="0"/>
              <a:t>Способы устранение причин</a:t>
            </a:r>
            <a:endParaRPr lang="ru-RU" b="1" dirty="0"/>
          </a:p>
        </p:txBody>
      </p:sp>
      <p:sp>
        <p:nvSpPr>
          <p:cNvPr id="3" name="Объект 2"/>
          <p:cNvSpPr>
            <a:spLocks noGrp="1"/>
          </p:cNvSpPr>
          <p:nvPr>
            <p:ph idx="1"/>
          </p:nvPr>
        </p:nvSpPr>
        <p:spPr>
          <a:xfrm>
            <a:off x="1187624" y="1988840"/>
            <a:ext cx="6777317" cy="3816424"/>
          </a:xfrm>
        </p:spPr>
        <p:txBody>
          <a:bodyPr>
            <a:normAutofit fontScale="92500" lnSpcReduction="20000"/>
          </a:bodyPr>
          <a:lstStyle/>
          <a:p>
            <a:r>
              <a:rPr lang="ru-RU" b="1" u="sng" dirty="0" smtClean="0">
                <a:effectLst>
                  <a:outerShdw blurRad="38100" dist="38100" dir="2700000" algn="tl">
                    <a:srgbClr val="000000">
                      <a:alpha val="43137"/>
                    </a:srgbClr>
                  </a:outerShdw>
                </a:effectLst>
              </a:rPr>
              <a:t>Научить ребенка концентрироваться </a:t>
            </a:r>
          </a:p>
          <a:p>
            <a:pPr marL="68580" indent="0">
              <a:buNone/>
            </a:pPr>
            <a:r>
              <a:rPr lang="ru-RU" i="1" dirty="0" smtClean="0">
                <a:effectLst>
                  <a:outerShdw blurRad="38100" dist="38100" dir="2700000" algn="tl">
                    <a:srgbClr val="000000">
                      <a:alpha val="43137"/>
                    </a:srgbClr>
                  </a:outerShdw>
                </a:effectLst>
              </a:rPr>
              <a:t>Первый способ </a:t>
            </a:r>
            <a:r>
              <a:rPr lang="ru-RU" dirty="0"/>
              <a:t>– позволить ему «законно» отвлекаться и выполнять уроки поэтапно, а не от и до сразу, и проверять лишь конечный результат и ругать не за безделье, а за невыполненное задание в целом. </a:t>
            </a:r>
            <a:endParaRPr lang="ru-RU" dirty="0" smtClean="0"/>
          </a:p>
          <a:p>
            <a:pPr marL="68580" indent="0">
              <a:buNone/>
            </a:pPr>
            <a:r>
              <a:rPr lang="ru-RU" i="1" dirty="0" smtClean="0">
                <a:effectLst>
                  <a:outerShdw blurRad="38100" dist="38100" dir="2700000" algn="tl">
                    <a:srgbClr val="000000">
                      <a:alpha val="43137"/>
                    </a:srgbClr>
                  </a:outerShdw>
                </a:effectLst>
              </a:rPr>
              <a:t>Второй</a:t>
            </a:r>
            <a:r>
              <a:rPr lang="ru-RU" dirty="0" smtClean="0"/>
              <a:t> </a:t>
            </a:r>
            <a:r>
              <a:rPr lang="ru-RU" dirty="0"/>
              <a:t>– скооперировать своего ребенка с кем-то из его школьных товарищей. Ведь у таких непосед обычно очень развит дух соревнования, и ваше чадо будет стремиться догнать и перегнать соперника за счет лучших оценок.</a:t>
            </a:r>
            <a:endParaRPr lang="ru-RU" b="1" u="sng" dirty="0">
              <a:effectLst>
                <a:outerShdw blurRad="38100" dist="38100" dir="2700000" algn="tl">
                  <a:srgbClr val="000000">
                    <a:alpha val="43137"/>
                  </a:srgbClr>
                </a:outerShdw>
              </a:effectLst>
            </a:endParaRPr>
          </a:p>
        </p:txBody>
      </p:sp>
      <p:pic>
        <p:nvPicPr>
          <p:cNvPr id="4098" name="Picture 2" descr="http://im5-tub-ua.yandex.net/i?id=72663539-38-73&amp;n=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2280" y="4858250"/>
            <a:ext cx="1499370" cy="15727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24819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71600" y="836712"/>
            <a:ext cx="7416824" cy="4680520"/>
          </a:xfrm>
        </p:spPr>
        <p:txBody>
          <a:bodyPr>
            <a:normAutofit/>
          </a:bodyPr>
          <a:lstStyle/>
          <a:p>
            <a:r>
              <a:rPr lang="ru-RU" b="1" u="sng" dirty="0" smtClean="0">
                <a:effectLst>
                  <a:outerShdw blurRad="38100" dist="38100" dir="2700000" algn="tl">
                    <a:srgbClr val="000000">
                      <a:alpha val="43137"/>
                    </a:srgbClr>
                  </a:outerShdw>
                </a:effectLst>
              </a:rPr>
              <a:t>Повысить мотивацию обучения</a:t>
            </a:r>
          </a:p>
          <a:p>
            <a:pPr marL="68580" indent="0">
              <a:buNone/>
            </a:pPr>
            <a:r>
              <a:rPr lang="ru-RU" sz="2200" dirty="0" smtClean="0"/>
              <a:t>Поможет </a:t>
            </a:r>
            <a:r>
              <a:rPr lang="ru-RU" sz="2200" dirty="0"/>
              <a:t>разговор с учителем, которого ваш ребенок особенно </a:t>
            </a:r>
            <a:r>
              <a:rPr lang="ru-RU" sz="2200" dirty="0" smtClean="0"/>
              <a:t>уважает. </a:t>
            </a:r>
            <a:r>
              <a:rPr lang="ru-RU" sz="2200" dirty="0"/>
              <a:t>Хороший педагог объяснит, что в школе зарабатываются не хорошие оценки, а хорошие знания, и в будущем человека будут оценивать именно по усвоенным знаниям, поэтому и получить их нужно по максимуму. Конечно, все это вы можете и сами растолковать ребенку, но в переходном возрасте подростки подвержены противоречиям и родителей не слушают просто из принципа.</a:t>
            </a:r>
            <a:endParaRPr lang="ru-RU" sz="2200" dirty="0"/>
          </a:p>
        </p:txBody>
      </p:sp>
      <p:pic>
        <p:nvPicPr>
          <p:cNvPr id="5122" name="Picture 2" descr="http://im3-tub-ua.yandex.net/i?id=113168813-58-73&amp;n=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31840" y="4695087"/>
            <a:ext cx="2586618" cy="17167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48135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43608" y="764704"/>
            <a:ext cx="6777317" cy="4392488"/>
          </a:xfrm>
        </p:spPr>
        <p:txBody>
          <a:bodyPr>
            <a:normAutofit lnSpcReduction="10000"/>
          </a:bodyPr>
          <a:lstStyle/>
          <a:p>
            <a:r>
              <a:rPr lang="ru-RU" sz="2200" b="1" u="sng" dirty="0" smtClean="0">
                <a:effectLst>
                  <a:outerShdw blurRad="38100" dist="38100" dir="2700000" algn="tl">
                    <a:srgbClr val="000000">
                      <a:alpha val="43137"/>
                    </a:srgbClr>
                  </a:outerShdw>
                </a:effectLst>
              </a:rPr>
              <a:t>Сокращение нагрузки на ребенка</a:t>
            </a:r>
          </a:p>
          <a:p>
            <a:pPr marL="68580" indent="0">
              <a:buNone/>
            </a:pPr>
            <a:r>
              <a:rPr lang="ru-RU" sz="2200" dirty="0" smtClean="0"/>
              <a:t>Прежде </a:t>
            </a:r>
            <a:r>
              <a:rPr lang="ru-RU" sz="2200" dirty="0"/>
              <a:t>чем спешить записывать ребенка в какую-либо секцию, поговорите с ним: что именно его интересует, хочет ли он заниматься этим или нет? Ведь без интереса посещение станет настоящей каторгой, которую захочется прогулять. Кроме того, выполнять задания, которые ему не интересны, ребенок будет плохо, что породит его неуверенность в собственных силах, и школьная учеба пострадает еще больше</a:t>
            </a:r>
            <a:r>
              <a:rPr lang="ru-RU" sz="2200" dirty="0" smtClean="0"/>
              <a:t>.</a:t>
            </a:r>
            <a:r>
              <a:rPr lang="ru-RU" sz="2200" dirty="0"/>
              <a:t> Позвольте ребенку самому выбрать себе кружок или студию, даже если вы считаете, что это совсем не то.</a:t>
            </a:r>
            <a:endParaRPr lang="ru-RU" sz="2200" b="1" u="sng" dirty="0">
              <a:effectLst>
                <a:outerShdw blurRad="38100" dist="38100" dir="2700000" algn="tl">
                  <a:srgbClr val="000000">
                    <a:alpha val="43137"/>
                  </a:srgbClr>
                </a:outerShdw>
              </a:effectLst>
            </a:endParaRPr>
          </a:p>
        </p:txBody>
      </p:sp>
      <p:pic>
        <p:nvPicPr>
          <p:cNvPr id="6148" name="Picture 4" descr="http://im6-tub-ua.yandex.net/i?id=122113118-02-73&amp;n=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28184" y="4910307"/>
            <a:ext cx="2144266" cy="15316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48772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43608" y="980728"/>
            <a:ext cx="6777317" cy="4032448"/>
          </a:xfrm>
        </p:spPr>
        <p:txBody>
          <a:bodyPr>
            <a:normAutofit fontScale="92500" lnSpcReduction="20000"/>
          </a:bodyPr>
          <a:lstStyle/>
          <a:p>
            <a:r>
              <a:rPr lang="ru-RU" sz="2200" b="1" u="sng" dirty="0" smtClean="0">
                <a:effectLst>
                  <a:outerShdw blurRad="38100" dist="38100" dir="2700000" algn="tl">
                    <a:srgbClr val="000000">
                      <a:alpha val="43137"/>
                    </a:srgbClr>
                  </a:outerShdw>
                </a:effectLst>
              </a:rPr>
              <a:t>Наладить атмосферу в классе</a:t>
            </a:r>
          </a:p>
          <a:p>
            <a:pPr marL="68580" indent="0">
              <a:buNone/>
            </a:pPr>
            <a:r>
              <a:rPr lang="ru-RU" dirty="0"/>
              <a:t>П</a:t>
            </a:r>
            <a:r>
              <a:rPr lang="ru-RU" dirty="0" smtClean="0"/>
              <a:t>риучите </a:t>
            </a:r>
            <a:r>
              <a:rPr lang="ru-RU" dirty="0"/>
              <a:t>ребенка к мысли, что проблемы нужно решать, а не прятаться от них. Подумайте вместе, чем ваши сын или дочь могут завоевать авторитет одноклассников: спортивными успехами, дружеской помощью, приветливым </a:t>
            </a:r>
            <a:r>
              <a:rPr lang="ru-RU" dirty="0" smtClean="0"/>
              <a:t>отношением. </a:t>
            </a:r>
            <a:r>
              <a:rPr lang="ru-RU" dirty="0"/>
              <a:t>В случае же проблем с учителем помогут дополнительные занятия. Также посоветуйте ребенку больше времени уделять именно проблемному предмету, так как симпатии преподавателя нужно уметь завоевывать, а это качество очень пригодится в жизни.</a:t>
            </a:r>
            <a:endParaRPr lang="ru-RU" dirty="0"/>
          </a:p>
        </p:txBody>
      </p:sp>
      <p:pic>
        <p:nvPicPr>
          <p:cNvPr id="7170" name="Picture 2" descr="http://im3-tub-ua.yandex.net/i?id=139061446-63-73&amp;n=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58601" y="4509120"/>
            <a:ext cx="3010895" cy="20162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3000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538925" y="1124744"/>
            <a:ext cx="6336704" cy="5078313"/>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lnSpc>
                <a:spcPct val="150000"/>
              </a:lnSpc>
            </a:pPr>
            <a:r>
              <a:rPr lang="ru-RU" sz="54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СПАСИБО </a:t>
            </a:r>
          </a:p>
          <a:p>
            <a:pPr algn="ctr">
              <a:lnSpc>
                <a:spcPct val="150000"/>
              </a:lnSpc>
            </a:pPr>
            <a:r>
              <a:rPr lang="ru-RU" sz="54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ЗА </a:t>
            </a:r>
          </a:p>
          <a:p>
            <a:pPr algn="ctr">
              <a:lnSpc>
                <a:spcPct val="150000"/>
              </a:lnSpc>
            </a:pPr>
            <a:r>
              <a:rPr lang="ru-RU" sz="54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ВНИМАНИЕ</a:t>
            </a:r>
          </a:p>
          <a:p>
            <a:pPr algn="ctr">
              <a:lnSpc>
                <a:spcPct val="150000"/>
              </a:lnSpc>
            </a:pPr>
            <a:r>
              <a:rPr lang="ru-RU" sz="54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sym typeface="Wingdings" pitchFamily="2" charset="2"/>
              </a:rPr>
              <a:t></a:t>
            </a:r>
            <a:endParaRPr lang="ru-RU" sz="54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extLst>
      <p:ext uri="{BB962C8B-B14F-4D97-AF65-F5344CB8AC3E}">
        <p14:creationId xmlns:p14="http://schemas.microsoft.com/office/powerpoint/2010/main" val="155968114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стин">
  <a:themeElements>
    <a:clrScheme name="Остин">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Остин">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Остин">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28</TotalTime>
  <Words>413</Words>
  <Application>Microsoft Office PowerPoint</Application>
  <PresentationFormat>Экран (4:3)</PresentationFormat>
  <Paragraphs>24</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Остин</vt:lpstr>
      <vt:lpstr>«Не хочу учиться» (не желание учится младшего школьника)</vt:lpstr>
      <vt:lpstr>Презентация PowerPoint</vt:lpstr>
      <vt:lpstr>Причины нежелания учиться</vt:lpstr>
      <vt:lpstr>Способы устранение причин</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«Не хочу учиться» (не желание учится младшего школьника)</dc:title>
  <dc:creator>Ольга</dc:creator>
  <cp:lastModifiedBy>Ольга</cp:lastModifiedBy>
  <cp:revision>3</cp:revision>
  <dcterms:created xsi:type="dcterms:W3CDTF">2013-06-13T12:19:16Z</dcterms:created>
  <dcterms:modified xsi:type="dcterms:W3CDTF">2013-06-13T12:47:31Z</dcterms:modified>
</cp:coreProperties>
</file>