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allforchildren.ru/pictures/showimg/school24/school2402jpg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792087"/>
          </a:xfrm>
        </p:spPr>
        <p:txBody>
          <a:bodyPr>
            <a:normAutofit/>
          </a:bodyPr>
          <a:lstStyle/>
          <a:p>
            <a:pPr algn="ctr"/>
            <a:r>
              <a:rPr lang="ru-RU" sz="1800" i="1" dirty="0" smtClean="0">
                <a:solidFill>
                  <a:srgbClr val="002060"/>
                </a:solidFill>
                <a:effectLst/>
                <a:latin typeface="Calibri" pitchFamily="34" charset="0"/>
              </a:rPr>
              <a:t>Районные</a:t>
            </a:r>
            <a:r>
              <a:rPr lang="ru-RU" sz="1800" i="1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1800" i="1" dirty="0" smtClean="0">
                <a:solidFill>
                  <a:srgbClr val="002060"/>
                </a:solidFill>
                <a:effectLst/>
                <a:latin typeface="Calibri" pitchFamily="34" charset="0"/>
              </a:rPr>
              <a:t>рождественские педагогические чтения, посвященные 90-летию образования </a:t>
            </a:r>
            <a:r>
              <a:rPr lang="ru-RU" sz="1800" i="1" dirty="0" err="1" smtClean="0">
                <a:solidFill>
                  <a:srgbClr val="002060"/>
                </a:solidFill>
                <a:effectLst/>
                <a:latin typeface="Calibri" pitchFamily="34" charset="0"/>
              </a:rPr>
              <a:t>Усть-Абаканского</a:t>
            </a:r>
            <a:r>
              <a:rPr lang="ru-RU" sz="1800" i="1" dirty="0" smtClean="0">
                <a:solidFill>
                  <a:srgbClr val="002060"/>
                </a:solidFill>
                <a:effectLst/>
                <a:latin typeface="Calibri" pitchFamily="34" charset="0"/>
              </a:rPr>
              <a:t> района </a:t>
            </a:r>
            <a:endParaRPr lang="ru-RU" sz="1800" i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1772816"/>
            <a:ext cx="6264696" cy="3038495"/>
          </a:xfrm>
        </p:spPr>
        <p:txBody>
          <a:bodyPr>
            <a:normAutofit lnSpcReduction="10000"/>
          </a:bodyPr>
          <a:lstStyle/>
          <a:p>
            <a:pPr algn="just"/>
            <a:endParaRPr lang="ru-RU" sz="2000" dirty="0" smtClean="0">
              <a:latin typeface="Calibri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Calibri" pitchFamily="34" charset="0"/>
              </a:rPr>
              <a:t>«Современные педагогические технологии в практике обучения математике»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latin typeface="Calibri" pitchFamily="34" charset="0"/>
            </a:endParaRPr>
          </a:p>
          <a:p>
            <a:pPr algn="ctr"/>
            <a:r>
              <a:rPr lang="ru-RU" sz="1800" dirty="0" smtClean="0">
                <a:solidFill>
                  <a:srgbClr val="0070C0"/>
                </a:solidFill>
                <a:latin typeface="Calibri" pitchFamily="34" charset="0"/>
              </a:rPr>
              <a:t>                                             Автор: </a:t>
            </a:r>
            <a:r>
              <a:rPr lang="ru-RU" sz="1800" dirty="0" err="1" smtClean="0">
                <a:solidFill>
                  <a:srgbClr val="0070C0"/>
                </a:solidFill>
                <a:latin typeface="Calibri" pitchFamily="34" charset="0"/>
              </a:rPr>
              <a:t>Болгова</a:t>
            </a:r>
            <a:r>
              <a:rPr lang="ru-RU" sz="1800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ru-RU" sz="1800" dirty="0" smtClean="0">
                <a:solidFill>
                  <a:srgbClr val="0070C0"/>
                </a:solidFill>
                <a:latin typeface="Calibri" pitchFamily="34" charset="0"/>
              </a:rPr>
              <a:t>С</a:t>
            </a:r>
            <a:r>
              <a:rPr lang="ru-RU" sz="1800" dirty="0" smtClean="0">
                <a:solidFill>
                  <a:srgbClr val="0070C0"/>
                </a:solidFill>
                <a:latin typeface="Calibri" pitchFamily="34" charset="0"/>
              </a:rPr>
              <a:t>ветлана Ивановна, 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  <a:latin typeface="Calibri" pitchFamily="34" charset="0"/>
              </a:rPr>
              <a:t>                                            учитель математики 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  <a:latin typeface="Calibri" pitchFamily="34" charset="0"/>
              </a:rPr>
              <a:t>                                                          МБОУ « Весенненская СОШ»</a:t>
            </a:r>
            <a:endParaRPr lang="ru-RU" sz="1800" dirty="0">
              <a:solidFill>
                <a:srgbClr val="0070C0"/>
              </a:solidFill>
              <a:latin typeface="Calibri" pitchFamily="34" charset="0"/>
            </a:endParaRPr>
          </a:p>
        </p:txBody>
      </p:sp>
      <p:pic>
        <p:nvPicPr>
          <p:cNvPr id="4" name="Рисунок 3" descr="http://allforchildren.ru/pictures/school24_s/school2402.jpg">
            <a:hlinkClick r:id="rId2" tgtFrame="_blank" tooltip="&quot;Нажмите для просмотра полноразмерного изображения&quot;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556792"/>
            <a:ext cx="273630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u="sng" dirty="0" smtClean="0">
                <a:solidFill>
                  <a:srgbClr val="002060"/>
                </a:solidFill>
              </a:rPr>
              <a:t>Обязательный этап мастерской </a:t>
            </a:r>
            <a:r>
              <a:rPr lang="ru-RU" dirty="0" smtClean="0">
                <a:solidFill>
                  <a:srgbClr val="002060"/>
                </a:solidFill>
              </a:rPr>
              <a:t>– осознание конфликта в себе и разрешение его через преодоление, поэтому одним из ключевых её элементов являются проблемные ситуации. Проблемная ситуация – это ситуация интеллектуального затруднения, которая побуждает ученика к решению проблемы, требует поиска новых знаний и новых способов получения знаний. Проблемная ситуация должна быть доступна, интересна ученику, но в то же время достаточно сложна и находиться в зоне ближайшего развития ученика.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</a:rPr>
              <a:t>В своей деятельности ученики исходят из своих возможностей, способностей, интересов, своего субъектного опыта. </a:t>
            </a:r>
            <a:endParaRPr lang="ru-RU" dirty="0" smtClean="0">
              <a:solidFill>
                <a:srgbClr val="002060"/>
              </a:solidFill>
            </a:endParaRP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Главный </a:t>
            </a:r>
            <a:r>
              <a:rPr lang="ru-RU" b="1" dirty="0" smtClean="0">
                <a:solidFill>
                  <a:srgbClr val="002060"/>
                </a:solidFill>
              </a:rPr>
              <a:t>закон мастерской</a:t>
            </a:r>
            <a:r>
              <a:rPr lang="ru-RU" dirty="0" smtClean="0">
                <a:solidFill>
                  <a:srgbClr val="002060"/>
                </a:solidFill>
              </a:rPr>
              <a:t> : делай по – своему, исходя из своих способностей, интересов, корректируй себя сам. Особенно большие возможности открываются в индивидуализации заданий, которая предполагает разный объём самостоятельной деятельности учащихся.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ru-RU" sz="2000" u="sng" dirty="0" smtClean="0"/>
              <a:t>Основные принципы </a:t>
            </a:r>
            <a:r>
              <a:rPr lang="ru-RU" sz="2000" u="sng" dirty="0" smtClean="0"/>
              <a:t>мастерской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</a:rPr>
              <a:t>При реализации данной технологии могут использоваться </a:t>
            </a:r>
            <a:r>
              <a:rPr lang="ru-RU" sz="2000" b="1" u="sng" dirty="0" smtClean="0">
                <a:solidFill>
                  <a:srgbClr val="002060"/>
                </a:solidFill>
              </a:rPr>
              <a:t>три вида парной работы</a:t>
            </a:r>
            <a:r>
              <a:rPr lang="ru-RU" sz="2000" b="1" dirty="0" smtClean="0">
                <a:solidFill>
                  <a:srgbClr val="002060"/>
                </a:solidFill>
              </a:rPr>
              <a:t>:</a:t>
            </a:r>
            <a:r>
              <a:rPr lang="ru-RU" sz="2000" b="1" dirty="0" smtClean="0">
                <a:solidFill>
                  <a:srgbClr val="002060"/>
                </a:solidFill>
              </a:rPr>
              <a:t> </a:t>
            </a:r>
            <a:endParaRPr lang="ru-RU" sz="2000" dirty="0" smtClean="0">
              <a:solidFill>
                <a:srgbClr val="002060"/>
              </a:solidFill>
            </a:endParaRPr>
          </a:p>
          <a:p>
            <a:pPr lvl="1" algn="just"/>
            <a:r>
              <a:rPr lang="ru-RU" sz="2000" b="1" dirty="0" smtClean="0">
                <a:solidFill>
                  <a:srgbClr val="002060"/>
                </a:solidFill>
              </a:rPr>
              <a:t>Статическая пара</a:t>
            </a:r>
            <a:r>
              <a:rPr lang="ru-RU" sz="2000" dirty="0" smtClean="0">
                <a:solidFill>
                  <a:srgbClr val="002060"/>
                </a:solidFill>
              </a:rPr>
              <a:t>, которая объединяет по желанию двух учеников, меняющихся ролями «учитель»-«ученик» (пару может составлять два «слабых» ученика, два «сильных», «слабый» и «сильный» - при условии взаимного расположения</a:t>
            </a:r>
            <a:r>
              <a:rPr lang="ru-RU" sz="2000" dirty="0" smtClean="0">
                <a:solidFill>
                  <a:srgbClr val="002060"/>
                </a:solidFill>
              </a:rPr>
              <a:t>).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</a:p>
          <a:p>
            <a:pPr lvl="1" algn="just"/>
            <a:r>
              <a:rPr lang="ru-RU" sz="2000" b="1" dirty="0" smtClean="0">
                <a:solidFill>
                  <a:srgbClr val="002060"/>
                </a:solidFill>
              </a:rPr>
              <a:t>Динамическая четверка</a:t>
            </a:r>
            <a:r>
              <a:rPr lang="ru-RU" sz="2000" dirty="0" smtClean="0">
                <a:solidFill>
                  <a:srgbClr val="002060"/>
                </a:solidFill>
              </a:rPr>
              <a:t>: четверо учащихся готовят одно задание, которое разделено на четыре части. После подготовки «своей» части задания и самоконтроля школьник обсуждает задание трижды с каждым партнером, причем каждый раз ему необходимо менять логику изложения, акценты, темп и т.д., т. е. включать механизм адаптации к индивидуальным особенностям товарищей</a:t>
            </a:r>
            <a:r>
              <a:rPr lang="ru-RU" sz="2000" dirty="0" smtClean="0">
                <a:solidFill>
                  <a:srgbClr val="002060"/>
                </a:solidFill>
              </a:rPr>
              <a:t>.</a:t>
            </a:r>
            <a:r>
              <a:rPr lang="ru-RU" sz="2000" dirty="0" smtClean="0">
                <a:solidFill>
                  <a:srgbClr val="002060"/>
                </a:solidFill>
              </a:rPr>
              <a:t> </a:t>
            </a:r>
          </a:p>
          <a:p>
            <a:pPr lvl="1" algn="just"/>
            <a:r>
              <a:rPr lang="ru-RU" sz="2000" b="1" dirty="0" smtClean="0">
                <a:solidFill>
                  <a:srgbClr val="002060"/>
                </a:solidFill>
              </a:rPr>
              <a:t>Вариативная четверка</a:t>
            </a:r>
            <a:r>
              <a:rPr lang="ru-RU" sz="2000" dirty="0" smtClean="0">
                <a:solidFill>
                  <a:srgbClr val="002060"/>
                </a:solidFill>
              </a:rPr>
              <a:t>, в которой каждый член группы получает «своё» задание, выполняет его, анализирует вместе с учителем, проводит </a:t>
            </a:r>
            <a:r>
              <a:rPr lang="ru-RU" sz="2000" dirty="0" err="1" smtClean="0">
                <a:solidFill>
                  <a:srgbClr val="002060"/>
                </a:solidFill>
              </a:rPr>
              <a:t>взаимообучение</a:t>
            </a:r>
            <a:r>
              <a:rPr lang="ru-RU" sz="2000" dirty="0" smtClean="0">
                <a:solidFill>
                  <a:srgbClr val="002060"/>
                </a:solidFill>
              </a:rPr>
              <a:t> по схеме динамической четверки. В результате каждый усваивает содержание четырех заданий.</a:t>
            </a:r>
          </a:p>
          <a:p>
            <a:pPr algn="just"/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170579"/>
          </a:xfrm>
        </p:spPr>
        <p:txBody>
          <a:bodyPr>
            <a:normAutofit fontScale="85000" lnSpcReduction="20000"/>
          </a:bodyPr>
          <a:lstStyle/>
          <a:p>
            <a:r>
              <a:rPr lang="ru-RU" sz="1400" b="1" u="sng" dirty="0" smtClean="0"/>
              <a:t>Индукция</a:t>
            </a:r>
            <a:r>
              <a:rPr lang="ru-RU" sz="1400" dirty="0" smtClean="0"/>
              <a:t> (поведение) – это этап, который направлен на создание эмоционального настроя и мотивации учащихся к творческой деятельности. На этом этапе предполагается включение чувств, подсознания и формирование личностного отношения к предмету обсуждения. Индуктор – всё то, что побуждает ребёнка к действию. В качестве индуктора может выступать слово, текст, предмет, звук, рисунок, форма – всё то, что способно вызвать поток ассоциаций. Это может быть и задание, но неожиданное, загадочное.</a:t>
            </a:r>
          </a:p>
          <a:p>
            <a:r>
              <a:rPr lang="ru-RU" sz="1400" b="1" u="sng" dirty="0" err="1" smtClean="0"/>
              <a:t>Деконструкция</a:t>
            </a:r>
            <a:r>
              <a:rPr lang="ru-RU" sz="1400" dirty="0" smtClean="0"/>
              <a:t> – разрушение, хаос, неспособность выполнить задание имеющимися средствами. Это работа с материалом, текстом, моделями, звуками, веществами. Это формирование информационного поля. На этом этапе ставится проблема и отделяется известное от неизвестного, осуществляется работа с информационным материалом, словарями, учебниками, компьютером и другими источниками, то есть создаётся информационный запрос.</a:t>
            </a:r>
          </a:p>
          <a:p>
            <a:r>
              <a:rPr lang="ru-RU" sz="1400" b="1" u="sng" dirty="0" err="1" smtClean="0"/>
              <a:t>Реконтрукция</a:t>
            </a:r>
            <a:r>
              <a:rPr lang="ru-RU" sz="1400" dirty="0" smtClean="0"/>
              <a:t> – воссоздание из хаоса своего проекта решения проблемы. Это создание </a:t>
            </a:r>
            <a:r>
              <a:rPr lang="ru-RU" sz="1400" dirty="0" err="1" smtClean="0"/>
              <a:t>микрогруппами</a:t>
            </a:r>
            <a:r>
              <a:rPr lang="ru-RU" sz="1400" dirty="0" smtClean="0"/>
              <a:t> или индивидуально своего мира, текста, рисунка, проекта, решения. Обсуждается и выдвигается гипотеза, способы её решения, создаются творческие работы: рисунки, рассказы, загадки, Идёт работа по выполнению заданий, которые даёт учитель.</a:t>
            </a:r>
          </a:p>
          <a:p>
            <a:r>
              <a:rPr lang="ru-RU" sz="1400" b="1" u="sng" dirty="0" smtClean="0"/>
              <a:t>Социализация</a:t>
            </a:r>
            <a:r>
              <a:rPr lang="ru-RU" sz="1400" dirty="0" smtClean="0"/>
              <a:t> – это соотнесение учениками или </a:t>
            </a:r>
            <a:r>
              <a:rPr lang="ru-RU" sz="1400" dirty="0" err="1" smtClean="0"/>
              <a:t>микрогруппами</a:t>
            </a:r>
            <a:r>
              <a:rPr lang="ru-RU" sz="1400" dirty="0" smtClean="0"/>
              <a:t> своей деятельности с деятельностью других учеников или </a:t>
            </a:r>
            <a:r>
              <a:rPr lang="ru-RU" sz="1400" dirty="0" err="1" smtClean="0"/>
              <a:t>микрогрупп</a:t>
            </a:r>
            <a:r>
              <a:rPr lang="ru-RU" sz="1400" dirty="0" smtClean="0"/>
              <a:t> и представление всем промежуточных и окончательных результатов труда, чтобы оценить и откорректировать свою деятельность. Даётся одно задание на весь класс, идёт работа в группах, ответы сообщаются всему классу. На этом этапе ученик учится говорить. Это позволяет учителю – мастеру вести урок в одинаковом темпе для всех групп.</a:t>
            </a:r>
          </a:p>
          <a:p>
            <a:r>
              <a:rPr lang="ru-RU" sz="1400" b="1" u="sng" dirty="0" smtClean="0"/>
              <a:t>Афиширование</a:t>
            </a:r>
            <a:r>
              <a:rPr lang="ru-RU" sz="1400" dirty="0" smtClean="0"/>
              <a:t> – это вывешивание, наглядное представление результатов деятельности мастера и учеников. Это может быть текст, схема, проект и ознакомление с ними всех. На этом этапе все ученики ходят, обсуждают, выделяют оригинальные интересные идеи, защищают свои творческие работы.</a:t>
            </a:r>
          </a:p>
          <a:p>
            <a:r>
              <a:rPr lang="ru-RU" sz="1400" b="1" u="sng" dirty="0" smtClean="0"/>
              <a:t>Разрыв</a:t>
            </a:r>
            <a:r>
              <a:rPr lang="ru-RU" sz="1400" dirty="0" smtClean="0"/>
              <a:t> – резкое приращение в знаниях. Это кульминация творческого процесса, новое выделение учеником предмета и осознание неполноты своего знания, побуждение к новому углублению в проблему. Результат этого этапа – </a:t>
            </a:r>
            <a:r>
              <a:rPr lang="ru-RU" sz="1400" dirty="0" err="1" smtClean="0"/>
              <a:t>инсайт</a:t>
            </a:r>
            <a:r>
              <a:rPr lang="ru-RU" sz="1400" dirty="0" smtClean="0"/>
              <a:t> (озарение).</a:t>
            </a:r>
          </a:p>
          <a:p>
            <a:r>
              <a:rPr lang="ru-RU" sz="1400" b="1" u="sng" dirty="0" smtClean="0"/>
              <a:t>Рефлексия</a:t>
            </a:r>
            <a:r>
              <a:rPr lang="ru-RU" sz="1400" dirty="0" smtClean="0"/>
              <a:t> – это осознание учеником себя в собственной деятельности, это анализ учеником осуществлённой им деятельности, это обобщение чувств, возникших в </a:t>
            </a:r>
            <a:r>
              <a:rPr lang="ru-RU" sz="1200" dirty="0" smtClean="0"/>
              <a:t>мастерской, это отражение достижений собственной мысли, собственного мироощущения.</a:t>
            </a:r>
          </a:p>
          <a:p>
            <a:endParaRPr lang="ru-RU" sz="14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pPr algn="ctr"/>
            <a:r>
              <a:rPr lang="ru-RU" sz="1600" u="sng" dirty="0" smtClean="0"/>
              <a:t>Основные этапы мастерской </a:t>
            </a:r>
            <a:endParaRPr lang="ru-RU" sz="16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379720"/>
          </a:xfrm>
        </p:spPr>
        <p:txBody>
          <a:bodyPr>
            <a:normAutofit/>
          </a:bodyPr>
          <a:lstStyle/>
          <a:p>
            <a:pPr algn="ctr"/>
            <a:r>
              <a:rPr lang="ru-RU" sz="2000" u="sng" dirty="0" smtClean="0">
                <a:solidFill>
                  <a:srgbClr val="002060"/>
                </a:solidFill>
              </a:rPr>
              <a:t>1. Коллективная творческая деятельность.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u="sng" dirty="0" smtClean="0">
                <a:solidFill>
                  <a:srgbClr val="002060"/>
                </a:solidFill>
              </a:rPr>
              <a:t>2. Психологическое развитие.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u="sng" dirty="0" smtClean="0">
                <a:solidFill>
                  <a:srgbClr val="002060"/>
                </a:solidFill>
              </a:rPr>
              <a:t>3. Дидактические особенности.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u="sng" dirty="0" smtClean="0">
                <a:solidFill>
                  <a:srgbClr val="002060"/>
                </a:solidFill>
              </a:rPr>
              <a:t>4. Нравственное развитие.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u="sng" dirty="0" smtClean="0">
                <a:solidFill>
                  <a:srgbClr val="002060"/>
                </a:solidFill>
              </a:rPr>
              <a:t>5. Личностное ориентирование.</a:t>
            </a:r>
            <a:endParaRPr lang="ru-RU" sz="2000" dirty="0" smtClean="0">
              <a:solidFill>
                <a:srgbClr val="002060"/>
              </a:solidFill>
            </a:endParaRPr>
          </a:p>
          <a:p>
            <a:pPr algn="ctr"/>
            <a:r>
              <a:rPr lang="ru-RU" sz="2000" u="sng" dirty="0" smtClean="0">
                <a:solidFill>
                  <a:srgbClr val="002060"/>
                </a:solidFill>
              </a:rPr>
              <a:t>6. Речевое развитие.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Технология мастерских имеет ряд положительных черт с точки зрения психологии, дидактики, коллектива, нравственного развития учащихся, направлена на личностное ориентирование. 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6" name="Picture 7" descr="120ages_6-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3" y="3933825"/>
            <a:ext cx="2592287" cy="223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Все дети талантливы, талант нужно раскрывать</a:t>
            </a:r>
            <a:endParaRPr lang="ru-RU" dirty="0"/>
          </a:p>
        </p:txBody>
      </p:sp>
      <p:pic>
        <p:nvPicPr>
          <p:cNvPr id="4" name="Picture 6" descr="j0295480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776" y="1844824"/>
            <a:ext cx="4608512" cy="36004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Бершадский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М.Е., </a:t>
            </a:r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Гузеев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В.В. Дидактические и психологические основания образовательной технологии. - М.: Центр "Педагогический поиск", 2003. - 122 - 125с. </a:t>
            </a:r>
          </a:p>
          <a:p>
            <a:pPr algn="just">
              <a:buNone/>
            </a:pPr>
            <a:endParaRPr lang="ru-RU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Гузеев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В.В., </a:t>
            </a:r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Дахин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А.Н., </a:t>
            </a:r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Кульбеда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Н.В., Новожилова Н.В. Образовательная технология XXI века: деятельность, ценность, успех. - М.: Центр "Педагогический поиск", 2004.  </a:t>
            </a:r>
          </a:p>
          <a:p>
            <a:pPr lvl="0" algn="just"/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МанвеловС.Г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. Конструирование современного урока. - </a:t>
            </a:r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М.:Просвещение</a:t>
            </a:r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, 2002.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</a:rPr>
              <a:t>Литература 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Технология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— от греческих слов </a:t>
            </a:r>
            <a:r>
              <a:rPr lang="ru-RU" sz="2400" dirty="0" err="1" smtClean="0">
                <a:solidFill>
                  <a:srgbClr val="002060"/>
                </a:solidFill>
                <a:latin typeface="Calibri" pitchFamily="34" charset="0"/>
              </a:rPr>
              <a:t>technл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(искусство, ремесло, наука) и </a:t>
            </a:r>
            <a:r>
              <a:rPr lang="ru-RU" sz="2400" dirty="0" err="1" smtClean="0">
                <a:solidFill>
                  <a:srgbClr val="002060"/>
                </a:solidFill>
                <a:latin typeface="Calibri" pitchFamily="34" charset="0"/>
              </a:rPr>
              <a:t>logos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(понятие, учение). В словаре иностранных слов: «технология — совокупность знаний о способах и средствах проведения производственных процессов (металлов, химических…)».</a:t>
            </a:r>
          </a:p>
          <a:p>
            <a:pPr algn="just">
              <a:buNone/>
            </a:pPr>
            <a:endParaRPr lang="ru-RU" sz="24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Технология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– это совокупность приемов, применяемых в каком-либо деле, мастерстве, искусстве.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 </a:t>
            </a: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Calibri" pitchFamily="34" charset="0"/>
              </a:rPr>
              <a:t>Педагогическая технология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 есть продуманная во всех деталях модель совместной учебной и педагогической деятельности по проектированию, организации и проведению учебного процесса с безусловным обеспечением комфортных условий для учащихся и учителя. Педагогическая технология предполагает реализацию идеи полной управляемости учебным процессом. </a:t>
            </a: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 </a:t>
            </a:r>
          </a:p>
          <a:p>
            <a:pPr>
              <a:buNone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Технология 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260648"/>
            <a:ext cx="7772400" cy="10801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Классификация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технологий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.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 </a:t>
            </a:r>
            <a:b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(ПО Г.К.СЕЛЕВКО)</a:t>
            </a:r>
            <a:b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</a:br>
            <a:endParaRPr lang="ru-RU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1124744"/>
            <a:ext cx="7920880" cy="4104456"/>
          </a:xfrm>
        </p:spPr>
        <p:txBody>
          <a:bodyPr>
            <a:normAutofit fontScale="55000" lnSpcReduction="20000"/>
          </a:bodyPr>
          <a:lstStyle/>
          <a:p>
            <a:pPr algn="ctr"/>
            <a:r>
              <a:rPr lang="ru-RU" sz="3800" b="1" dirty="0" smtClean="0">
                <a:solidFill>
                  <a:srgbClr val="002060"/>
                </a:solidFill>
                <a:latin typeface="Calibri" pitchFamily="34" charset="0"/>
              </a:rPr>
              <a:t>По характеру содержания образования 	</a:t>
            </a:r>
            <a:endParaRPr lang="ru-RU" sz="3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Обучающие - воспитательные </a:t>
            </a: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Светские - религиозные </a:t>
            </a: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Общеобразовательные - профессиональные </a:t>
            </a: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Гуманитарные - технократические </a:t>
            </a:r>
          </a:p>
          <a:p>
            <a:pPr algn="ctr"/>
            <a:r>
              <a:rPr lang="ru-RU" sz="3800" dirty="0" err="1" smtClean="0">
                <a:solidFill>
                  <a:srgbClr val="002060"/>
                </a:solidFill>
                <a:latin typeface="Calibri" pitchFamily="34" charset="0"/>
              </a:rPr>
              <a:t>Частнопредметные</a:t>
            </a:r>
            <a:endParaRPr lang="ru-RU" sz="3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 </a:t>
            </a:r>
          </a:p>
          <a:p>
            <a:pPr algn="ctr"/>
            <a:r>
              <a:rPr lang="ru-RU" sz="3800" b="1" dirty="0" smtClean="0">
                <a:solidFill>
                  <a:srgbClr val="002060"/>
                </a:solidFill>
                <a:latin typeface="Calibri" pitchFamily="34" charset="0"/>
              </a:rPr>
              <a:t>По организационным формам 	</a:t>
            </a:r>
            <a:endParaRPr lang="ru-RU" sz="3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Классно-урочные </a:t>
            </a:r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- альтернативные </a:t>
            </a: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Академические - клубные </a:t>
            </a: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Индивидуальные - групповые </a:t>
            </a: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Коллективный способ обучения </a:t>
            </a:r>
          </a:p>
          <a:p>
            <a:pPr algn="ctr"/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Способы </a:t>
            </a:r>
            <a:r>
              <a:rPr lang="ru-RU" sz="3800" dirty="0" err="1" smtClean="0">
                <a:solidFill>
                  <a:srgbClr val="002060"/>
                </a:solidFill>
                <a:latin typeface="Calibri" pitchFamily="34" charset="0"/>
              </a:rPr>
              <a:t>дифферинцированного</a:t>
            </a:r>
            <a:r>
              <a:rPr lang="ru-RU" sz="3800" dirty="0" smtClean="0">
                <a:solidFill>
                  <a:srgbClr val="002060"/>
                </a:solidFill>
                <a:latin typeface="Calibri" pitchFamily="34" charset="0"/>
              </a:rPr>
              <a:t> обучени</a:t>
            </a:r>
            <a:r>
              <a:rPr lang="ru-RU" dirty="0" smtClean="0"/>
              <a:t>я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</a:rPr>
              <a:t>Классификация технологий. </a:t>
            </a:r>
            <a:br>
              <a:rPr lang="ru-RU" sz="22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</a:rPr>
              <a:t>(ПО Г.К.СЕЛЕВКО)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1340768"/>
            <a:ext cx="6766520" cy="5184576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  <a:latin typeface="Calibri" pitchFamily="34" charset="0"/>
              </a:rPr>
              <a:t>По подходу (отношению) к ребенку </a:t>
            </a:r>
            <a:endParaRPr lang="ru-RU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Авторитарные</a:t>
            </a:r>
          </a:p>
          <a:p>
            <a:pPr algn="ctr">
              <a:spcBef>
                <a:spcPts val="0"/>
              </a:spcBef>
            </a:pPr>
            <a:r>
              <a:rPr lang="ru-RU" sz="1800" dirty="0" err="1" smtClean="0">
                <a:solidFill>
                  <a:srgbClr val="002060"/>
                </a:solidFill>
                <a:latin typeface="Calibri" pitchFamily="34" charset="0"/>
              </a:rPr>
              <a:t>Дидактоцентрические</a:t>
            </a:r>
            <a:endParaRPr lang="ru-RU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Личностно-ориентационные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Гуманно-личностные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Технологии сотрудничества 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Технологии свободного воспитания  </a:t>
            </a:r>
          </a:p>
          <a:p>
            <a:pPr algn="ctr">
              <a:spcBef>
                <a:spcPts val="0"/>
              </a:spcBef>
            </a:pPr>
            <a:r>
              <a:rPr lang="ru-RU" sz="1800" b="1" dirty="0" smtClean="0">
                <a:solidFill>
                  <a:srgbClr val="002060"/>
                </a:solidFill>
                <a:latin typeface="Calibri" pitchFamily="34" charset="0"/>
              </a:rPr>
              <a:t>По преобладающему (доминирующему) методу 	</a:t>
            </a:r>
            <a:endParaRPr lang="ru-RU" sz="18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Догматические, репродуктивные 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Объяснительно-иллюстративные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Развивающее обучение 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Проблемные, поисковые 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Творческие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Программированное обучение 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Диалогические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Игровые</a:t>
            </a:r>
          </a:p>
          <a:p>
            <a:pPr algn="ctr">
              <a:spcBef>
                <a:spcPts val="0"/>
              </a:spcBef>
            </a:pPr>
            <a:r>
              <a:rPr lang="ru-RU" sz="1800" dirty="0" err="1" smtClean="0">
                <a:solidFill>
                  <a:srgbClr val="002060"/>
                </a:solidFill>
                <a:latin typeface="Calibri" pitchFamily="34" charset="0"/>
              </a:rPr>
              <a:t>Саморазвивающее</a:t>
            </a: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 обучение </a:t>
            </a:r>
          </a:p>
          <a:p>
            <a:pPr algn="ctr">
              <a:spcBef>
                <a:spcPts val="0"/>
              </a:spcBef>
            </a:pPr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Информационные (компьютерные) </a:t>
            </a:r>
          </a:p>
          <a:p>
            <a:endParaRPr lang="ru-RU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648071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</a:rPr>
              <a:t>Классификация технологий. </a:t>
            </a:r>
            <a:br>
              <a:rPr lang="ru-RU" sz="22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</a:rPr>
              <a:t>(ПО Г.К.СЕЛЕВКО)</a:t>
            </a:r>
            <a:endParaRPr lang="ru-RU" sz="2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908720"/>
            <a:ext cx="7126560" cy="5400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По категории обучающихся 	</a:t>
            </a:r>
            <a:endParaRPr lang="ru-RU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Массовая технология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Продвинутого образования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Компенсирующие</a:t>
            </a:r>
          </a:p>
          <a:p>
            <a:pPr algn="ctr"/>
            <a:r>
              <a:rPr lang="ru-RU" sz="2000" dirty="0" err="1" smtClean="0">
                <a:solidFill>
                  <a:srgbClr val="002060"/>
                </a:solidFill>
                <a:latin typeface="Calibri" pitchFamily="34" charset="0"/>
              </a:rPr>
              <a:t>Виктимологические</a:t>
            </a:r>
            <a:endParaRPr lang="ru-RU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Технологии работы с трудными детьми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Технологии работы с одаренными детьми  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</a:rPr>
              <a:t>По типу управления познавательной деятельностью 	</a:t>
            </a:r>
            <a:endParaRPr lang="ru-RU" sz="20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       Классическое лекционное 	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              Современное традиционное обучение 	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             Традиционное классическое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	Программированное обучение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Обучение с помощью ТСО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Система "консультант"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Обучение по книге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               Система малых групп 	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ГСО, дифференцирование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Компьютерное обучение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Система "репетитор"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  <a:latin typeface="Calibri" pitchFamily="34" charset="0"/>
              </a:rPr>
              <a:t>Программное обучен</a:t>
            </a:r>
            <a:r>
              <a:rPr lang="ru-RU" sz="2000" dirty="0" smtClean="0">
                <a:latin typeface="Calibri" pitchFamily="34" charset="0"/>
              </a:rPr>
              <a:t>ие </a:t>
            </a:r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50405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</a:rPr>
              <a:t>Классификация технологий. </a:t>
            </a:r>
            <a:br>
              <a:rPr lang="ru-RU" sz="2200" dirty="0" smtClean="0">
                <a:solidFill>
                  <a:srgbClr val="002060"/>
                </a:solidFill>
                <a:latin typeface="Calibri" pitchFamily="34" charset="0"/>
              </a:rPr>
            </a:br>
            <a:r>
              <a:rPr lang="ru-RU" sz="2200" dirty="0" smtClean="0">
                <a:solidFill>
                  <a:srgbClr val="002060"/>
                </a:solidFill>
                <a:latin typeface="Calibri" pitchFamily="34" charset="0"/>
              </a:rPr>
              <a:t>(ПО Г.К.СЕЛЕВКО)</a:t>
            </a:r>
            <a:endParaRPr lang="ru-RU" sz="2200" dirty="0"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764704"/>
            <a:ext cx="7772400" cy="5184576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Calibri" pitchFamily="34" charset="0"/>
              </a:rPr>
              <a:t>По ведущему фактору психического развития 	</a:t>
            </a:r>
            <a:endParaRPr lang="ru-RU" sz="7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Биогенные</a:t>
            </a:r>
          </a:p>
          <a:p>
            <a:pPr algn="ctr"/>
            <a:r>
              <a:rPr lang="ru-RU" sz="7200" dirty="0" err="1" smtClean="0">
                <a:solidFill>
                  <a:srgbClr val="002060"/>
                </a:solidFill>
                <a:latin typeface="Calibri" pitchFamily="34" charset="0"/>
              </a:rPr>
              <a:t>Социогенные</a:t>
            </a:r>
            <a:endParaRPr lang="ru-RU" sz="7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Психогенные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Идеалистические</a:t>
            </a:r>
          </a:p>
          <a:p>
            <a:pPr algn="ctr"/>
            <a:endParaRPr lang="ru-RU" sz="7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Calibri" pitchFamily="34" charset="0"/>
              </a:rPr>
              <a:t>По ориентации на личностные структуры </a:t>
            </a:r>
            <a:endParaRPr lang="ru-RU" sz="7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Информационные (формирование знаний, умений, навыков) 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Операционные (формирование способов умственных действий) 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Эмоционально-художественные (воспитание эстетических отношений) 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Эмоционально-нравственные (воспитание нравственных отношений) 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Саморазвитие (формирование самоуправляющих механизмов) 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Эвристические (развитие творческих способностей) </a:t>
            </a:r>
          </a:p>
          <a:p>
            <a:pPr algn="ctr"/>
            <a:endParaRPr lang="ru-RU" sz="7200" b="1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7200" b="1" dirty="0" smtClean="0">
                <a:solidFill>
                  <a:srgbClr val="002060"/>
                </a:solidFill>
                <a:latin typeface="Calibri" pitchFamily="34" charset="0"/>
              </a:rPr>
              <a:t>По </a:t>
            </a:r>
            <a:r>
              <a:rPr lang="ru-RU" sz="7200" b="1" dirty="0" smtClean="0">
                <a:solidFill>
                  <a:srgbClr val="002060"/>
                </a:solidFill>
                <a:latin typeface="Calibri" pitchFamily="34" charset="0"/>
              </a:rPr>
              <a:t>концепции усвоения </a:t>
            </a:r>
            <a:endParaRPr lang="ru-RU" sz="7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Ассоциативно-рефлекторные</a:t>
            </a:r>
          </a:p>
          <a:p>
            <a:pPr algn="ctr"/>
            <a:r>
              <a:rPr lang="ru-RU" sz="7200" dirty="0" err="1" smtClean="0">
                <a:solidFill>
                  <a:srgbClr val="002060"/>
                </a:solidFill>
                <a:latin typeface="Calibri" pitchFamily="34" charset="0"/>
              </a:rPr>
              <a:t>Бихевио-ристические</a:t>
            </a:r>
            <a:endParaRPr lang="ru-RU" sz="7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7200" dirty="0" err="1" smtClean="0">
                <a:solidFill>
                  <a:srgbClr val="002060"/>
                </a:solidFill>
                <a:latin typeface="Calibri" pitchFamily="34" charset="0"/>
              </a:rPr>
              <a:t>Гештальт-технологии</a:t>
            </a:r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 </a:t>
            </a:r>
          </a:p>
          <a:p>
            <a:pPr algn="ctr"/>
            <a:r>
              <a:rPr lang="ru-RU" sz="7200" dirty="0" err="1" smtClean="0">
                <a:solidFill>
                  <a:srgbClr val="002060"/>
                </a:solidFill>
                <a:latin typeface="Calibri" pitchFamily="34" charset="0"/>
              </a:rPr>
              <a:t>Интериоризаторские</a:t>
            </a:r>
            <a:endParaRPr lang="ru-RU" sz="7200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Суггестивные</a:t>
            </a:r>
          </a:p>
          <a:p>
            <a:pPr algn="ctr"/>
            <a:r>
              <a:rPr lang="ru-RU" sz="7200" dirty="0" smtClean="0">
                <a:solidFill>
                  <a:srgbClr val="002060"/>
                </a:solidFill>
                <a:latin typeface="Calibri" pitchFamily="34" charset="0"/>
              </a:rPr>
              <a:t>Нейролингвистические</a:t>
            </a:r>
          </a:p>
          <a:p>
            <a:pPr algn="ctr"/>
            <a:r>
              <a:rPr lang="tt-RU" sz="7200" dirty="0" smtClean="0">
                <a:solidFill>
                  <a:srgbClr val="002060"/>
                </a:solidFill>
              </a:rPr>
              <a:t> </a:t>
            </a:r>
            <a:endParaRPr lang="ru-RU" sz="7200" dirty="0" smtClean="0">
              <a:solidFill>
                <a:srgbClr val="002060"/>
              </a:solidFill>
            </a:endParaRPr>
          </a:p>
          <a:p>
            <a:r>
              <a:rPr lang="tt-RU" sz="7200" dirty="0" smtClean="0"/>
              <a:t> </a:t>
            </a:r>
            <a:endParaRPr lang="ru-RU" sz="7200" dirty="0" smtClean="0"/>
          </a:p>
          <a:p>
            <a:pPr algn="ctr"/>
            <a:endParaRPr lang="ru-RU" sz="20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43204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rgbClr val="002060"/>
                </a:solidFill>
                <a:latin typeface="Calibri" pitchFamily="34" charset="0"/>
              </a:rPr>
              <a:t>Принципы современных педагогических технологий   </a:t>
            </a:r>
            <a:r>
              <a:rPr lang="ru-RU" sz="1800" dirty="0" smtClean="0">
                <a:solidFill>
                  <a:srgbClr val="002060"/>
                </a:solidFill>
              </a:rPr>
              <a:t>( Карл </a:t>
            </a:r>
            <a:r>
              <a:rPr lang="ru-RU" sz="1800" dirty="0" smtClean="0">
                <a:solidFill>
                  <a:srgbClr val="002060"/>
                </a:solidFill>
              </a:rPr>
              <a:t>Ван </a:t>
            </a:r>
            <a:r>
              <a:rPr lang="ru-RU" sz="1800" dirty="0" err="1" smtClean="0">
                <a:solidFill>
                  <a:srgbClr val="002060"/>
                </a:solidFill>
              </a:rPr>
              <a:t>Парререном</a:t>
            </a:r>
            <a:r>
              <a:rPr lang="ru-RU" sz="1800" dirty="0" smtClean="0">
                <a:solidFill>
                  <a:srgbClr val="002060"/>
                </a:solidFill>
              </a:rPr>
              <a:t>)</a:t>
            </a:r>
            <a:endParaRPr lang="ru-RU" sz="18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836712"/>
            <a:ext cx="8712968" cy="5472608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1:</a:t>
            </a:r>
            <a:r>
              <a:rPr lang="ru-RU" sz="1800" dirty="0" smtClean="0">
                <a:solidFill>
                  <a:srgbClr val="002060"/>
                </a:solidFill>
              </a:rPr>
              <a:t> вызвать у учащихся устойчивую мотивацию к учебной деятельности; это может основываться на личном опыте учащихся.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2:</a:t>
            </a:r>
            <a:r>
              <a:rPr lang="ru-RU" sz="1800" dirty="0" smtClean="0">
                <a:solidFill>
                  <a:srgbClr val="002060"/>
                </a:solidFill>
              </a:rPr>
              <a:t> учить диалогично, то есть в сотрудничестве с учащимися, а не по принципу «сверху вниз».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3:</a:t>
            </a:r>
            <a:r>
              <a:rPr lang="ru-RU" sz="1800" dirty="0" smtClean="0">
                <a:solidFill>
                  <a:srgbClr val="002060"/>
                </a:solidFill>
              </a:rPr>
              <a:t> учить </a:t>
            </a:r>
            <a:r>
              <a:rPr lang="ru-RU" sz="1800" dirty="0" err="1" smtClean="0">
                <a:solidFill>
                  <a:srgbClr val="002060"/>
                </a:solidFill>
              </a:rPr>
              <a:t>диагностично</a:t>
            </a:r>
            <a:r>
              <a:rPr lang="ru-RU" sz="1800" dirty="0" smtClean="0">
                <a:solidFill>
                  <a:srgbClr val="002060"/>
                </a:solidFill>
              </a:rPr>
              <a:t>: постоянное наблюдение за учебной деятельностью учащихся необходимо; поправлять и поддерживать в случае необходимости.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4:</a:t>
            </a:r>
            <a:r>
              <a:rPr lang="ru-RU" sz="1800" dirty="0" smtClean="0">
                <a:solidFill>
                  <a:srgbClr val="002060"/>
                </a:solidFill>
              </a:rPr>
              <a:t> разделять содержание образования на подходящие учебные единицы и задачи. Этот подход должен быть вариативным для различных категорий учащихся, чтобы обеспечить возможно полную ориентировочную основу для разнородных категорий учащихся и для переформирования структуры их учебной мотивации (или познавательный интерес).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5:</a:t>
            </a:r>
            <a:r>
              <a:rPr lang="ru-RU" sz="1800" dirty="0" smtClean="0">
                <a:solidFill>
                  <a:srgbClr val="002060"/>
                </a:solidFill>
              </a:rPr>
              <a:t> обеспечивать учебное содержание (действие — обучающая модель: предметно ориентированная; личностно-ориентированная ) на разнородных уровнях (материальный, </a:t>
            </a:r>
            <a:r>
              <a:rPr lang="ru-RU" sz="1800" dirty="0" err="1" smtClean="0">
                <a:solidFill>
                  <a:srgbClr val="002060"/>
                </a:solidFill>
              </a:rPr>
              <a:t>перцептивный</a:t>
            </a:r>
            <a:r>
              <a:rPr lang="ru-RU" sz="1800" dirty="0" smtClean="0">
                <a:solidFill>
                  <a:srgbClr val="002060"/>
                </a:solidFill>
              </a:rPr>
              <a:t>, умственный, ср. Гальперина). Это нужно для того, чтобы процесс </a:t>
            </a:r>
            <a:r>
              <a:rPr lang="ru-RU" sz="1800" dirty="0" err="1" smtClean="0">
                <a:solidFill>
                  <a:srgbClr val="002060"/>
                </a:solidFill>
              </a:rPr>
              <a:t>интериоризации</a:t>
            </a:r>
            <a:r>
              <a:rPr lang="ru-RU" sz="1800" dirty="0" smtClean="0">
                <a:solidFill>
                  <a:srgbClr val="002060"/>
                </a:solidFill>
              </a:rPr>
              <a:t> шёл как можно более эффективно.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6:</a:t>
            </a:r>
            <a:r>
              <a:rPr lang="ru-RU" sz="1800" dirty="0" smtClean="0">
                <a:solidFill>
                  <a:srgbClr val="002060"/>
                </a:solidFill>
              </a:rPr>
              <a:t> обучать в соответствующем темпе, используя подходящие средства или медиаторы (например, устная речь, письменная речь, искусственный язык, а также графические модели и символы).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7:</a:t>
            </a:r>
            <a:r>
              <a:rPr lang="ru-RU" sz="1800" dirty="0" smtClean="0">
                <a:solidFill>
                  <a:srgbClr val="002060"/>
                </a:solidFill>
              </a:rPr>
              <a:t> обучать и помогать учащимся на уровне их фактических способностей (например, набора коммуникативных и мыслительных действий и их способа обращения с жизненным опытом), а не на уровне внешних характеристик ответов учащихся при исполнении учебных задач. Ван </a:t>
            </a:r>
            <a:r>
              <a:rPr lang="ru-RU" sz="1800" dirty="0" err="1" smtClean="0">
                <a:solidFill>
                  <a:srgbClr val="002060"/>
                </a:solidFill>
              </a:rPr>
              <a:t>Парререн</a:t>
            </a:r>
            <a:r>
              <a:rPr lang="ru-RU" sz="1800" dirty="0" smtClean="0">
                <a:solidFill>
                  <a:srgbClr val="002060"/>
                </a:solidFill>
              </a:rPr>
              <a:t> противопоставляет механическое запоминание несвязанных фактов оценке прогресса учащихся на основе осознанной трактовки всяких понятийных инвентарей (ср. понятие содержательного обобщения Давыдова).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8:</a:t>
            </a:r>
            <a:r>
              <a:rPr lang="ru-RU" sz="1800" dirty="0" smtClean="0">
                <a:solidFill>
                  <a:srgbClr val="002060"/>
                </a:solidFill>
              </a:rPr>
              <a:t> способность к рефлексии и оцениванию самими учащимися своего прогресса (чувство компетентности). В этом контексте Ван </a:t>
            </a:r>
            <a:r>
              <a:rPr lang="ru-RU" sz="1800" dirty="0" err="1" smtClean="0">
                <a:solidFill>
                  <a:srgbClr val="002060"/>
                </a:solidFill>
              </a:rPr>
              <a:t>Парререн</a:t>
            </a:r>
            <a:r>
              <a:rPr lang="ru-RU" sz="1800" dirty="0" smtClean="0">
                <a:solidFill>
                  <a:srgbClr val="002060"/>
                </a:solidFill>
              </a:rPr>
              <a:t> выдвигает необыкновенное предложение, которое заключается в том, что принятая система отметок заменяется набором критериев оценивания, разработанным совместно учащимися и учителем (ср. </a:t>
            </a:r>
            <a:r>
              <a:rPr lang="ru-RU" sz="1800" dirty="0" err="1" smtClean="0">
                <a:solidFill>
                  <a:srgbClr val="002060"/>
                </a:solidFill>
              </a:rPr>
              <a:t>Амонашвили</a:t>
            </a:r>
            <a:r>
              <a:rPr lang="ru-RU" sz="1800" dirty="0" smtClean="0">
                <a:solidFill>
                  <a:srgbClr val="002060"/>
                </a:solidFill>
              </a:rPr>
              <a:t>). Согласно Ван </a:t>
            </a:r>
            <a:r>
              <a:rPr lang="ru-RU" sz="1800" dirty="0" err="1" smtClean="0">
                <a:solidFill>
                  <a:srgbClr val="002060"/>
                </a:solidFill>
              </a:rPr>
              <a:t>Парререну</a:t>
            </a:r>
            <a:r>
              <a:rPr lang="ru-RU" sz="1800" dirty="0" smtClean="0">
                <a:solidFill>
                  <a:srgbClr val="002060"/>
                </a:solidFill>
              </a:rPr>
              <a:t> предложенная система не заменяет, а дополняет систему табелей (ср. также </a:t>
            </a:r>
            <a:r>
              <a:rPr lang="ru-RU" sz="1800" dirty="0" err="1" smtClean="0">
                <a:solidFill>
                  <a:srgbClr val="002060"/>
                </a:solidFill>
              </a:rPr>
              <a:t>Монтессори</a:t>
            </a:r>
            <a:r>
              <a:rPr lang="ru-RU" sz="1800" dirty="0" smtClean="0">
                <a:solidFill>
                  <a:srgbClr val="002060"/>
                </a:solidFill>
              </a:rPr>
              <a:t>).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9:</a:t>
            </a:r>
            <a:r>
              <a:rPr lang="ru-RU" sz="1800" dirty="0" smtClean="0">
                <a:solidFill>
                  <a:srgbClr val="002060"/>
                </a:solidFill>
              </a:rPr>
              <a:t> обеспечивает набор заданий для группы перед тем, как учащиеся начнут работать самостоятельно. Содействие нужно для того, чтобы избежать «ригидности» действий, речи, мысли.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10:</a:t>
            </a:r>
            <a:r>
              <a:rPr lang="ru-RU" sz="1800" dirty="0" smtClean="0">
                <a:solidFill>
                  <a:srgbClr val="002060"/>
                </a:solidFill>
              </a:rPr>
              <a:t> стимулировать инициативу и творчество учащихся для того, чтобы они овладевали предметным содержанием гораздо глубже, чем по традиционной методике.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11:</a:t>
            </a:r>
            <a:r>
              <a:rPr lang="ru-RU" sz="1800" dirty="0" smtClean="0">
                <a:solidFill>
                  <a:srgbClr val="002060"/>
                </a:solidFill>
              </a:rPr>
              <a:t> способствовать действительному формированию субъективности, которая выражается именно в положительном отношении учащихся к школьным предметам, и в особенности в самоопределении, </a:t>
            </a:r>
            <a:r>
              <a:rPr lang="ru-RU" sz="1800" dirty="0" err="1" smtClean="0">
                <a:solidFill>
                  <a:srgbClr val="002060"/>
                </a:solidFill>
              </a:rPr>
              <a:t>самоответственности</a:t>
            </a:r>
            <a:r>
              <a:rPr lang="ru-RU" sz="1800" dirty="0" smtClean="0">
                <a:solidFill>
                  <a:srgbClr val="002060"/>
                </a:solidFill>
              </a:rPr>
              <a:t>, самостоятельности по отношению к познавательной деятельности.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Принцип 12:</a:t>
            </a:r>
            <a:r>
              <a:rPr lang="ru-RU" sz="1800" dirty="0" smtClean="0">
                <a:solidFill>
                  <a:srgbClr val="002060"/>
                </a:solidFill>
              </a:rPr>
              <a:t> обеспечивать условия для климата в классе, ведущего к формированию социально интегрированной личности учащегося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 </a:t>
            </a:r>
          </a:p>
          <a:p>
            <a:pPr algn="just"/>
            <a:endParaRPr lang="ru-RU" sz="1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976664"/>
          </a:xfrm>
        </p:spPr>
        <p:txBody>
          <a:bodyPr>
            <a:normAutofit fontScale="70000" lnSpcReduction="20000"/>
          </a:bodyPr>
          <a:lstStyle/>
          <a:p>
            <a:r>
              <a:rPr lang="ru-RU" sz="1600" b="1" dirty="0" smtClean="0"/>
              <a:t>1</a:t>
            </a:r>
            <a:r>
              <a:rPr lang="ru-RU" sz="1600" b="1" dirty="0" smtClean="0">
                <a:solidFill>
                  <a:srgbClr val="002060"/>
                </a:solidFill>
              </a:rPr>
              <a:t>.      </a:t>
            </a:r>
            <a:r>
              <a:rPr lang="ru-RU" sz="1700" b="1" dirty="0" smtClean="0">
                <a:solidFill>
                  <a:srgbClr val="002060"/>
                </a:solidFill>
              </a:rPr>
              <a:t>Личностно-ориентированные технологии обучения</a:t>
            </a:r>
            <a:endParaRPr lang="ru-RU" sz="17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          а)  Технология педагогических мастерских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б)  Технология обучения как учебного исследования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в)  Технология коллективной </a:t>
            </a:r>
            <a:r>
              <a:rPr lang="ru-RU" sz="1600" dirty="0" err="1" smtClean="0">
                <a:solidFill>
                  <a:srgbClr val="002060"/>
                </a:solidFill>
              </a:rPr>
              <a:t>мыследеятельности</a:t>
            </a:r>
            <a:r>
              <a:rPr lang="ru-RU" sz="1600" dirty="0" smtClean="0">
                <a:solidFill>
                  <a:srgbClr val="002060"/>
                </a:solidFill>
              </a:rPr>
              <a:t> (КМД)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г)  Технология эвристического обучения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</a:t>
            </a:r>
            <a:r>
              <a:rPr lang="ru-RU" sz="1600" dirty="0" err="1" smtClean="0">
                <a:solidFill>
                  <a:srgbClr val="002060"/>
                </a:solidFill>
              </a:rPr>
              <a:t>д</a:t>
            </a:r>
            <a:r>
              <a:rPr lang="ru-RU" sz="1600" dirty="0" smtClean="0">
                <a:solidFill>
                  <a:srgbClr val="002060"/>
                </a:solidFill>
              </a:rPr>
              <a:t>)  Метод проектов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е)  Вероятностное образование (А. Лобок)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ж) Развивающее обучение - РО (Л.В. </a:t>
            </a:r>
            <a:r>
              <a:rPr lang="ru-RU" sz="1600" dirty="0" err="1" smtClean="0">
                <a:solidFill>
                  <a:srgbClr val="002060"/>
                </a:solidFill>
              </a:rPr>
              <a:t>Занков</a:t>
            </a:r>
            <a:r>
              <a:rPr lang="ru-RU" sz="1600" dirty="0" smtClean="0">
                <a:solidFill>
                  <a:srgbClr val="002060"/>
                </a:solidFill>
              </a:rPr>
              <a:t>, В.В. Давыдов, Д. Б.      </a:t>
            </a:r>
            <a:r>
              <a:rPr lang="ru-RU" sz="1600" dirty="0" err="1" smtClean="0">
                <a:solidFill>
                  <a:srgbClr val="002060"/>
                </a:solidFill>
              </a:rPr>
              <a:t>Эльконин</a:t>
            </a:r>
            <a:r>
              <a:rPr lang="ru-RU" sz="1600" dirty="0" smtClean="0">
                <a:solidFill>
                  <a:srgbClr val="002060"/>
                </a:solidFill>
              </a:rPr>
              <a:t>),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</a:t>
            </a:r>
            <a:r>
              <a:rPr lang="ru-RU" sz="1600" dirty="0" err="1" smtClean="0">
                <a:solidFill>
                  <a:srgbClr val="002060"/>
                </a:solidFill>
              </a:rPr>
              <a:t>з</a:t>
            </a:r>
            <a:r>
              <a:rPr lang="ru-RU" sz="1600" dirty="0" smtClean="0">
                <a:solidFill>
                  <a:srgbClr val="002060"/>
                </a:solidFill>
              </a:rPr>
              <a:t>)  "Школа диалога культур - " ШДК" (В.С. </a:t>
            </a:r>
            <a:r>
              <a:rPr lang="ru-RU" sz="1600" dirty="0" err="1" smtClean="0">
                <a:solidFill>
                  <a:srgbClr val="002060"/>
                </a:solidFill>
              </a:rPr>
              <a:t>Библер</a:t>
            </a:r>
            <a:r>
              <a:rPr lang="ru-RU" sz="1600" dirty="0" smtClean="0">
                <a:solidFill>
                  <a:srgbClr val="002060"/>
                </a:solidFill>
              </a:rPr>
              <a:t>),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и)  Гуманитарно-личностная технология "Школа жизни" (Ш.А. </a:t>
            </a:r>
            <a:r>
              <a:rPr lang="ru-RU" sz="1600" dirty="0" err="1" smtClean="0">
                <a:solidFill>
                  <a:srgbClr val="002060"/>
                </a:solidFill>
              </a:rPr>
              <a:t>Амонашвили</a:t>
            </a:r>
            <a:r>
              <a:rPr lang="ru-RU" sz="1600" dirty="0" smtClean="0">
                <a:solidFill>
                  <a:srgbClr val="002060"/>
                </a:solidFill>
              </a:rPr>
              <a:t>),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к)  Преподавание литературы как искусства и как </a:t>
            </a:r>
            <a:r>
              <a:rPr lang="ru-RU" sz="1600" dirty="0" err="1" smtClean="0">
                <a:solidFill>
                  <a:srgbClr val="002060"/>
                </a:solidFill>
              </a:rPr>
              <a:t>человекоформирующего</a:t>
            </a:r>
            <a:r>
              <a:rPr lang="ru-RU" sz="1600" dirty="0" smtClean="0">
                <a:solidFill>
                  <a:srgbClr val="002060"/>
                </a:solidFill>
              </a:rPr>
              <a:t>   предмета (Е.Н. Ильин),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 л) Дизайн-педагогика.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2</a:t>
            </a:r>
            <a:r>
              <a:rPr lang="ru-RU" sz="1700" b="1" dirty="0" smtClean="0">
                <a:solidFill>
                  <a:srgbClr val="002060"/>
                </a:solidFill>
              </a:rPr>
              <a:t>.      Предметно-ориентированные технологии обучения </a:t>
            </a:r>
            <a:endParaRPr lang="ru-RU" sz="17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         а) Технология постановки цели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б) Технология полного усвоения (по материалам М. В. Кларина)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в) Технология педагогического процесса по С. Д. Шевченко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г)  Технология концентрированного обучения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</a:t>
            </a:r>
            <a:r>
              <a:rPr lang="ru-RU" sz="1600" dirty="0" err="1" smtClean="0">
                <a:solidFill>
                  <a:srgbClr val="002060"/>
                </a:solidFill>
              </a:rPr>
              <a:t>д</a:t>
            </a:r>
            <a:r>
              <a:rPr lang="ru-RU" sz="1600" dirty="0" smtClean="0">
                <a:solidFill>
                  <a:srgbClr val="002060"/>
                </a:solidFill>
              </a:rPr>
              <a:t>) Модульное обучение.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3</a:t>
            </a:r>
            <a:r>
              <a:rPr lang="ru-RU" sz="1700" b="1" dirty="0" smtClean="0">
                <a:solidFill>
                  <a:srgbClr val="002060"/>
                </a:solidFill>
              </a:rPr>
              <a:t>.      Информационные технологии.</a:t>
            </a:r>
            <a:endParaRPr lang="ru-RU" sz="17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         а) ИКТ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б) Технологии дистанционного обучения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 4.      </a:t>
            </a:r>
            <a:r>
              <a:rPr lang="ru-RU" sz="1700" b="1" dirty="0" smtClean="0">
                <a:solidFill>
                  <a:srgbClr val="002060"/>
                </a:solidFill>
              </a:rPr>
              <a:t>Технологии оценивания  достижений учащихся</a:t>
            </a:r>
            <a:endParaRPr lang="ru-RU" sz="17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         а) технология "</a:t>
            </a:r>
            <a:r>
              <a:rPr lang="ru-RU" sz="1600" dirty="0" err="1" smtClean="0">
                <a:solidFill>
                  <a:srgbClr val="002060"/>
                </a:solidFill>
              </a:rPr>
              <a:t>Портфолио</a:t>
            </a:r>
            <a:r>
              <a:rPr lang="ru-RU" sz="1600" dirty="0" smtClean="0">
                <a:solidFill>
                  <a:srgbClr val="002060"/>
                </a:solidFill>
              </a:rPr>
              <a:t>"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б) </a:t>
            </a:r>
            <a:r>
              <a:rPr lang="ru-RU" sz="1600" dirty="0" err="1" smtClean="0">
                <a:solidFill>
                  <a:srgbClr val="002060"/>
                </a:solidFill>
              </a:rPr>
              <a:t>безотметочное</a:t>
            </a:r>
            <a:r>
              <a:rPr lang="ru-RU" sz="1600" dirty="0" smtClean="0">
                <a:solidFill>
                  <a:srgbClr val="002060"/>
                </a:solidFill>
              </a:rPr>
              <a:t> обучение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в) рейтинговые технологии</a:t>
            </a:r>
          </a:p>
          <a:p>
            <a:r>
              <a:rPr lang="ru-RU" sz="1600" b="1" dirty="0" smtClean="0">
                <a:solidFill>
                  <a:srgbClr val="002060"/>
                </a:solidFill>
              </a:rPr>
              <a:t>5.      </a:t>
            </a:r>
            <a:r>
              <a:rPr lang="ru-RU" sz="1700" b="1" dirty="0" smtClean="0">
                <a:solidFill>
                  <a:srgbClr val="002060"/>
                </a:solidFill>
              </a:rPr>
              <a:t>Интерактивные технологии</a:t>
            </a:r>
            <a:endParaRPr lang="ru-RU" sz="17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         а) технология «Развитие критического мышления через чтение и письмо»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б) технология проведения дискуссий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в) технология «Дебаты»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         г) </a:t>
            </a:r>
            <a:r>
              <a:rPr lang="ru-RU" sz="1600" dirty="0" err="1" smtClean="0">
                <a:solidFill>
                  <a:srgbClr val="002060"/>
                </a:solidFill>
              </a:rPr>
              <a:t>тренинговые</a:t>
            </a:r>
            <a:r>
              <a:rPr lang="ru-RU" sz="1600" dirty="0" smtClean="0">
                <a:solidFill>
                  <a:srgbClr val="002060"/>
                </a:solidFill>
              </a:rPr>
              <a:t> технологии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К современным педагогическим технологиям относятся:</a:t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>–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это технология, которая предполагает такую организацию процесса обучения, при которой учитель – мастер вводит своих учеников в процесс познания через создание эмоциональной атмосферы, в которой ученик может проявить себя как творец. </a:t>
            </a:r>
            <a:endParaRPr lang="ru-RU" dirty="0" smtClean="0">
              <a:solidFill>
                <a:srgbClr val="002060"/>
              </a:solidFill>
              <a:latin typeface="Calibri" pitchFamily="34" charset="0"/>
            </a:endParaRPr>
          </a:p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В </a:t>
            </a:r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этой технологии знания не даются, а выстраиваются самим учеником в паре или группе с опорой на свой личный опыт, учитель – мастер лишь предоставляет ему необходимый материал в виде заданий для размышления.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Calibri" pitchFamily="34" charset="0"/>
              </a:rPr>
              <a:t>Эта технология позволяет личности самой строить своё знание, в этом её большое сходство с проблемным обучением.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Мастерская-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176</TotalTime>
  <Words>1579</Words>
  <Application>Microsoft Office PowerPoint</Application>
  <PresentationFormat>Экран (4:3)</PresentationFormat>
  <Paragraphs>170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Открытая</vt:lpstr>
      <vt:lpstr>Районные рождественские педагогические чтения, посвященные 90-летию образования Усть-Абаканского района </vt:lpstr>
      <vt:lpstr>Технология </vt:lpstr>
      <vt:lpstr>Классификация технологий.  (ПО Г.К.СЕЛЕВКО) </vt:lpstr>
      <vt:lpstr>Классификация технологий.  (ПО Г.К.СЕЛЕВКО)</vt:lpstr>
      <vt:lpstr>Классификация технологий.  (ПО Г.К.СЕЛЕВКО)</vt:lpstr>
      <vt:lpstr>Классификация технологий.  (ПО Г.К.СЕЛЕВКО)</vt:lpstr>
      <vt:lpstr>Принципы современных педагогических технологий   ( Карл Ван Парререном)</vt:lpstr>
      <vt:lpstr>К современным педагогическим технологиям относятся: </vt:lpstr>
      <vt:lpstr>Мастерская-</vt:lpstr>
      <vt:lpstr>Основные принципы мастерской</vt:lpstr>
      <vt:lpstr>Слайд 11</vt:lpstr>
      <vt:lpstr>Основные этапы мастерской </vt:lpstr>
      <vt:lpstr>Технология мастерских имеет ряд положительных черт с точки зрения психологии, дидактики, коллектива, нравственного развития учащихся, направлена на личностное ориентирование. </vt:lpstr>
      <vt:lpstr>Все дети талантливы, талант нужно раскрывать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Районные рождественские педагогические чтения, посвященные 90-летию образования Усть-Абаканского района </dc:title>
  <cp:lastModifiedBy>Ланг</cp:lastModifiedBy>
  <cp:revision>18</cp:revision>
  <dcterms:modified xsi:type="dcterms:W3CDTF">2014-01-09T09:38:50Z</dcterms:modified>
</cp:coreProperties>
</file>