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6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74" r:id="rId14"/>
    <p:sldId id="275" r:id="rId15"/>
    <p:sldId id="276" r:id="rId16"/>
    <p:sldId id="265" r:id="rId17"/>
    <p:sldId id="266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60033"/>
    <a:srgbClr val="422C16"/>
    <a:srgbClr val="0C788E"/>
    <a:srgbClr val="006666"/>
    <a:srgbClr val="0099CC"/>
    <a:srgbClr val="3366CC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857224" y="428604"/>
            <a:ext cx="7215238" cy="6000792"/>
          </a:xfrm>
        </p:spPr>
        <p:txBody>
          <a:bodyPr/>
          <a:lstStyle/>
          <a:p>
            <a:r>
              <a:rPr lang="ru-RU" sz="6000" b="1" dirty="0" smtClean="0">
                <a:solidFill>
                  <a:srgbClr val="663300"/>
                </a:solidFill>
                <a:latin typeface="Comic Sans MS" pitchFamily="66" charset="0"/>
              </a:rPr>
              <a:t>Психологическая </a:t>
            </a:r>
            <a:r>
              <a:rPr lang="ru-RU" sz="6000" b="1" dirty="0" smtClean="0">
                <a:solidFill>
                  <a:srgbClr val="663300"/>
                </a:solidFill>
                <a:latin typeface="Comic Sans MS" pitchFamily="66" charset="0"/>
              </a:rPr>
              <a:t>поддержка ребенка</a:t>
            </a:r>
            <a:br>
              <a:rPr lang="ru-RU" sz="6000" b="1" dirty="0" smtClean="0">
                <a:solidFill>
                  <a:srgbClr val="6633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663300"/>
                </a:solidFill>
                <a:latin typeface="Comic Sans MS" pitchFamily="66" charset="0"/>
              </a:rPr>
            </a:br>
            <a:r>
              <a:rPr lang="ru-RU" sz="6000" b="1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6000" b="1" dirty="0" smtClean="0">
                <a:solidFill>
                  <a:srgbClr val="6633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663300"/>
                </a:solidFill>
                <a:latin typeface="Comic Sans MS" pitchFamily="66" charset="0"/>
              </a:rPr>
              <a:t>КС(К)ОУ «</a:t>
            </a:r>
            <a:r>
              <a:rPr lang="ru-RU" sz="2400" b="1" dirty="0" err="1" smtClean="0">
                <a:solidFill>
                  <a:srgbClr val="663300"/>
                </a:solidFill>
                <a:latin typeface="Comic Sans MS" pitchFamily="66" charset="0"/>
              </a:rPr>
              <a:t>Цивильская</a:t>
            </a:r>
            <a:r>
              <a:rPr lang="ru-RU" sz="2400" b="1" dirty="0" smtClean="0">
                <a:solidFill>
                  <a:srgbClr val="663300"/>
                </a:solidFill>
                <a:latin typeface="Comic Sans MS" pitchFamily="66" charset="0"/>
              </a:rPr>
              <a:t> специальная (коррекционная) школа-интернат №2»</a:t>
            </a:r>
            <a:br>
              <a:rPr lang="ru-RU" sz="2400" b="1" dirty="0" smtClean="0">
                <a:solidFill>
                  <a:srgbClr val="663300"/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rgbClr val="663300"/>
                </a:solidFill>
                <a:latin typeface="Comic Sans MS" pitchFamily="66" charset="0"/>
              </a:rPr>
              <a:t>педагог-психолог: И.В. Ильина</a:t>
            </a:r>
            <a:endParaRPr lang="es-ES" sz="60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pPr lvl="0"/>
            <a:r>
              <a:rPr lang="ru-RU" sz="3600" b="1" dirty="0" smtClean="0">
                <a:solidFill>
                  <a:srgbClr val="663300"/>
                </a:solidFill>
                <a:latin typeface="Comic Sans MS" pitchFamily="66" charset="0"/>
              </a:rPr>
              <a:t>П</a:t>
            </a:r>
            <a:r>
              <a:rPr lang="ru-RU" sz="3600" b="1" dirty="0" smtClean="0">
                <a:solidFill>
                  <a:srgbClr val="663300"/>
                </a:solidFill>
                <a:latin typeface="Comic Sans MS" pitchFamily="66" charset="0"/>
              </a:rPr>
              <a:t>омочь ребенку почувствовать свою нужность- основа психологической поддержки </a:t>
            </a: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Различие   между   поддержкой   и   наградой определяется временем и эффектом. Награда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выдается  ребенку  за  то, что он сделал  что-то  очень  хорошо,  или  за  какие-то  его  достижения 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в определенный 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период  времени.  </a:t>
            </a:r>
            <a:endParaRPr lang="ru-RU" sz="2000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Поддержка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 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в  отличие   от   похвалы   </a:t>
            </a:r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может оказываться при любой попытке или небольшом прогрессе.</a:t>
            </a:r>
          </a:p>
          <a:p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Выражая 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удовольствие  от  того,  что  делает  ребенок, 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вы поддерживаете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его и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стимулируете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продолжать дело или делать новые попытки.  Он получает удовольствие от себя.</a:t>
            </a:r>
          </a:p>
          <a:p>
            <a:pPr>
              <a:buFontTx/>
              <a:buChar char="-"/>
            </a:pPr>
            <a:endParaRPr lang="ru-RU" sz="2000" dirty="0" smtClean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663300"/>
                </a:solidFill>
                <a:latin typeface="Comic Sans MS" pitchFamily="66" charset="0"/>
              </a:rPr>
              <a:t>Поддерживать можно посредством отдельных слов и высказываний: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«красиво»,  «аккуратно»,  «прекрасно»,   «здорово»,</a:t>
            </a:r>
          </a:p>
          <a:p>
            <a:pPr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«вперед», «продолжай»; </a:t>
            </a:r>
          </a:p>
          <a:p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«Я горжусь тобой», «Мне нравится,  как ты  работаешь»,  «Это  действительно  прогресс»,  «Я  рад   твоей   помощи»,</a:t>
            </a:r>
          </a:p>
          <a:p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«Спасибо», «Все идет прекрасно», «Хорошо, благодарю тебя», «Я рад, что ты  в этом участвовал», «Я рад, что ты пробовал это сделать, хотя  все  получилось вовсе не так, как ты ожидал»</a:t>
            </a:r>
          </a:p>
          <a:p>
            <a:endParaRPr lang="ru-RU" sz="2000" dirty="0" smtClean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lvl="0"/>
            <a:r>
              <a:rPr lang="ru-RU" sz="3600" b="1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3600" b="1" dirty="0" smtClean="0">
                <a:solidFill>
                  <a:srgbClr val="663300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rgbClr val="663300"/>
                </a:solidFill>
                <a:latin typeface="Comic Sans MS" pitchFamily="66" charset="0"/>
              </a:rPr>
              <a:t>Поддерживать можно посредством </a:t>
            </a:r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endParaRPr lang="ru-RU" sz="25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2500" b="1" dirty="0" smtClean="0">
                <a:solidFill>
                  <a:srgbClr val="663300"/>
                </a:solidFill>
                <a:latin typeface="Comic Sans MS" pitchFamily="66" charset="0"/>
              </a:rPr>
              <a:t>прикосновений </a:t>
            </a:r>
            <a:r>
              <a:rPr lang="ru-RU" sz="2500" dirty="0" smtClean="0">
                <a:solidFill>
                  <a:srgbClr val="663300"/>
                </a:solidFill>
                <a:latin typeface="Comic Sans MS" pitchFamily="66" charset="0"/>
              </a:rPr>
              <a:t>(потрепать по плечу; дотронуться до руки; мягко поднять</a:t>
            </a:r>
          </a:p>
          <a:p>
            <a:pPr marL="0" indent="0">
              <a:spcBef>
                <a:spcPts val="0"/>
              </a:spcBef>
            </a:pPr>
            <a:r>
              <a:rPr lang="ru-RU" sz="2500" dirty="0" smtClean="0">
                <a:solidFill>
                  <a:srgbClr val="663300"/>
                </a:solidFill>
                <a:latin typeface="Comic Sans MS" pitchFamily="66" charset="0"/>
              </a:rPr>
              <a:t>подбородок ребенка; приблизить свое лицо к его лицу; обнять его);</a:t>
            </a:r>
          </a:p>
          <a:p>
            <a:pPr marL="0" indent="0">
              <a:spcBef>
                <a:spcPts val="0"/>
              </a:spcBef>
            </a:pPr>
            <a:r>
              <a:rPr lang="ru-RU" sz="2500" b="1" dirty="0" smtClean="0">
                <a:solidFill>
                  <a:srgbClr val="663300"/>
                </a:solidFill>
                <a:latin typeface="Comic Sans MS" pitchFamily="66" charset="0"/>
              </a:rPr>
              <a:t>совместных действий, физического соучастия </a:t>
            </a:r>
            <a:r>
              <a:rPr lang="ru-RU" sz="2500" dirty="0" smtClean="0">
                <a:solidFill>
                  <a:srgbClr val="663300"/>
                </a:solidFill>
                <a:latin typeface="Comic Sans MS" pitchFamily="66" charset="0"/>
              </a:rPr>
              <a:t>(сидеть,  стоять  рядом  с ребенком; мягко вести его; играть с ним; слушать его; есть вместе с ним);</a:t>
            </a:r>
          </a:p>
          <a:p>
            <a:pPr marL="0" indent="0">
              <a:spcBef>
                <a:spcPts val="0"/>
              </a:spcBef>
            </a:pPr>
            <a:r>
              <a:rPr lang="ru-RU" sz="2500" b="1" dirty="0" smtClean="0">
                <a:solidFill>
                  <a:srgbClr val="663300"/>
                </a:solidFill>
                <a:latin typeface="Comic Sans MS" pitchFamily="66" charset="0"/>
              </a:rPr>
              <a:t>выражения лица </a:t>
            </a:r>
            <a:r>
              <a:rPr lang="ru-RU" sz="2500" dirty="0" smtClean="0">
                <a:solidFill>
                  <a:srgbClr val="663300"/>
                </a:solidFill>
                <a:latin typeface="Comic Sans MS" pitchFamily="66" charset="0"/>
              </a:rPr>
              <a:t>(улыбка, подмигивание, кивок, смех).</a:t>
            </a:r>
          </a:p>
          <a:p>
            <a:pPr marL="0" indent="0">
              <a:spcBef>
                <a:spcPts val="0"/>
              </a:spcBef>
            </a:pPr>
            <a:r>
              <a:rPr lang="ru-RU" sz="2500" dirty="0" smtClean="0">
                <a:solidFill>
                  <a:srgbClr val="663300"/>
                </a:solidFill>
                <a:latin typeface="Comic Sans MS" pitchFamily="66" charset="0"/>
              </a:rPr>
              <a:t> </a:t>
            </a:r>
          </a:p>
          <a:p>
            <a:r>
              <a:rPr lang="ru-RU" sz="2800" dirty="0" smtClean="0"/>
              <a:t> </a:t>
            </a:r>
          </a:p>
          <a:p>
            <a:endParaRPr lang="ru-RU" sz="2800" dirty="0" smtClean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rgbClr val="663300"/>
                </a:solidFill>
                <a:latin typeface="Comic Sans MS" pitchFamily="66" charset="0"/>
              </a:rPr>
              <a:t>Для успешности своего ребенка родителям необходимо видеть его </a:t>
            </a:r>
            <a:r>
              <a:rPr lang="ru-RU" sz="3200" b="1" smtClean="0">
                <a:solidFill>
                  <a:srgbClr val="663300"/>
                </a:solidFill>
                <a:latin typeface="Comic Sans MS" pitchFamily="66" charset="0"/>
              </a:rPr>
              <a:t>на </a:t>
            </a:r>
            <a:r>
              <a:rPr lang="ru-RU" sz="3200" b="1" smtClean="0">
                <a:solidFill>
                  <a:srgbClr val="663300"/>
                </a:solidFill>
                <a:latin typeface="Comic Sans MS" pitchFamily="66" charset="0"/>
              </a:rPr>
              <a:t>высоте</a:t>
            </a:r>
            <a:r>
              <a:rPr lang="ru-RU" sz="3200" b="1" dirty="0" smtClean="0">
                <a:solidFill>
                  <a:srgbClr val="663300"/>
                </a:solidFill>
                <a:latin typeface="Comic Sans MS" pitchFamily="66" charset="0"/>
              </a:rPr>
              <a:t>. Для этого: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lvl="0">
              <a:buNone/>
            </a:pPr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*  </a:t>
            </a: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Разговаривайте с ребенком о своих делах и о его делах независимо от того, сколько Вашему ребенку лет, даже если Вы сильно устали за день.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*   Помните, жалея себя, вы теряете драгоценное время для установления доверия. Вы теряете доверие своего ребенка — это дорогая потеря, а оно восстанавливается с великим трудом. </a:t>
            </a:r>
          </a:p>
          <a:p>
            <a:pPr lvl="0">
              <a:buNone/>
            </a:pPr>
            <a:r>
              <a:rPr lang="ru-RU" sz="2000" dirty="0" smtClean="0">
                <a:solidFill>
                  <a:srgbClr val="663300"/>
                </a:solidFill>
                <a:latin typeface="Comic Sans MS" pitchFamily="66" charset="0"/>
              </a:rPr>
              <a:t>*   Говорите о своей любви ребенку. Ребёнок в любом возрасте хочет слышать, что его любят, видеть ласковые глаза. </a:t>
            </a:r>
            <a:endParaRPr lang="ru-RU" sz="2000" dirty="0" smtClean="0"/>
          </a:p>
          <a:p>
            <a:pPr marL="0" indent="0">
              <a:spcBef>
                <a:spcPts val="0"/>
              </a:spcBef>
              <a:buFont typeface="Arial" charset="0"/>
              <a:buChar char="•"/>
            </a:pPr>
            <a:endParaRPr lang="ru-RU" sz="20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</a:br>
            <a:endParaRPr lang="ru-RU" sz="28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rgbClr val="663300"/>
                </a:solidFill>
                <a:latin typeface="Comic Sans MS" pitchFamily="66" charset="0"/>
              </a:rPr>
              <a:t>Для успешности своего ребенка родителям необходимо видеть его на пьедестале. Для этого: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lvl="0">
              <a:buNone/>
            </a:pPr>
            <a:endParaRPr lang="ru-RU" sz="24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sz="2400" b="1" dirty="0" smtClean="0">
                <a:solidFill>
                  <a:srgbClr val="663300"/>
                </a:solidFill>
                <a:latin typeface="Comic Sans MS" pitchFamily="66" charset="0"/>
              </a:rPr>
              <a:t>*  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Доверяйте ребенку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*   Не сравнивайте ни с кем своего ребенка. Если ребенок слышит хвалебные слова в сравнении, то тем самым вы переворачиваете его душевный мир. </a:t>
            </a:r>
          </a:p>
          <a:p>
            <a:pPr lvl="0"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*  Обратитесь к специалисту, если ваши отношения не налаживаются. 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</a:br>
            <a:endParaRPr lang="ru-RU" sz="28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rgbClr val="663300"/>
                </a:solidFill>
                <a:latin typeface="Comic Sans MS" pitchFamily="66" charset="0"/>
              </a:rPr>
              <a:t>Для успешности своего ребенка родителям необходимо видеть его на пьедестале. Для этого: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lvl="0">
              <a:buNone/>
            </a:pPr>
            <a:r>
              <a:rPr lang="ru-RU" sz="2400" b="1" dirty="0" smtClean="0">
                <a:solidFill>
                  <a:srgbClr val="663300"/>
                </a:solidFill>
                <a:latin typeface="Comic Sans MS" pitchFamily="66" charset="0"/>
              </a:rPr>
              <a:t>*  </a:t>
            </a: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Развивайте чувство собственного  достоинства. 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*  Используйте свой авторитет. Авторитет взрослого человека играет огромную роль для ребенка при формировании взглядов и убеждений. Авторитет родителя влияет на поведение ребенка. </a:t>
            </a:r>
          </a:p>
          <a:p>
            <a:pPr lvl="0">
              <a:buNone/>
            </a:pPr>
            <a:endParaRPr lang="ru-RU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</a:br>
            <a:endParaRPr lang="ru-RU" sz="28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pPr lvl="0"/>
            <a:r>
              <a:rPr lang="ru-RU" sz="3600" dirty="0" smtClean="0">
                <a:solidFill>
                  <a:srgbClr val="663300"/>
                </a:solidFill>
                <a:latin typeface="Comic Sans MS" pitchFamily="66" charset="0"/>
              </a:rPr>
              <a:t>Правила жизни: чтобы поняли тебя, должен и ты понять другого. </a:t>
            </a:r>
            <a:br>
              <a:rPr lang="ru-RU" sz="3600" dirty="0" smtClean="0">
                <a:solidFill>
                  <a:srgbClr val="663300"/>
                </a:solidFill>
                <a:latin typeface="Comic Sans MS" pitchFamily="66" charset="0"/>
              </a:rPr>
            </a:b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ru-RU" sz="24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В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оспитание ребенка с четким представлением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М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ы. Это целенаправленный и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Е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жедневный процесс, в котором происходит его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С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амосовершенствование и саморазвитие. Данная работа ведет к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Т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риумф</a:t>
            </a:r>
            <a:r>
              <a:rPr lang="en-US" sz="2400" dirty="0" smtClean="0">
                <a:solidFill>
                  <a:srgbClr val="663300"/>
                </a:solidFill>
                <a:latin typeface="Comic Sans MS" pitchFamily="66" charset="0"/>
              </a:rPr>
              <a:t>y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 личности ребенка. Это путь к</a:t>
            </a:r>
          </a:p>
          <a:p>
            <a:r>
              <a:rPr lang="ru-RU" sz="2400" b="1" dirty="0" smtClean="0">
                <a:solidFill>
                  <a:srgbClr val="00B050"/>
                </a:solidFill>
                <a:latin typeface="Comic Sans MS" pitchFamily="66" charset="0"/>
              </a:rPr>
              <a:t>Е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динению ученика, его родителей и школы.</a:t>
            </a:r>
          </a:p>
          <a:p>
            <a:r>
              <a:rPr lang="ru-RU" dirty="0" smtClean="0"/>
              <a:t> </a:t>
            </a:r>
            <a:endParaRPr lang="ru-RU" b="1" dirty="0" smtClean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928694"/>
          </a:xfrm>
        </p:spPr>
        <p:txBody>
          <a:bodyPr/>
          <a:lstStyle/>
          <a:p>
            <a:pPr lvl="0"/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endParaRPr lang="ru-RU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4800" b="1" dirty="0" smtClean="0">
                <a:solidFill>
                  <a:srgbClr val="663300"/>
                </a:solidFill>
                <a:latin typeface="Comic Sans MS" pitchFamily="66" charset="0"/>
              </a:rPr>
              <a:t>СПАСИБО </a:t>
            </a:r>
          </a:p>
          <a:p>
            <a:pPr algn="ctr">
              <a:buNone/>
            </a:pPr>
            <a:r>
              <a:rPr lang="ru-RU" sz="4800" b="1" dirty="0" smtClean="0">
                <a:solidFill>
                  <a:srgbClr val="663300"/>
                </a:solidFill>
                <a:latin typeface="Comic Sans MS" pitchFamily="66" charset="0"/>
              </a:rPr>
              <a:t>ЗА ВНИМАНИЕ!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663300"/>
                </a:solidFill>
                <a:latin typeface="Comic Sans MS" pitchFamily="66" charset="0"/>
              </a:rPr>
              <a:t>Психологическая поддержка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marL="0" indent="0">
              <a:spcBef>
                <a:spcPts val="0"/>
              </a:spcBef>
            </a:pP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ru-RU" sz="3000" dirty="0" smtClean="0">
                <a:solidFill>
                  <a:srgbClr val="663300"/>
                </a:solidFill>
                <a:latin typeface="Comic Sans MS" pitchFamily="66" charset="0"/>
              </a:rPr>
              <a:t>Это процесс, в котором взрослый сосредотачивается на позитивных сторонах и преимуществах </a:t>
            </a:r>
            <a:r>
              <a:rPr lang="ru-RU" sz="3000" dirty="0" smtClean="0">
                <a:solidFill>
                  <a:srgbClr val="663300"/>
                </a:solidFill>
                <a:latin typeface="Comic Sans MS" pitchFamily="66" charset="0"/>
              </a:rPr>
              <a:t>ребенка</a:t>
            </a:r>
            <a:endParaRPr lang="ru-RU" sz="3000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</a:pPr>
            <a:r>
              <a:rPr lang="ru-RU" sz="3000" dirty="0" smtClean="0">
                <a:solidFill>
                  <a:srgbClr val="663300"/>
                </a:solidFill>
                <a:latin typeface="Comic Sans MS" pitchFamily="66" charset="0"/>
              </a:rPr>
              <a:t> О</a:t>
            </a:r>
            <a:r>
              <a:rPr lang="ru-RU" sz="3000" dirty="0" smtClean="0">
                <a:solidFill>
                  <a:srgbClr val="663300"/>
                </a:solidFill>
              </a:rPr>
              <a:t>дин из способов улучшить взаимоотношения между взрослыми и детьми. </a:t>
            </a:r>
          </a:p>
          <a:p>
            <a:pPr marL="0" indent="0">
              <a:spcBef>
                <a:spcPts val="0"/>
              </a:spcBef>
            </a:pPr>
            <a:r>
              <a:rPr lang="ru-RU" sz="3000" dirty="0" smtClean="0">
                <a:solidFill>
                  <a:srgbClr val="663300"/>
                </a:solidFill>
                <a:latin typeface="Comic Sans MS" pitchFamily="66" charset="0"/>
              </a:rPr>
              <a:t> </a:t>
            </a:r>
            <a:r>
              <a:rPr lang="ru-RU" sz="3000" dirty="0" smtClean="0">
                <a:solidFill>
                  <a:srgbClr val="663300"/>
                </a:solidFill>
              </a:rPr>
              <a:t>Поддержать ребенка — значит верить в      него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</a:br>
            <a:endParaRPr lang="ru-RU" sz="28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663300"/>
                </a:solidFill>
                <a:latin typeface="Comic Sans MS" pitchFamily="66" charset="0"/>
              </a:rPr>
              <a:t>Эффективная поддержка позволяет достичь </a:t>
            </a:r>
            <a:endParaRPr lang="ru-RU" sz="40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Char char="•"/>
            </a:pPr>
            <a:endParaRPr lang="ru-RU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Font typeface="Arial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Comic Sans MS" pitchFamily="66" charset="0"/>
              </a:rPr>
              <a:t>Укрепить самооценку,</a:t>
            </a:r>
          </a:p>
          <a:p>
            <a:pPr marL="0" indent="0">
              <a:spcBef>
                <a:spcPts val="0"/>
              </a:spcBef>
              <a:buFont typeface="Arial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Comic Sans MS" pitchFamily="66" charset="0"/>
              </a:rPr>
              <a:t> поверить в себя и в свои способности, избежать ошибок,</a:t>
            </a:r>
          </a:p>
          <a:p>
            <a:pPr marL="0" indent="0">
              <a:spcBef>
                <a:spcPts val="0"/>
              </a:spcBef>
              <a:buFont typeface="Arial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Comic Sans MS" pitchFamily="66" charset="0"/>
              </a:rPr>
              <a:t> пережить неудачи.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</a:br>
            <a:endParaRPr lang="ru-RU" sz="28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663300"/>
                </a:solidFill>
                <a:latin typeface="Comic Sans MS" pitchFamily="66" charset="0"/>
              </a:rPr>
              <a:t>Психологическая поддержка осуществляется и при неудачных ситуациях</a:t>
            </a:r>
            <a:r>
              <a:rPr lang="ru-RU" sz="3600" dirty="0" smtClean="0">
                <a:solidFill>
                  <a:srgbClr val="663300"/>
                </a:solidFill>
                <a:latin typeface="Comic Sans MS" pitchFamily="66" charset="0"/>
              </a:rPr>
              <a:t>. </a:t>
            </a: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Char char="•"/>
            </a:pPr>
            <a:endParaRPr lang="ru-RU" sz="20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Font typeface="Arial" charset="0"/>
              <a:buChar char="•"/>
            </a:pPr>
            <a:endParaRPr lang="ru-RU" sz="20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Font typeface="Arial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Comic Sans MS" pitchFamily="66" charset="0"/>
              </a:rPr>
              <a:t>дать понять ребенку, что его неудача ни в коей мере не умаляет его достоинств. </a:t>
            </a:r>
          </a:p>
          <a:p>
            <a:pPr marL="0" indent="0">
              <a:spcBef>
                <a:spcPts val="0"/>
              </a:spcBef>
              <a:buFont typeface="Arial" charset="0"/>
              <a:buChar char="•"/>
            </a:pPr>
            <a:r>
              <a:rPr lang="ru-RU" dirty="0" smtClean="0">
                <a:solidFill>
                  <a:srgbClr val="663300"/>
                </a:solidFill>
                <a:latin typeface="Comic Sans MS" pitchFamily="66" charset="0"/>
              </a:rPr>
              <a:t>Надо научить ребенка переживать неудачи и не зависать в негативе</a:t>
            </a:r>
            <a:r>
              <a:rPr lang="ru-RU" b="1" dirty="0" smtClean="0">
                <a:solidFill>
                  <a:srgbClr val="663300"/>
                </a:solidFill>
                <a:latin typeface="Comic Sans MS" pitchFamily="66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</a:br>
            <a:endParaRPr lang="ru-RU" sz="28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663300"/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rgbClr val="663300"/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663300"/>
                </a:solidFill>
                <a:latin typeface="Comic Sans MS" pitchFamily="66" charset="0"/>
              </a:rPr>
              <a:t>чтобы  показать  веру  в  ребенка,  взрослый  должен  иметь мужество и желание сделать следующее: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latin typeface="Comic Sans MS" pitchFamily="66" charset="0"/>
              </a:rPr>
              <a:t> </a:t>
            </a: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- забыть о прошлых неудачах ребенка;</a:t>
            </a:r>
            <a:endParaRPr lang="en-US" sz="2400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 - помочь ребенку обрести уверенность в том, что он справится с данной задачей;</a:t>
            </a:r>
          </a:p>
          <a:p>
            <a:pPr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 - позволить ребенку начать с нуля, опираясь на то, что взрослые верят  в него, в его способность достичь успеха;</a:t>
            </a:r>
            <a:endParaRPr lang="en-US" sz="2400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помнить о прошлых удачах и возвращаться к ним, а не к ошибкам</a:t>
            </a:r>
            <a:endParaRPr lang="en-US" sz="2400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создать  ребенку  ситуацию  с гарантированным успехом.</a:t>
            </a:r>
          </a:p>
          <a:p>
            <a:pPr>
              <a:buFontTx/>
              <a:buChar char="-"/>
            </a:pPr>
            <a:endParaRPr lang="en-US" sz="2800" dirty="0" smtClean="0">
              <a:latin typeface="Comic Sans MS" pitchFamily="66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pPr lvl="0"/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solidFill>
                  <a:srgbClr val="663300"/>
                </a:solidFill>
                <a:latin typeface="Comic Sans MS" pitchFamily="66" charset="0"/>
              </a:rPr>
              <a:t>Чтобы поддержать ребенка, необходимо:</a:t>
            </a: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*  Опираться на сильные стороны ребенка.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*  Избегать подчеркивания промахов ребенка.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*  Показывать, что вы удовлетворены ребенком.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*  Уметь и хотеть демонстрировать любовь и уважение к ребенку.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*  Уметь помочь ребенку разбить  большие  задания  на  более  мелкие, такие, с которыми он может справиться</a:t>
            </a:r>
            <a:r>
              <a:rPr lang="ru-RU" sz="2800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pPr lvl="0"/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solidFill>
                  <a:srgbClr val="663300"/>
                </a:solidFill>
                <a:latin typeface="Comic Sans MS" pitchFamily="66" charset="0"/>
              </a:rPr>
              <a:t>Чтобы поддержать ребенка, необходимо:</a:t>
            </a: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Проводить больше времени с ребенком.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Внести юмор во взаимоотношения с ребенком.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Знать обо всех попытках ребенка справиться с заданием.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Уметь взаимодействовать с ребенком.</a:t>
            </a:r>
          </a:p>
          <a:p>
            <a:pPr>
              <a:buFont typeface="Arial" charset="0"/>
              <a:buChar char="•"/>
            </a:pPr>
            <a:r>
              <a:rPr lang="ru-RU" sz="2400" dirty="0" smtClean="0">
                <a:solidFill>
                  <a:srgbClr val="663300"/>
                </a:solidFill>
                <a:latin typeface="Comic Sans MS" pitchFamily="66" charset="0"/>
              </a:rPr>
              <a:t>Позволить ребенку самому решать проблемы там, где это возможно</a:t>
            </a:r>
            <a:r>
              <a:rPr lang="ru-RU" sz="2800" dirty="0" smtClean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pPr lvl="0"/>
            <a:r>
              <a:rPr lang="ru-RU" sz="3600" dirty="0" smtClean="0">
                <a:latin typeface="Comic Sans MS" pitchFamily="66" charset="0"/>
              </a:rPr>
              <a:t/>
            </a:r>
            <a:br>
              <a:rPr lang="ru-RU" sz="3600" dirty="0" smtClean="0">
                <a:latin typeface="Comic Sans MS" pitchFamily="66" charset="0"/>
              </a:rPr>
            </a:br>
            <a:r>
              <a:rPr lang="ru-RU" sz="3600" dirty="0" smtClean="0">
                <a:solidFill>
                  <a:srgbClr val="663300"/>
                </a:solidFill>
                <a:latin typeface="Comic Sans MS" pitchFamily="66" charset="0"/>
              </a:rPr>
              <a:t>Чтобы поддержать ребенка, необходимо:</a:t>
            </a: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Избегать дисциплинарных поощрений и наказаний.</a:t>
            </a:r>
          </a:p>
          <a:p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 Принимать индивидуальность ребенка.</a:t>
            </a:r>
          </a:p>
          <a:p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 Проявлять веру в ребенка, </a:t>
            </a:r>
            <a:r>
              <a:rPr lang="ru-RU" sz="2800" dirty="0" err="1" smtClean="0">
                <a:solidFill>
                  <a:srgbClr val="663300"/>
                </a:solidFill>
                <a:latin typeface="Comic Sans MS" pitchFamily="66" charset="0"/>
              </a:rPr>
              <a:t>эмпатию</a:t>
            </a: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 («</a:t>
            </a:r>
            <a:r>
              <a:rPr lang="ru-RU" sz="2800" dirty="0" err="1" smtClean="0">
                <a:solidFill>
                  <a:srgbClr val="663300"/>
                </a:solidFill>
                <a:latin typeface="Comic Sans MS" pitchFamily="66" charset="0"/>
              </a:rPr>
              <a:t>вчувствование</a:t>
            </a:r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»)к нему.</a:t>
            </a:r>
          </a:p>
          <a:p>
            <a:r>
              <a:rPr lang="ru-RU" sz="2800" dirty="0" smtClean="0">
                <a:solidFill>
                  <a:srgbClr val="663300"/>
                </a:solidFill>
                <a:latin typeface="Comic Sans MS" pitchFamily="66" charset="0"/>
              </a:rPr>
              <a:t> Демонстрировать оптимизм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00174"/>
          </a:xfrm>
        </p:spPr>
        <p:txBody>
          <a:bodyPr/>
          <a:lstStyle/>
          <a:p>
            <a:pPr lvl="0"/>
            <a:r>
              <a:rPr lang="ru-RU" sz="3600" dirty="0" smtClean="0">
                <a:solidFill>
                  <a:srgbClr val="663300"/>
                </a:solidFill>
                <a:latin typeface="Comic Sans MS" pitchFamily="66" charset="0"/>
              </a:rPr>
              <a:t>Слова поддержки и слова разрушающие веру в себя</a:t>
            </a:r>
            <a:endParaRPr lang="ru-RU" sz="3600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00174"/>
            <a:ext cx="8643998" cy="4625989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Зная тебя, я уверен, что ты все сделаешь хорошо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Ты делаешь это очень хорошо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Это </a:t>
            </a:r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серьезное задание, </a:t>
            </a:r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но я уверен, что ты </a:t>
            </a:r>
            <a:r>
              <a:rPr lang="ru-RU" sz="2000" b="1" dirty="0" smtClean="0">
                <a:solidFill>
                  <a:srgbClr val="663300"/>
                </a:solidFill>
                <a:latin typeface="Comic Sans MS" pitchFamily="66" charset="0"/>
              </a:rPr>
              <a:t>с ним справишься.</a:t>
            </a:r>
            <a:endParaRPr lang="ru-RU" sz="2000" b="1" dirty="0" smtClean="0">
              <a:solidFill>
                <a:srgbClr val="6633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  <a:latin typeface="Comic Sans MS" pitchFamily="66" charset="0"/>
              </a:rPr>
              <a:t>-   Зная тебя и твои способности, я  думаю,  ты  смог  бы  сделать  это   гораздо лучше.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  <a:latin typeface="Comic Sans MS" pitchFamily="66" charset="0"/>
              </a:rPr>
              <a:t>  - Ты мог бы сделать это намного лучше.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  <a:latin typeface="Comic Sans MS" pitchFamily="66" charset="0"/>
              </a:rPr>
              <a:t>  - Эта идея никогда не сможет быть реализована.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  <a:latin typeface="Comic Sans MS" pitchFamily="66" charset="0"/>
              </a:rPr>
              <a:t>  - Это для тебя слишком трудно, поэтому я сам это сделаю.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  <a:latin typeface="Comic Sans MS" pitchFamily="66" charset="0"/>
              </a:rPr>
              <a:t>  - ты всегда  делаешь хуже других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  <a:latin typeface="Comic Sans MS" pitchFamily="66" charset="0"/>
              </a:rPr>
              <a:t>  - у тебя опять двойка</a:t>
            </a:r>
          </a:p>
          <a:p>
            <a:pPr>
              <a:buNone/>
            </a:pPr>
            <a:r>
              <a:rPr lang="ru-RU" sz="1800" dirty="0" smtClean="0">
                <a:solidFill>
                  <a:srgbClr val="663300"/>
                </a:solidFill>
                <a:latin typeface="Comic Sans MS" pitchFamily="66" charset="0"/>
              </a:rPr>
              <a:t>   - у тебя  всегда беспорядок, ты даже этого не можешь сделать…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5052</TotalTime>
  <Words>902</Words>
  <Application>Microsoft Office PowerPoint</Application>
  <PresentationFormat>Экран (4:3)</PresentationFormat>
  <Paragraphs>120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Diseño predeterminado</vt:lpstr>
      <vt:lpstr>Психологическая поддержка ребенка   КС(К)ОУ «Цивильская специальная (коррекционная) школа-интернат №2» педагог-психолог: И.В. Ильина</vt:lpstr>
      <vt:lpstr>Психологическая поддержка</vt:lpstr>
      <vt:lpstr>Эффективная поддержка позволяет достичь </vt:lpstr>
      <vt:lpstr>Психологическая поддержка осуществляется и при неудачных ситуациях. </vt:lpstr>
      <vt:lpstr> чтобы  показать  веру  в  ребенка,  взрослый  должен  иметь мужество и желание сделать следующее: </vt:lpstr>
      <vt:lpstr> Чтобы поддержать ребенка, необходимо:</vt:lpstr>
      <vt:lpstr> Чтобы поддержать ребенка, необходимо:</vt:lpstr>
      <vt:lpstr> Чтобы поддержать ребенка, необходимо:</vt:lpstr>
      <vt:lpstr>Слова поддержки и слова разрушающие веру в себя</vt:lpstr>
      <vt:lpstr>Помочь ребенку почувствовать свою нужность- основа психологической поддержки </vt:lpstr>
      <vt:lpstr>   Поддерживать можно посредством отдельных слов и высказываний:  </vt:lpstr>
      <vt:lpstr> Поддерживать можно посредством  </vt:lpstr>
      <vt:lpstr>Для успешности своего ребенка родителям необходимо видеть его на высоте. Для этого: </vt:lpstr>
      <vt:lpstr>Для успешности своего ребенка родителям необходимо видеть его на пьедестале. Для этого: </vt:lpstr>
      <vt:lpstr>Для успешности своего ребенка родителям необходимо видеть его на пьедестале. Для этого: </vt:lpstr>
      <vt:lpstr>Правила жизни: чтобы поняли тебя, должен и ты понять другого.  </vt:lpstr>
      <vt:lpstr>Слайд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-</cp:lastModifiedBy>
  <cp:revision>742</cp:revision>
  <dcterms:created xsi:type="dcterms:W3CDTF">2010-05-23T14:28:12Z</dcterms:created>
  <dcterms:modified xsi:type="dcterms:W3CDTF">2012-11-30T07:12:00Z</dcterms:modified>
</cp:coreProperties>
</file>