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 varScale="1">
        <p:scale>
          <a:sx n="69" d="100"/>
          <a:sy n="69" d="100"/>
        </p:scale>
        <p:origin x="-1416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A4BD-74AC-4106-907A-DDD0D32CE8EB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33FD-B92A-4937-BEA6-41AECB4BB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A4BD-74AC-4106-907A-DDD0D32CE8EB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33FD-B92A-4937-BEA6-41AECB4BB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A4BD-74AC-4106-907A-DDD0D32CE8EB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33FD-B92A-4937-BEA6-41AECB4BB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A4BD-74AC-4106-907A-DDD0D32CE8EB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33FD-B92A-4937-BEA6-41AECB4BB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A4BD-74AC-4106-907A-DDD0D32CE8EB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33FD-B92A-4937-BEA6-41AECB4BB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A4BD-74AC-4106-907A-DDD0D32CE8EB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33FD-B92A-4937-BEA6-41AECB4BB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A4BD-74AC-4106-907A-DDD0D32CE8EB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33FD-B92A-4937-BEA6-41AECB4BB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A4BD-74AC-4106-907A-DDD0D32CE8EB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33FD-B92A-4937-BEA6-41AECB4BB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A4BD-74AC-4106-907A-DDD0D32CE8EB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33FD-B92A-4937-BEA6-41AECB4BB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A4BD-74AC-4106-907A-DDD0D32CE8EB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233FD-B92A-4937-BEA6-41AECB4BB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3A4BD-74AC-4106-907A-DDD0D32CE8EB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C233FD-B92A-4937-BEA6-41AECB4BB05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03A4BD-74AC-4106-907A-DDD0D32CE8EB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C233FD-B92A-4937-BEA6-41AECB4BB05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2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3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052736"/>
            <a:ext cx="8712968" cy="29407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Нейропсихологический аспект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обследования детей 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с нарушениями речи.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5661248"/>
            <a:ext cx="5144616" cy="841648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Презентацию выполнила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п</a:t>
            </a:r>
            <a:r>
              <a:rPr lang="ru-RU" b="1" dirty="0" smtClean="0">
                <a:solidFill>
                  <a:schemeClr val="tx1"/>
                </a:solidFill>
              </a:rPr>
              <a:t>едагог – психолог МБОУ </a:t>
            </a:r>
            <a:r>
              <a:rPr lang="ru-RU" b="1" dirty="0" err="1" smtClean="0">
                <a:solidFill>
                  <a:schemeClr val="tx1"/>
                </a:solidFill>
              </a:rPr>
              <a:t>ЦДиК</a:t>
            </a:r>
            <a:r>
              <a:rPr lang="ru-RU" b="1" dirty="0" smtClean="0">
                <a:solidFill>
                  <a:schemeClr val="tx1"/>
                </a:solidFill>
              </a:rPr>
              <a:t> г. Армавира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Мешайкина</a:t>
            </a:r>
            <a:r>
              <a:rPr lang="ru-RU" b="1" dirty="0" smtClean="0">
                <a:solidFill>
                  <a:schemeClr val="tx1"/>
                </a:solidFill>
              </a:rPr>
              <a:t> В.Л.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Нейропсихология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- научная дисциплина, созданная выдающимся отечественным ученым </a:t>
            </a:r>
            <a:r>
              <a:rPr kumimoji="0" lang="ru-RU" sz="36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А.Р.Лурией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на стыке неврологии и нейропсихологии. Раскрывает мозговые механизмы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высшей психической деятельности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РЕЧЬ</a:t>
            </a:r>
            <a:r>
              <a:rPr lang="ru-RU" sz="3600" dirty="0" smtClean="0"/>
              <a:t> </a:t>
            </a:r>
            <a:r>
              <a:rPr lang="ru-RU" sz="3600" dirty="0" smtClean="0">
                <a:solidFill>
                  <a:srgbClr val="FFC000"/>
                </a:solidFill>
              </a:rPr>
              <a:t>– это высшая психическая функция, которая является основным средством выражения мысли.</a:t>
            </a:r>
            <a:endParaRPr lang="ru-RU" sz="3600" dirty="0">
              <a:solidFill>
                <a:srgbClr val="FFC000"/>
              </a:solidFill>
            </a:endParaRPr>
          </a:p>
        </p:txBody>
      </p:sp>
      <p:pic>
        <p:nvPicPr>
          <p:cNvPr id="4" name="Рисунок 3" descr="1307983105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0938" y="2564904"/>
            <a:ext cx="6336704" cy="4032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764704"/>
            <a:ext cx="8640960" cy="597666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dirty="0" smtClean="0">
                <a:solidFill>
                  <a:srgbClr val="FFFF00"/>
                </a:solidFill>
              </a:rPr>
              <a:t>Нейропсихологическое обследование в МБОУ «Центр диагностики и консультирования»  города Армавира проводится  с детьми с различными нарушениями:</a:t>
            </a:r>
          </a:p>
          <a:p>
            <a:pPr algn="l"/>
            <a:endParaRPr lang="ru-RU" dirty="0" smtClean="0"/>
          </a:p>
          <a:p>
            <a:pPr marL="514350" indent="-514350" algn="l"/>
            <a:r>
              <a:rPr lang="ru-RU" dirty="0" smtClean="0">
                <a:solidFill>
                  <a:srgbClr val="FF0000"/>
                </a:solidFill>
              </a:rPr>
              <a:t>1) </a:t>
            </a:r>
            <a:r>
              <a:rPr lang="ru-RU" dirty="0" smtClean="0"/>
              <a:t>с тяжелыми очаговыми поражениями головного мозга(последствия тяжелых </a:t>
            </a:r>
            <a:r>
              <a:rPr lang="ru-RU" dirty="0" err="1" smtClean="0"/>
              <a:t>нейроинфекций</a:t>
            </a:r>
            <a:r>
              <a:rPr lang="ru-RU" dirty="0" smtClean="0"/>
              <a:t>, черепно-мозговой травмы);</a:t>
            </a:r>
          </a:p>
          <a:p>
            <a:pPr marL="514350" indent="-514350" algn="l"/>
            <a:r>
              <a:rPr lang="ru-RU" dirty="0" smtClean="0">
                <a:solidFill>
                  <a:srgbClr val="FF0000"/>
                </a:solidFill>
              </a:rPr>
              <a:t>2)</a:t>
            </a:r>
            <a:r>
              <a:rPr lang="ru-RU" dirty="0" smtClean="0"/>
              <a:t>с тяжелыми последствиями перинатальных поражений головного мозга (детский церебральный паралич, эпилепсия);</a:t>
            </a:r>
          </a:p>
          <a:p>
            <a:pPr algn="l"/>
            <a:r>
              <a:rPr lang="ru-RU" dirty="0" smtClean="0">
                <a:solidFill>
                  <a:srgbClr val="FF0000"/>
                </a:solidFill>
              </a:rPr>
              <a:t>3) </a:t>
            </a:r>
            <a:r>
              <a:rPr lang="ru-RU" dirty="0" smtClean="0"/>
              <a:t>с различными проявлениями минимальной мозговой           дисфункции, в том числе с синдромом </a:t>
            </a:r>
            <a:r>
              <a:rPr lang="ru-RU" dirty="0" err="1" smtClean="0"/>
              <a:t>гиперактивности</a:t>
            </a:r>
            <a:r>
              <a:rPr lang="ru-RU" dirty="0" smtClean="0"/>
              <a:t> и    дефицита внимания;</a:t>
            </a:r>
          </a:p>
          <a:p>
            <a:pPr algn="l"/>
            <a:r>
              <a:rPr lang="ru-RU" dirty="0" smtClean="0">
                <a:solidFill>
                  <a:srgbClr val="FF0000"/>
                </a:solidFill>
              </a:rPr>
              <a:t>4)  </a:t>
            </a:r>
            <a:r>
              <a:rPr lang="ru-RU" dirty="0" smtClean="0"/>
              <a:t>с трудностями школьного обучения, особенно с такими феноменами, как феномен зеркальной деятельности, нарушения внимания, памяти; а также для оценки готовности ребенка к школьному обучению; </a:t>
            </a:r>
          </a:p>
          <a:p>
            <a:pPr algn="l"/>
            <a:r>
              <a:rPr lang="ru-RU" dirty="0" smtClean="0">
                <a:solidFill>
                  <a:srgbClr val="FF0000"/>
                </a:solidFill>
              </a:rPr>
              <a:t>5)  </a:t>
            </a:r>
            <a:r>
              <a:rPr lang="ru-RU" dirty="0" smtClean="0"/>
              <a:t>с эмоциональными расстройствами. </a:t>
            </a:r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851648" cy="864096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</a:t>
            </a:r>
            <a:r>
              <a:rPr lang="ru-RU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ОБСЛЕДОВАНИЕ ЭКСПРЕССИВНОЙ РЕЧИ</a:t>
            </a:r>
            <a:endParaRPr lang="ru-RU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44474" y="1203325"/>
          <a:ext cx="8720013" cy="5654675"/>
        </p:xfrm>
        <a:graphic>
          <a:graphicData uri="http://schemas.openxmlformats.org/presentationml/2006/ole">
            <p:oleObj spid="_x0000_s1026" name="Документ" r:id="rId3" imgW="6237707" imgH="49251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851648" cy="864096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</a:t>
            </a:r>
            <a:r>
              <a:rPr lang="ru-RU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ОБСЛЕДОВАНИЕ </a:t>
            </a:r>
            <a:r>
              <a:rPr lang="ru-RU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ИМП</a:t>
            </a:r>
            <a:r>
              <a:rPr lang="ru-RU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РЕССИВНОЙ </a:t>
            </a:r>
            <a:r>
              <a:rPr lang="ru-RU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РЕЧИ</a:t>
            </a:r>
            <a:endParaRPr lang="ru-RU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44475" y="1203325"/>
          <a:ext cx="8670925" cy="6258123"/>
        </p:xfrm>
        <a:graphic>
          <a:graphicData uri="http://schemas.openxmlformats.org/presentationml/2006/ole">
            <p:oleObj spid="_x0000_s2050" name="Документ" r:id="rId3" imgW="6237707" imgH="49251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851648" cy="864096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</a:t>
            </a:r>
            <a:r>
              <a:rPr lang="ru-RU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ОБСЛЕДОВАНИЕ </a:t>
            </a: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ПОНИМАНИЯ ЛОГИКО-ГРАММАТИЧЕСКИХ КОНСТРУКЦИЙ.</a:t>
            </a:r>
            <a:endParaRPr lang="ru-RU" sz="2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44475" y="1477963"/>
          <a:ext cx="8670925" cy="6843712"/>
        </p:xfrm>
        <a:graphic>
          <a:graphicData uri="http://schemas.openxmlformats.org/presentationml/2006/ole">
            <p:oleObj spid="_x0000_s3074" name="Документ" r:id="rId3" imgW="6237707" imgH="49251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</TotalTime>
  <Words>151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Поток</vt:lpstr>
      <vt:lpstr>Документ</vt:lpstr>
      <vt:lpstr>Нейропсихологический аспект обследования детей  с нарушениями речи.</vt:lpstr>
      <vt:lpstr>Слайд 2</vt:lpstr>
      <vt:lpstr>РЕЧЬ – это высшая психическая функция, которая является основным средством выражения мысли.</vt:lpstr>
      <vt:lpstr>Слайд 4</vt:lpstr>
      <vt:lpstr>I. ОБСЛЕДОВАНИЕ ЭКСПРЕССИВНОЙ РЕЧИ</vt:lpstr>
      <vt:lpstr>II. ОБСЛЕДОВАНИЕ ИМПРЕССИВНОЙ РЕЧИ</vt:lpstr>
      <vt:lpstr>III. ОБСЛЕДОВАНИЕ  ПОНИМАНИЯ ЛОГИКО-ГРАММАТИЧЕСКИХ КОНСТРУКЦИЙ.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Нейропсихологический аспект обследования детей  с нарушениями речи.</dc:title>
  <dc:creator>Павел</dc:creator>
  <cp:lastModifiedBy>Павел</cp:lastModifiedBy>
  <cp:revision>14</cp:revision>
  <dcterms:created xsi:type="dcterms:W3CDTF">2012-11-28T19:44:12Z</dcterms:created>
  <dcterms:modified xsi:type="dcterms:W3CDTF">2012-11-28T21:49:33Z</dcterms:modified>
</cp:coreProperties>
</file>