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  <a:prstGeom prst="roundRect">
            <a:avLst/>
          </a:prstGeom>
          <a:noFill/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25003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oundRect">
            <a:avLst/>
          </a:prstGeom>
          <a:solidFill>
            <a:srgbClr val="FFFFFF">
              <a:alpha val="30196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50B1-3107-4C54-8CE7-C9171495428D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E1F65-84BC-41E0-8679-CDE510EE0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90000"/>
            </a:schemeClr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mtClean="0"/>
              <a:t>МБОУ СОШ № 7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214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Предмет «Психология общения</a:t>
            </a:r>
            <a:r>
              <a:rPr lang="ru-RU" sz="2800" b="1" i="1" dirty="0" smtClean="0">
                <a:solidFill>
                  <a:schemeClr val="bg1"/>
                </a:solidFill>
              </a:rPr>
              <a:t>»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800" b="1" i="1" u="sng" dirty="0" smtClean="0">
                <a:solidFill>
                  <a:schemeClr val="bg1"/>
                </a:solidFill>
              </a:rPr>
              <a:t> </a:t>
            </a:r>
            <a:r>
              <a:rPr lang="ru-RU" sz="4000" b="1" i="1" u="sng" dirty="0" smtClean="0">
                <a:solidFill>
                  <a:schemeClr val="bg1"/>
                </a:solidFill>
              </a:rPr>
              <a:t>«Психология ораторской речи»</a:t>
            </a:r>
            <a:endParaRPr lang="ru-RU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chemeClr val="bg1"/>
                </a:solidFill>
              </a:rPr>
              <a:t> </a:t>
            </a:r>
            <a:endParaRPr lang="ru-RU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  </a:t>
            </a: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Выполнила</a:t>
            </a:r>
          </a:p>
          <a:p>
            <a:pPr algn="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педагог-психолог</a:t>
            </a:r>
          </a:p>
          <a:p>
            <a:pPr algn="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Н.В.Чернова </a:t>
            </a:r>
          </a:p>
          <a:p>
            <a:pPr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Богородск</a:t>
            </a:r>
          </a:p>
          <a:p>
            <a:pPr algn="ctr">
              <a:buNone/>
            </a:pPr>
            <a:r>
              <a:rPr lang="ru-RU" sz="1800" smtClean="0">
                <a:solidFill>
                  <a:schemeClr val="bg1"/>
                </a:solidFill>
              </a:rPr>
              <a:t>2013</a:t>
            </a:r>
            <a:endParaRPr lang="ru-RU" sz="1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Понятие "</a:t>
            </a:r>
            <a:r>
              <a:rPr lang="ru-RU" i="1" dirty="0" smtClean="0">
                <a:solidFill>
                  <a:schemeClr val="bg1"/>
                </a:solidFill>
              </a:rPr>
              <a:t>риторика"</a:t>
            </a:r>
            <a:r>
              <a:rPr lang="ru-RU" dirty="0" smtClean="0">
                <a:solidFill>
                  <a:schemeClr val="bg1"/>
                </a:solidFill>
              </a:rPr>
              <a:t> (от греч. </a:t>
            </a:r>
            <a:r>
              <a:rPr lang="en-US" dirty="0" err="1" smtClean="0">
                <a:solidFill>
                  <a:schemeClr val="bg1"/>
                </a:solidFill>
              </a:rPr>
              <a:t>rhetorike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techne</a:t>
            </a:r>
            <a:r>
              <a:rPr lang="ru-RU" dirty="0" smtClean="0">
                <a:solidFill>
                  <a:schemeClr val="bg1"/>
                </a:solidFill>
              </a:rPr>
              <a:t> — ораторское искусство) охватывает теорию речи, искусство речи и ораторское мастерство;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Ораторство</a:t>
            </a:r>
            <a:r>
              <a:rPr lang="ru-RU" dirty="0" smtClean="0">
                <a:solidFill>
                  <a:schemeClr val="bg1"/>
                </a:solidFill>
              </a:rPr>
              <a:t> — сильнейший рычаг культуры;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Публичная речь</a:t>
            </a:r>
            <a:r>
              <a:rPr lang="ru-RU" dirty="0" smtClean="0">
                <a:solidFill>
                  <a:schemeClr val="bg1"/>
                </a:solidFill>
              </a:rPr>
              <a:t> рассматривается как  произведение искусства, которое воздействует одновременно и на чувства, и на сознание.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214290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Характерные особенности публичной речи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Публичная речь</a:t>
            </a:r>
            <a:r>
              <a:rPr lang="ru-RU" dirty="0" smtClean="0">
                <a:solidFill>
                  <a:schemeClr val="bg1"/>
                </a:solidFill>
              </a:rPr>
              <a:t> — монолог по форме,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а по существу — диалог;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Публичное выступление</a:t>
            </a:r>
            <a:r>
              <a:rPr lang="ru-RU" dirty="0" smtClean="0">
                <a:solidFill>
                  <a:schemeClr val="bg1"/>
                </a:solidFill>
              </a:rPr>
              <a:t> — устная форма речи она происходит в ситуации живого общения;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Живая интонация разговорной речи, т.е. возможность в устном монологе выразить свое отношение к произносимому не только словами, но и </a:t>
            </a:r>
            <a:r>
              <a:rPr lang="ru-RU" dirty="0" err="1" smtClean="0">
                <a:solidFill>
                  <a:schemeClr val="bg1"/>
                </a:solidFill>
              </a:rPr>
              <a:t>тембрально-тоновой</a:t>
            </a:r>
            <a:r>
              <a:rPr lang="ru-RU" dirty="0" smtClean="0">
                <a:solidFill>
                  <a:schemeClr val="bg1"/>
                </a:solidFill>
              </a:rPr>
              <a:t> окраской голоса, системой логических ударений и пауз, мимикой, жестом.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928669"/>
            <a:ext cx="1628777" cy="173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1600" dirty="0"/>
              <a:t/>
            </a:r>
            <a:br>
              <a:rPr lang="ru-RU" sz="1600" dirty="0"/>
            </a:br>
            <a:r>
              <a:rPr lang="ru-RU" sz="4800" b="1" dirty="0">
                <a:solidFill>
                  <a:schemeClr val="bg2"/>
                </a:solidFill>
              </a:rPr>
              <a:t> Этапы подготовки речи</a:t>
            </a:r>
            <a:r>
              <a:rPr lang="ru-RU" sz="4800" dirty="0">
                <a:solidFill>
                  <a:schemeClr val="bg2"/>
                </a:solidFill>
              </a:rPr>
              <a:t/>
            </a:r>
            <a:br>
              <a:rPr lang="ru-RU" sz="4800" dirty="0">
                <a:solidFill>
                  <a:schemeClr val="bg2"/>
                </a:solidFill>
              </a:rPr>
            </a:br>
            <a:endParaRPr lang="ru-RU" sz="4800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4291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err="1" smtClean="0">
                <a:solidFill>
                  <a:schemeClr val="bg1"/>
                </a:solidFill>
              </a:rPr>
              <a:t>Докоммуникативная</a:t>
            </a:r>
            <a:r>
              <a:rPr lang="ru-RU" i="1" dirty="0" smtClean="0">
                <a:solidFill>
                  <a:schemeClr val="bg1"/>
                </a:solidFill>
              </a:rPr>
              <a:t> фаза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определение темы и цели выступления;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оценка аудитории и обстановки.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Коммуникативная фаза</a:t>
            </a:r>
            <a:r>
              <a:rPr lang="ru-RU" dirty="0" smtClean="0">
                <a:solidFill>
                  <a:schemeClr val="bg1"/>
                </a:solidFill>
              </a:rPr>
              <a:t> – это произнесение речи, ответы на вопросы  слушателей, ведение дискуссии и т.д.</a:t>
            </a: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071546"/>
            <a:ext cx="1500198" cy="169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Технология построения публичного выступления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48577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chemeClr val="bg1"/>
                </a:solidFill>
              </a:rPr>
              <a:t>Выступление состоит из трех частей: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1. Вступление.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2. Основная часть.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3. Заключение.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bg1"/>
                </a:solidFill>
              </a:rPr>
              <a:t>Примерное распределение времени: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   - вступление – 10-15%;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   - основная часть – 60-65%;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   - заключение – 20-30%.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357430"/>
            <a:ext cx="18178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ru-RU" dirty="0" smtClean="0"/>
              <a:t>Начало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286808" cy="621508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Не начинать выступление сразу</a:t>
            </a:r>
            <a:r>
              <a:rPr lang="ru-RU" dirty="0" smtClean="0">
                <a:solidFill>
                  <a:schemeClr val="bg1"/>
                </a:solidFill>
              </a:rPr>
              <a:t>, немного подождать;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Первая фраза</a:t>
            </a:r>
            <a:r>
              <a:rPr lang="ru-RU" dirty="0" smtClean="0">
                <a:solidFill>
                  <a:schemeClr val="bg1"/>
                </a:solidFill>
              </a:rPr>
              <a:t> всегда содержит приветствие.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Оно не должно быть формальным;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Первое впечатление</a:t>
            </a:r>
            <a:r>
              <a:rPr lang="ru-RU" dirty="0" smtClean="0">
                <a:solidFill>
                  <a:schemeClr val="bg1"/>
                </a:solidFill>
              </a:rPr>
              <a:t> слушателей должно быть позитивным, вселять уверенность, что время не будет потрачено зря. В литературе;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Интерес слушателей должен возрастать постепенно, каждая последующая часть должна быть сильнее предыдущей;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Выбор варианта зачина</a:t>
            </a:r>
            <a:r>
              <a:rPr lang="ru-RU" dirty="0" smtClean="0">
                <a:solidFill>
                  <a:schemeClr val="bg1"/>
                </a:solidFill>
              </a:rPr>
              <a:t> — увлекательная творческая задача. Он должен быть занимательным, соотноситься с содержанием речи, а главное — создавать эмоциональный контакт с аудиторией;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Слова какого-либо известного человека всегда привлекают внимание</a:t>
            </a:r>
            <a:r>
              <a:rPr lang="ru-RU" dirty="0" smtClean="0">
                <a:solidFill>
                  <a:schemeClr val="bg1"/>
                </a:solidFill>
              </a:rPr>
              <a:t>, поэтому хорошая цитата лучше всего подходит для начала выступления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Один из самых лучших способов начать выступление</a:t>
            </a:r>
            <a:r>
              <a:rPr lang="ru-RU" dirty="0" smtClean="0">
                <a:solidFill>
                  <a:schemeClr val="bg1"/>
                </a:solidFill>
              </a:rPr>
              <a:t> – это начать с какого-нибудь замечания, которое непосредственно касается интересов аудитории;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Потрясающий факт</a:t>
            </a:r>
            <a:r>
              <a:rPr lang="ru-RU" dirty="0" smtClean="0">
                <a:solidFill>
                  <a:schemeClr val="bg1"/>
                </a:solidFill>
              </a:rPr>
              <a:t> обладает наибольшей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притягательной силой.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250649" cy="16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часть выступления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chemeClr val="bg1"/>
                </a:solidFill>
              </a:rPr>
              <a:t>Для придания большей четкости выражения своих мыслей</a:t>
            </a:r>
            <a:r>
              <a:rPr lang="ru-RU" dirty="0" smtClean="0">
                <a:solidFill>
                  <a:schemeClr val="bg1"/>
                </a:solidFill>
              </a:rPr>
              <a:t> оратор должен использовать общие категории и конкретные примеры.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chemeClr val="bg1"/>
                </a:solidFill>
              </a:rPr>
              <a:t>Приемы, позволяющие придать выступлению естественность, оживленность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акцентирование важных слов и подчинение им остальных;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необходимо менять тон голоса, то есть говорить с аудиторией;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нужно менять темп речи, выделяя  слова, несущие смысловую нагрузку;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делайте паузу до и после важных мыслей.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ru-RU" dirty="0" smtClean="0"/>
              <a:t>Завершение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478634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Лучше закончить выступление на минуту раньше, чем позже отведенного времени;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Подготовить заключение надо заранее;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Заключение должно быть связано с главной идеей выступления, быть мажорным, оптимистичным по духу;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Хорошо воспринимаются выступления, конец которых перекликается с началом. Они вызывают положительные эмоции, поднимают настроение.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2149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143248"/>
            <a:ext cx="8643998" cy="2286016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071546"/>
            <a:ext cx="202729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087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B4EB5-2C65-4584-A5BA-A3C5718DF61D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563F4A6-DC2F-4F83-B16A-04E49459EB3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25B54F3-4D54-464E-B68E-DF25E4ECAA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TS101908702</Template>
  <TotalTime>66</TotalTime>
  <Words>453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TS101908702</vt:lpstr>
      <vt:lpstr>МБОУ СОШ № 7 </vt:lpstr>
      <vt:lpstr>Основные понятия</vt:lpstr>
      <vt:lpstr> Характерные особенности публичной речи </vt:lpstr>
      <vt:lpstr>  Этапы подготовки речи </vt:lpstr>
      <vt:lpstr> Технология построения публичного выступления </vt:lpstr>
      <vt:lpstr>Начало выступления</vt:lpstr>
      <vt:lpstr>Основная часть выступления </vt:lpstr>
      <vt:lpstr>Завершение выступления</vt:lpstr>
      <vt:lpstr>Спасибо за внимание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admin</cp:lastModifiedBy>
  <cp:revision>12</cp:revision>
  <dcterms:created xsi:type="dcterms:W3CDTF">2011-11-18T18:32:00Z</dcterms:created>
  <dcterms:modified xsi:type="dcterms:W3CDTF">2013-05-02T23:08:05Z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TC019087029991</vt:lpwstr>
  </property>
</Properties>
</file>