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4BAC1-3241-416B-B395-DB72D3E4ABB9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9D616-13DD-4A9D-8746-9E06D2157C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9D616-13DD-4A9D-8746-9E06D2157C8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5E0D-0D50-4EF5-8AB8-2D150A7EA025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016F-811F-40EC-AA8B-BB30506BD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5E0D-0D50-4EF5-8AB8-2D150A7EA025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016F-811F-40EC-AA8B-BB30506BD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5E0D-0D50-4EF5-8AB8-2D150A7EA025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016F-811F-40EC-AA8B-BB30506BD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5E0D-0D50-4EF5-8AB8-2D150A7EA025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016F-811F-40EC-AA8B-BB30506BD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5E0D-0D50-4EF5-8AB8-2D150A7EA025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016F-811F-40EC-AA8B-BB30506BD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5E0D-0D50-4EF5-8AB8-2D150A7EA025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016F-811F-40EC-AA8B-BB30506BD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5E0D-0D50-4EF5-8AB8-2D150A7EA025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016F-811F-40EC-AA8B-BB30506BD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5E0D-0D50-4EF5-8AB8-2D150A7EA025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67016F-811F-40EC-AA8B-BB30506BDE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5E0D-0D50-4EF5-8AB8-2D150A7EA025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016F-811F-40EC-AA8B-BB30506BD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5E0D-0D50-4EF5-8AB8-2D150A7EA025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C67016F-811F-40EC-AA8B-BB30506BD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F9E5E0D-0D50-4EF5-8AB8-2D150A7EA025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7016F-811F-40EC-AA8B-BB30506BD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F9E5E0D-0D50-4EF5-8AB8-2D150A7EA025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C67016F-811F-40EC-AA8B-BB30506BD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2643182"/>
            <a:ext cx="458811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Государство</a:t>
            </a:r>
            <a:endParaRPr lang="ru-RU" sz="6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5000636"/>
            <a:ext cx="29219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Подготовила</a:t>
            </a:r>
          </a:p>
          <a:p>
            <a:r>
              <a:rPr lang="ru-RU" dirty="0" smtClean="0"/>
              <a:t>учитель истории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обществознания и права </a:t>
            </a:r>
          </a:p>
          <a:p>
            <a:r>
              <a:rPr lang="ru-RU" dirty="0" smtClean="0"/>
              <a:t>Черкасова Н</a:t>
            </a:r>
            <a:r>
              <a:rPr lang="en-US" dirty="0" smtClean="0"/>
              <a:t>.</a:t>
            </a:r>
            <a:r>
              <a:rPr lang="ru-RU" dirty="0" smtClean="0"/>
              <a:t>И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1285860"/>
            <a:ext cx="470513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u="sng" dirty="0" smtClean="0">
                <a:latin typeface="Book Antiqua" pitchFamily="18" charset="0"/>
              </a:rPr>
              <a:t>План:</a:t>
            </a:r>
          </a:p>
          <a:p>
            <a:pPr algn="ctr"/>
            <a:endParaRPr lang="ru-RU" sz="3200" dirty="0" smtClean="0">
              <a:latin typeface="Book Antiqua" pitchFamily="18" charset="0"/>
            </a:endParaRPr>
          </a:p>
          <a:p>
            <a:pPr marL="342900" indent="-342900" algn="ctr">
              <a:buAutoNum type="arabicPeriod"/>
            </a:pPr>
            <a:r>
              <a:rPr lang="ru-RU" sz="3200" dirty="0" smtClean="0">
                <a:latin typeface="Book Antiqua" pitchFamily="18" charset="0"/>
              </a:rPr>
              <a:t>Понятие государства</a:t>
            </a:r>
            <a:r>
              <a:rPr lang="en-US" sz="3200" dirty="0" smtClean="0">
                <a:latin typeface="Book Antiqua" pitchFamily="18" charset="0"/>
              </a:rPr>
              <a:t>.</a:t>
            </a:r>
            <a:endParaRPr lang="ru-RU" sz="3200" dirty="0" smtClean="0">
              <a:latin typeface="Book Antiqua" pitchFamily="18" charset="0"/>
            </a:endParaRPr>
          </a:p>
          <a:p>
            <a:pPr marL="342900" indent="-342900" algn="ctr">
              <a:buAutoNum type="arabicPeriod"/>
            </a:pPr>
            <a:r>
              <a:rPr lang="ru-RU" sz="3200" dirty="0" smtClean="0">
                <a:latin typeface="Book Antiqua" pitchFamily="18" charset="0"/>
              </a:rPr>
              <a:t>Основные признаки</a:t>
            </a:r>
            <a:r>
              <a:rPr lang="en-US" sz="3200" dirty="0" smtClean="0">
                <a:latin typeface="Book Antiqua" pitchFamily="18" charset="0"/>
              </a:rPr>
              <a:t>.</a:t>
            </a:r>
            <a:endParaRPr lang="ru-RU" sz="3200" dirty="0" smtClean="0">
              <a:latin typeface="Book Antiqua" pitchFamily="18" charset="0"/>
            </a:endParaRPr>
          </a:p>
          <a:p>
            <a:pPr marL="342900" indent="-342900" algn="ctr">
              <a:buAutoNum type="arabicPeriod"/>
            </a:pPr>
            <a:r>
              <a:rPr lang="ru-RU" sz="3200" dirty="0" smtClean="0">
                <a:latin typeface="Book Antiqua" pitchFamily="18" charset="0"/>
              </a:rPr>
              <a:t>Формы государства</a:t>
            </a:r>
            <a:r>
              <a:rPr lang="en-US" sz="3200" dirty="0" smtClean="0">
                <a:latin typeface="Book Antiqua" pitchFamily="18" charset="0"/>
              </a:rPr>
              <a:t>.</a:t>
            </a:r>
            <a:endParaRPr lang="ru-RU" sz="3200" dirty="0" smtClean="0"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857232"/>
            <a:ext cx="67953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u="sng" dirty="0" smtClean="0">
                <a:latin typeface="Book Antiqua" pitchFamily="18" charset="0"/>
              </a:rPr>
              <a:t>Государство – </a:t>
            </a:r>
          </a:p>
          <a:p>
            <a:r>
              <a:rPr lang="ru-RU" dirty="0"/>
              <a:t>э</a:t>
            </a:r>
            <a:r>
              <a:rPr lang="ru-RU" dirty="0" smtClean="0"/>
              <a:t>то особая организация политической власти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</a:p>
          <a:p>
            <a:r>
              <a:rPr lang="ru-RU" dirty="0" smtClean="0"/>
              <a:t>защищающая определенные интересы в пределах </a:t>
            </a:r>
          </a:p>
          <a:p>
            <a:r>
              <a:rPr lang="ru-RU" dirty="0"/>
              <a:t>к</a:t>
            </a:r>
            <a:r>
              <a:rPr lang="ru-RU" dirty="0" smtClean="0"/>
              <a:t>онкретной территории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44" y="2643182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Book Antiqua" pitchFamily="18" charset="0"/>
              </a:rPr>
              <a:t>Государство</a:t>
            </a:r>
            <a:endParaRPr lang="ru-RU" sz="3200" dirty="0">
              <a:latin typeface="Book Antiqua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2964645" y="3464719"/>
            <a:ext cx="100013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4501356" y="385683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6000760" y="3357562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85918" y="4286256"/>
            <a:ext cx="1917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Book Antiqua" pitchFamily="18" charset="0"/>
              </a:rPr>
              <a:t>население</a:t>
            </a:r>
            <a:endParaRPr lang="ru-RU" sz="2800" dirty="0">
              <a:latin typeface="Book Antiqu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15074" y="4357694"/>
            <a:ext cx="2188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Book Antiqua" pitchFamily="18" charset="0"/>
              </a:rPr>
              <a:t>территория</a:t>
            </a:r>
            <a:endParaRPr lang="ru-RU" sz="2800" dirty="0">
              <a:latin typeface="Book Antiqu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57686" y="4429132"/>
            <a:ext cx="1252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Book Antiqua" pitchFamily="18" charset="0"/>
              </a:rPr>
              <a:t>власть</a:t>
            </a:r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428604"/>
            <a:ext cx="40703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latin typeface="Book Antiqua" pitchFamily="18" charset="0"/>
              </a:rPr>
              <a:t>Признаки государства:</a:t>
            </a:r>
            <a:endParaRPr lang="ru-RU" sz="2800" u="sng" dirty="0">
              <a:latin typeface="Book Antiqu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85860"/>
            <a:ext cx="38683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sz="2000" dirty="0" smtClean="0">
                <a:latin typeface="Book Antiqua" pitchFamily="18" charset="0"/>
              </a:rPr>
              <a:t>Наличие публичной власти</a:t>
            </a:r>
            <a:r>
              <a:rPr lang="en-US" sz="2000" dirty="0" smtClean="0">
                <a:latin typeface="Book Antiqua" pitchFamily="18" charset="0"/>
              </a:rPr>
              <a:t>.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714488"/>
            <a:ext cx="203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sz="2000" dirty="0" smtClean="0">
                <a:latin typeface="Book Antiqua" pitchFamily="18" charset="0"/>
              </a:rPr>
              <a:t>Территория </a:t>
            </a:r>
            <a:r>
              <a:rPr lang="en-US" sz="2000" dirty="0" smtClean="0">
                <a:latin typeface="Book Antiqua" pitchFamily="18" charset="0"/>
              </a:rPr>
              <a:t>.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214554"/>
            <a:ext cx="19848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</a:t>
            </a:r>
            <a:r>
              <a:rPr lang="en-US" sz="2000" dirty="0" smtClean="0">
                <a:latin typeface="Book Antiqua" pitchFamily="18" charset="0"/>
              </a:rPr>
              <a:t>.</a:t>
            </a:r>
            <a:r>
              <a:rPr lang="ru-RU" sz="2000" dirty="0" smtClean="0">
                <a:latin typeface="Book Antiqua" pitchFamily="18" charset="0"/>
              </a:rPr>
              <a:t> Суверенитет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4357694"/>
            <a:ext cx="35878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4</a:t>
            </a:r>
            <a:r>
              <a:rPr lang="en-US" dirty="0" smtClean="0"/>
              <a:t>.</a:t>
            </a:r>
            <a:r>
              <a:rPr lang="ru-RU" dirty="0" smtClean="0"/>
              <a:t> Си</a:t>
            </a:r>
            <a:r>
              <a:rPr lang="ru-RU" sz="2000" dirty="0" smtClean="0">
                <a:latin typeface="Book Antiqua" pitchFamily="18" charset="0"/>
              </a:rPr>
              <a:t>стема налогов и сборов</a:t>
            </a:r>
            <a:r>
              <a:rPr lang="en-US" sz="2000" dirty="0" smtClean="0">
                <a:latin typeface="Book Antiqua" pitchFamily="18" charset="0"/>
              </a:rPr>
              <a:t>.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4786322"/>
            <a:ext cx="60722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5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sz="2000" dirty="0" smtClean="0">
                <a:latin typeface="Book Antiqua" pitchFamily="18" charset="0"/>
              </a:rPr>
              <a:t>Аппарат принуждения (армия</a:t>
            </a:r>
            <a:r>
              <a:rPr lang="en-US" sz="2000" dirty="0" smtClean="0">
                <a:latin typeface="Book Antiqua" pitchFamily="18" charset="0"/>
              </a:rPr>
              <a:t>,</a:t>
            </a:r>
            <a:r>
              <a:rPr lang="ru-RU" sz="2000" dirty="0" smtClean="0">
                <a:latin typeface="Book Antiqua" pitchFamily="18" charset="0"/>
              </a:rPr>
              <a:t> суды</a:t>
            </a:r>
            <a:r>
              <a:rPr lang="en-US" sz="2000" dirty="0" smtClean="0">
                <a:latin typeface="Book Antiqua" pitchFamily="18" charset="0"/>
              </a:rPr>
              <a:t>,</a:t>
            </a:r>
            <a:r>
              <a:rPr lang="ru-RU" sz="2000" dirty="0" smtClean="0">
                <a:latin typeface="Book Antiqua" pitchFamily="18" charset="0"/>
              </a:rPr>
              <a:t> тюрьмы) 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5286388"/>
            <a:ext cx="23022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6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sz="2000" dirty="0" smtClean="0">
                <a:latin typeface="Book Antiqua" pitchFamily="18" charset="0"/>
              </a:rPr>
              <a:t>Связь с правом</a:t>
            </a:r>
            <a:r>
              <a:rPr lang="en-US" sz="2000" dirty="0" smtClean="0">
                <a:latin typeface="Book Antiqua" pitchFamily="18" charset="0"/>
              </a:rPr>
              <a:t>.</a:t>
            </a:r>
            <a:endParaRPr lang="ru-RU" sz="2000" dirty="0">
              <a:latin typeface="Book Antiqua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750067" y="2964653"/>
            <a:ext cx="78581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1535885" y="3036091"/>
            <a:ext cx="78581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000364" y="250030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857488" y="2714620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57620" y="2214554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внутренний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929058" y="3000372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внешний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3500438"/>
            <a:ext cx="1514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абсолютный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714480" y="3500438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ограниченный</a:t>
            </a:r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1071546"/>
            <a:ext cx="3522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Форма государства</a:t>
            </a:r>
            <a:endParaRPr lang="ru-RU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1071538" y="2143116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H="1">
            <a:off x="6322231" y="2107397"/>
            <a:ext cx="114300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3286910" y="2928140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5720" y="3071810"/>
            <a:ext cx="2792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Book Antiqua" pitchFamily="18" charset="0"/>
              </a:rPr>
              <a:t>Форма правления</a:t>
            </a:r>
            <a:endParaRPr lang="ru-RU" sz="2400" dirty="0">
              <a:latin typeface="Book Antiqu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2" y="3929066"/>
            <a:ext cx="53222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Book Antiqua" pitchFamily="18" charset="0"/>
              </a:rPr>
              <a:t>Форма </a:t>
            </a:r>
          </a:p>
          <a:p>
            <a:r>
              <a:rPr lang="ru-RU" sz="2400" dirty="0" smtClean="0">
                <a:latin typeface="Book Antiqua" pitchFamily="18" charset="0"/>
              </a:rPr>
              <a:t>государственно-территориального </a:t>
            </a:r>
          </a:p>
          <a:p>
            <a:pPr algn="ctr"/>
            <a:r>
              <a:rPr lang="ru-RU" sz="2400" dirty="0" smtClean="0">
                <a:latin typeface="Book Antiqua" pitchFamily="18" charset="0"/>
              </a:rPr>
              <a:t>устройства</a:t>
            </a:r>
            <a:endParaRPr lang="ru-RU" sz="2400" dirty="0">
              <a:latin typeface="Book Antiq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7818" y="3071810"/>
            <a:ext cx="3368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Book Antiqua" pitchFamily="18" charset="0"/>
              </a:rPr>
              <a:t>Политический режим</a:t>
            </a:r>
            <a:endParaRPr lang="ru-RU" sz="2400" dirty="0"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85728"/>
            <a:ext cx="830708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latin typeface="Book Antiqua" pitchFamily="18" charset="0"/>
              </a:rPr>
              <a:t>Форма правления </a:t>
            </a:r>
            <a:r>
              <a:rPr lang="ru-RU" sz="2800" dirty="0" smtClean="0">
                <a:latin typeface="Book Antiqua" pitchFamily="18" charset="0"/>
              </a:rPr>
              <a:t>– </a:t>
            </a:r>
          </a:p>
          <a:p>
            <a:r>
              <a:rPr lang="ru-RU" sz="2000" dirty="0" smtClean="0">
                <a:latin typeface="Book Antiqua" pitchFamily="18" charset="0"/>
              </a:rPr>
              <a:t>это элемент формы государства</a:t>
            </a:r>
            <a:r>
              <a:rPr lang="en-US" sz="2000" dirty="0" smtClean="0">
                <a:latin typeface="Book Antiqua" pitchFamily="18" charset="0"/>
              </a:rPr>
              <a:t>,</a:t>
            </a:r>
            <a:r>
              <a:rPr lang="ru-RU" sz="2000" dirty="0" smtClean="0">
                <a:latin typeface="Book Antiqua" pitchFamily="18" charset="0"/>
              </a:rPr>
              <a:t> характеризующий структуру</a:t>
            </a:r>
          </a:p>
          <a:p>
            <a:r>
              <a:rPr lang="ru-RU" sz="2000" dirty="0">
                <a:latin typeface="Book Antiqua" pitchFamily="18" charset="0"/>
              </a:rPr>
              <a:t>в</a:t>
            </a:r>
            <a:r>
              <a:rPr lang="ru-RU" sz="2000" dirty="0" smtClean="0">
                <a:latin typeface="Book Antiqua" pitchFamily="18" charset="0"/>
              </a:rPr>
              <a:t>ысших органов власти и способы  взаимоотношений между ними</a:t>
            </a:r>
            <a:r>
              <a:rPr lang="en-US" sz="2000" dirty="0" smtClean="0">
                <a:latin typeface="Book Antiqua" pitchFamily="18" charset="0"/>
              </a:rPr>
              <a:t>.</a:t>
            </a:r>
            <a:r>
              <a:rPr lang="ru-RU" sz="2000" dirty="0" smtClean="0">
                <a:latin typeface="Book Antiqua" pitchFamily="18" charset="0"/>
              </a:rPr>
              <a:t> 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1928802"/>
            <a:ext cx="166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latin typeface="Book Antiqua" pitchFamily="18" charset="0"/>
              </a:rPr>
              <a:t>монархия</a:t>
            </a:r>
            <a:endParaRPr lang="ru-RU" sz="2400" b="1" u="sng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0694" y="1928802"/>
            <a:ext cx="1949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latin typeface="Book Antiqua" pitchFamily="18" charset="0"/>
              </a:rPr>
              <a:t>республика</a:t>
            </a:r>
            <a:endParaRPr lang="ru-RU" sz="2400" b="1" u="sng" dirty="0">
              <a:latin typeface="Book Antiqua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3143240" y="1428736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2428868"/>
            <a:ext cx="42705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>
                <a:latin typeface="Book Antiqua" pitchFamily="18" charset="0"/>
              </a:rPr>
              <a:t>е</a:t>
            </a:r>
            <a:r>
              <a:rPr lang="ru-RU" dirty="0" smtClean="0">
                <a:latin typeface="Book Antiqua" pitchFamily="18" charset="0"/>
              </a:rPr>
              <a:t>диноличный правитель</a:t>
            </a:r>
          </a:p>
          <a:p>
            <a:pPr marL="342900" indent="-342900">
              <a:buAutoNum type="arabicParenR"/>
            </a:pPr>
            <a:r>
              <a:rPr lang="ru-RU" dirty="0">
                <a:latin typeface="Book Antiqua" pitchFamily="18" charset="0"/>
              </a:rPr>
              <a:t>в</a:t>
            </a:r>
            <a:r>
              <a:rPr lang="ru-RU" dirty="0" smtClean="0">
                <a:latin typeface="Book Antiqua" pitchFamily="18" charset="0"/>
              </a:rPr>
              <a:t>ласть осуществляется бессрочно</a:t>
            </a:r>
          </a:p>
          <a:p>
            <a:pPr marL="342900" indent="-342900">
              <a:buAutoNum type="arabicParenR"/>
            </a:pPr>
            <a:r>
              <a:rPr lang="ru-RU" dirty="0">
                <a:latin typeface="Book Antiqua" pitchFamily="18" charset="0"/>
              </a:rPr>
              <a:t>н</a:t>
            </a:r>
            <a:r>
              <a:rPr lang="ru-RU" dirty="0" smtClean="0">
                <a:latin typeface="Book Antiqua" pitchFamily="18" charset="0"/>
              </a:rPr>
              <a:t>е зависит от воли населения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752" y="2428868"/>
            <a:ext cx="4118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/>
              <a:t>в</a:t>
            </a:r>
            <a:r>
              <a:rPr lang="ru-RU" dirty="0" smtClean="0"/>
              <a:t>ыборность власти</a:t>
            </a:r>
          </a:p>
          <a:p>
            <a:pPr marL="342900" indent="-342900">
              <a:buAutoNum type="arabicParenR"/>
            </a:pPr>
            <a:r>
              <a:rPr lang="ru-RU" dirty="0" smtClean="0"/>
              <a:t>срочность  властных полномочий</a:t>
            </a:r>
          </a:p>
          <a:p>
            <a:pPr marL="342900" indent="-342900">
              <a:buAutoNum type="arabicParenR"/>
            </a:pPr>
            <a:r>
              <a:rPr lang="ru-RU" dirty="0"/>
              <a:t>з</a:t>
            </a:r>
            <a:r>
              <a:rPr lang="ru-RU" dirty="0" smtClean="0"/>
              <a:t>ависит от воли народа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857620" y="3643314"/>
            <a:ext cx="1764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президентская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15140" y="3643314"/>
            <a:ext cx="1814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парламентская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500694" y="4071942"/>
            <a:ext cx="1428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смешанная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14810" y="4786322"/>
            <a:ext cx="4114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Кто и как формирует правительство </a:t>
            </a:r>
          </a:p>
          <a:p>
            <a:pPr algn="ctr"/>
            <a:r>
              <a:rPr lang="ru-RU" dirty="0"/>
              <a:t>и</a:t>
            </a:r>
            <a:r>
              <a:rPr lang="ru-RU" dirty="0" smtClean="0"/>
              <a:t> кому оно подконтрольно?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4572000" y="1428736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авая фигурная скобка 22"/>
          <p:cNvSpPr/>
          <p:nvPr/>
        </p:nvSpPr>
        <p:spPr>
          <a:xfrm rot="5400000">
            <a:off x="5929328" y="3286118"/>
            <a:ext cx="428616" cy="2571768"/>
          </a:xfrm>
          <a:prstGeom prst="rightBrace">
            <a:avLst>
              <a:gd name="adj1" fmla="val 8333"/>
              <a:gd name="adj2" fmla="val 473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7500958" y="3286124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5072066" y="3286124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6001554" y="3714752"/>
            <a:ext cx="57071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821505" y="3393281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6200000" flipH="1">
            <a:off x="2178827" y="3393281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0" y="3929066"/>
            <a:ext cx="1472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абсолютная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2143108" y="3929066"/>
            <a:ext cx="166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ограниченная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857224" y="4357694"/>
            <a:ext cx="189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дуалистическая</a:t>
            </a:r>
            <a:endParaRPr lang="ru-RU" dirty="0"/>
          </a:p>
        </p:txBody>
      </p:sp>
      <p:cxnSp>
        <p:nvCxnSpPr>
          <p:cNvPr id="55" name="Прямая со стрелкой 54"/>
          <p:cNvCxnSpPr/>
          <p:nvPr/>
        </p:nvCxnSpPr>
        <p:spPr>
          <a:xfrm rot="5400000">
            <a:off x="1285852" y="378619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3" grpId="0"/>
      <p:bldP spid="14" grpId="0"/>
      <p:bldP spid="15" grpId="0"/>
      <p:bldP spid="16" grpId="0"/>
      <p:bldP spid="17" grpId="0"/>
      <p:bldP spid="18" grpId="0"/>
      <p:bldP spid="23" grpId="0" animBg="1"/>
      <p:bldP spid="51" grpId="0"/>
      <p:bldP spid="52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3582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latin typeface="Book Antiqua" pitchFamily="18" charset="0"/>
              </a:rPr>
              <a:t>Форма государственно-территориального устройства – </a:t>
            </a:r>
          </a:p>
          <a:p>
            <a:r>
              <a:rPr lang="ru-RU" sz="2000" dirty="0">
                <a:latin typeface="Book Antiqua" pitchFamily="18" charset="0"/>
              </a:rPr>
              <a:t>э</a:t>
            </a:r>
            <a:r>
              <a:rPr lang="ru-RU" sz="2000" dirty="0" smtClean="0">
                <a:latin typeface="Book Antiqua" pitchFamily="18" charset="0"/>
              </a:rPr>
              <a:t>то элемент формы государства</a:t>
            </a:r>
            <a:r>
              <a:rPr lang="en-US" sz="2000" dirty="0" smtClean="0">
                <a:latin typeface="Book Antiqua" pitchFamily="18" charset="0"/>
              </a:rPr>
              <a:t>,</a:t>
            </a:r>
            <a:r>
              <a:rPr lang="ru-RU" sz="2000" dirty="0" smtClean="0">
                <a:latin typeface="Book Antiqua" pitchFamily="18" charset="0"/>
              </a:rPr>
              <a:t> характеризующий соотношение государства в целом с его составными частями</a:t>
            </a:r>
            <a:r>
              <a:rPr lang="en-US" sz="2000" dirty="0" smtClean="0">
                <a:latin typeface="Book Antiqua" pitchFamily="18" charset="0"/>
              </a:rPr>
              <a:t>.</a:t>
            </a:r>
            <a:endParaRPr lang="ru-RU" sz="2000" dirty="0" smtClean="0">
              <a:latin typeface="Book Antiqua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1857356" y="1785926"/>
            <a:ext cx="107157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4643438" y="1714488"/>
            <a:ext cx="107157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0034" y="2714620"/>
            <a:ext cx="1739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u="sng" dirty="0" smtClean="0">
                <a:latin typeface="Book Antiqua" pitchFamily="18" charset="0"/>
              </a:rPr>
              <a:t>унитарное</a:t>
            </a:r>
            <a:endParaRPr lang="ru-RU" sz="2400" u="sng" dirty="0"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6380" y="2714620"/>
            <a:ext cx="2250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u="sng" dirty="0" smtClean="0">
                <a:latin typeface="Book Antiqua" pitchFamily="18" charset="0"/>
              </a:rPr>
              <a:t>федеративное</a:t>
            </a:r>
            <a:endParaRPr lang="ru-RU" sz="2400" u="sng" dirty="0"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143248"/>
            <a:ext cx="44246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Book Antiqua" pitchFamily="18" charset="0"/>
              </a:rPr>
              <a:t>-простое</a:t>
            </a:r>
            <a:r>
              <a:rPr lang="en-US" dirty="0" smtClean="0">
                <a:latin typeface="Book Antiqua" pitchFamily="18" charset="0"/>
              </a:rPr>
              <a:t>,</a:t>
            </a:r>
            <a:r>
              <a:rPr lang="ru-RU" dirty="0" smtClean="0">
                <a:latin typeface="Book Antiqua" pitchFamily="18" charset="0"/>
              </a:rPr>
              <a:t> единое государство</a:t>
            </a:r>
            <a:r>
              <a:rPr lang="en-US" dirty="0" smtClean="0">
                <a:latin typeface="Book Antiqua" pitchFamily="18" charset="0"/>
              </a:rPr>
              <a:t>,</a:t>
            </a:r>
            <a:r>
              <a:rPr lang="ru-RU" dirty="0" smtClean="0">
                <a:latin typeface="Book Antiqua" pitchFamily="18" charset="0"/>
              </a:rPr>
              <a:t> </a:t>
            </a:r>
          </a:p>
          <a:p>
            <a:r>
              <a:rPr lang="ru-RU" dirty="0" smtClean="0">
                <a:latin typeface="Book Antiqua" pitchFamily="18" charset="0"/>
              </a:rPr>
              <a:t>части которого являются </a:t>
            </a:r>
          </a:p>
          <a:p>
            <a:r>
              <a:rPr lang="ru-RU" dirty="0" smtClean="0">
                <a:latin typeface="Book Antiqua" pitchFamily="18" charset="0"/>
              </a:rPr>
              <a:t>административно-территориальными </a:t>
            </a:r>
          </a:p>
          <a:p>
            <a:r>
              <a:rPr lang="ru-RU" dirty="0" smtClean="0">
                <a:latin typeface="Book Antiqua" pitchFamily="18" charset="0"/>
              </a:rPr>
              <a:t>единицами;</a:t>
            </a:r>
          </a:p>
          <a:p>
            <a:r>
              <a:rPr lang="ru-RU" dirty="0" smtClean="0">
                <a:latin typeface="Book Antiqua" pitchFamily="18" charset="0"/>
              </a:rPr>
              <a:t>-единая система законов и органов </a:t>
            </a:r>
          </a:p>
          <a:p>
            <a:r>
              <a:rPr lang="ru-RU" dirty="0">
                <a:latin typeface="Book Antiqua" pitchFamily="18" charset="0"/>
              </a:rPr>
              <a:t>г</a:t>
            </a:r>
            <a:r>
              <a:rPr lang="ru-RU" dirty="0" smtClean="0">
                <a:latin typeface="Book Antiqua" pitchFamily="18" charset="0"/>
              </a:rPr>
              <a:t>осударственной власти</a:t>
            </a:r>
            <a:r>
              <a:rPr lang="en-US" dirty="0" smtClean="0">
                <a:latin typeface="Book Antiqua" pitchFamily="18" charset="0"/>
              </a:rPr>
              <a:t>.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4810" y="3143248"/>
            <a:ext cx="51572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Book Antiqua" pitchFamily="18" charset="0"/>
              </a:rPr>
              <a:t>-сложное</a:t>
            </a:r>
            <a:r>
              <a:rPr lang="en-US" dirty="0" smtClean="0">
                <a:latin typeface="Book Antiqua" pitchFamily="18" charset="0"/>
              </a:rPr>
              <a:t>,</a:t>
            </a:r>
            <a:r>
              <a:rPr lang="ru-RU" dirty="0" smtClean="0">
                <a:latin typeface="Book Antiqua" pitchFamily="18" charset="0"/>
              </a:rPr>
              <a:t> союзное государство</a:t>
            </a:r>
            <a:r>
              <a:rPr lang="en-US" dirty="0" smtClean="0">
                <a:latin typeface="Book Antiqua" pitchFamily="18" charset="0"/>
              </a:rPr>
              <a:t>,</a:t>
            </a:r>
            <a:endParaRPr lang="ru-RU" dirty="0" smtClean="0">
              <a:latin typeface="Book Antiqua" pitchFamily="18" charset="0"/>
            </a:endParaRPr>
          </a:p>
          <a:p>
            <a:r>
              <a:rPr lang="ru-RU" dirty="0">
                <a:latin typeface="Book Antiqua" pitchFamily="18" charset="0"/>
              </a:rPr>
              <a:t>ч</a:t>
            </a:r>
            <a:r>
              <a:rPr lang="ru-RU" dirty="0" smtClean="0">
                <a:latin typeface="Book Antiqua" pitchFamily="18" charset="0"/>
              </a:rPr>
              <a:t>асти которого являются государственными</a:t>
            </a:r>
          </a:p>
          <a:p>
            <a:r>
              <a:rPr lang="ru-RU" dirty="0">
                <a:latin typeface="Book Antiqua" pitchFamily="18" charset="0"/>
              </a:rPr>
              <a:t>о</a:t>
            </a:r>
            <a:r>
              <a:rPr lang="ru-RU" dirty="0" smtClean="0">
                <a:latin typeface="Book Antiqua" pitchFamily="18" charset="0"/>
              </a:rPr>
              <a:t>бразованиями;</a:t>
            </a:r>
          </a:p>
          <a:p>
            <a:r>
              <a:rPr lang="ru-RU" dirty="0" smtClean="0">
                <a:latin typeface="Book Antiqua" pitchFamily="18" charset="0"/>
              </a:rPr>
              <a:t>-существует единая система высших </a:t>
            </a:r>
          </a:p>
          <a:p>
            <a:r>
              <a:rPr lang="ru-RU" dirty="0">
                <a:latin typeface="Book Antiqua" pitchFamily="18" charset="0"/>
              </a:rPr>
              <a:t>г</a:t>
            </a:r>
            <a:r>
              <a:rPr lang="ru-RU" dirty="0" smtClean="0">
                <a:latin typeface="Book Antiqua" pitchFamily="18" charset="0"/>
              </a:rPr>
              <a:t>осударственных органов</a:t>
            </a:r>
            <a:r>
              <a:rPr lang="en-US" dirty="0" smtClean="0">
                <a:latin typeface="Book Antiqua" pitchFamily="18" charset="0"/>
              </a:rPr>
              <a:t>,</a:t>
            </a:r>
            <a:r>
              <a:rPr lang="ru-RU" dirty="0" smtClean="0">
                <a:latin typeface="Book Antiqua" pitchFamily="18" charset="0"/>
              </a:rPr>
              <a:t> единое законодательство</a:t>
            </a:r>
            <a:r>
              <a:rPr lang="en-US" dirty="0" smtClean="0">
                <a:latin typeface="Book Antiqua" pitchFamily="18" charset="0"/>
              </a:rPr>
              <a:t>,</a:t>
            </a:r>
            <a:r>
              <a:rPr lang="ru-RU" dirty="0" smtClean="0">
                <a:latin typeface="Book Antiqua" pitchFamily="18" charset="0"/>
              </a:rPr>
              <a:t> но части государства имеют свои собственные  конституции или уставы</a:t>
            </a:r>
            <a:r>
              <a:rPr lang="en-US" dirty="0" smtClean="0">
                <a:latin typeface="Book Antiqua" pitchFamily="18" charset="0"/>
              </a:rPr>
              <a:t>,</a:t>
            </a:r>
            <a:r>
              <a:rPr lang="ru-RU" dirty="0" smtClean="0">
                <a:latin typeface="Book Antiqua" pitchFamily="18" charset="0"/>
              </a:rPr>
              <a:t> свои органы власти</a:t>
            </a:r>
            <a:r>
              <a:rPr lang="en-US" dirty="0" smtClean="0">
                <a:latin typeface="Book Antiqua" pitchFamily="18" charset="0"/>
              </a:rPr>
              <a:t>.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4348" y="5715016"/>
            <a:ext cx="4291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Book Antiqua" pitchFamily="18" charset="0"/>
              </a:rPr>
              <a:t>к</a:t>
            </a:r>
            <a:r>
              <a:rPr lang="ru-RU" sz="2400" dirty="0" smtClean="0">
                <a:latin typeface="Book Antiqua" pitchFamily="18" charset="0"/>
              </a:rPr>
              <a:t>онфедерация</a:t>
            </a:r>
            <a:r>
              <a:rPr lang="en-US" sz="2400" dirty="0" smtClean="0">
                <a:latin typeface="Book Antiqua" pitchFamily="18" charset="0"/>
              </a:rPr>
              <a:t>,</a:t>
            </a:r>
            <a:r>
              <a:rPr lang="ru-RU" sz="2400" dirty="0" smtClean="0">
                <a:latin typeface="Book Antiqua" pitchFamily="18" charset="0"/>
              </a:rPr>
              <a:t> содружество</a:t>
            </a:r>
            <a:endParaRPr lang="ru-RU" sz="2400" dirty="0"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164415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latin typeface="Book Antiqua" pitchFamily="18" charset="0"/>
              </a:rPr>
              <a:t>Политический режим </a:t>
            </a:r>
            <a:r>
              <a:rPr lang="ru-RU" sz="2800" dirty="0" smtClean="0">
                <a:latin typeface="Book Antiqua" pitchFamily="18" charset="0"/>
              </a:rPr>
              <a:t>– </a:t>
            </a:r>
          </a:p>
          <a:p>
            <a:r>
              <a:rPr lang="ru-RU" sz="2000" dirty="0">
                <a:latin typeface="Book Antiqua" pitchFamily="18" charset="0"/>
              </a:rPr>
              <a:t>э</a:t>
            </a:r>
            <a:r>
              <a:rPr lang="ru-RU" sz="2000" dirty="0" smtClean="0">
                <a:latin typeface="Book Antiqua" pitchFamily="18" charset="0"/>
              </a:rPr>
              <a:t>лемент формы государства</a:t>
            </a:r>
            <a:r>
              <a:rPr lang="en-US" sz="2000" dirty="0" smtClean="0">
                <a:latin typeface="Book Antiqua" pitchFamily="18" charset="0"/>
              </a:rPr>
              <a:t>,</a:t>
            </a:r>
            <a:r>
              <a:rPr lang="ru-RU" sz="2000" dirty="0" smtClean="0">
                <a:latin typeface="Book Antiqua" pitchFamily="18" charset="0"/>
              </a:rPr>
              <a:t> характеризующийся совокупностью</a:t>
            </a:r>
          </a:p>
          <a:p>
            <a:r>
              <a:rPr lang="ru-RU" sz="2000" dirty="0">
                <a:latin typeface="Book Antiqua" pitchFamily="18" charset="0"/>
              </a:rPr>
              <a:t>с</a:t>
            </a:r>
            <a:r>
              <a:rPr lang="ru-RU" sz="2000" dirty="0" smtClean="0">
                <a:latin typeface="Book Antiqua" pitchFamily="18" charset="0"/>
              </a:rPr>
              <a:t>редств и способов осуществления государственной власти</a:t>
            </a:r>
            <a:r>
              <a:rPr lang="en-US" sz="2000" dirty="0" smtClean="0">
                <a:latin typeface="Book Antiqua" pitchFamily="18" charset="0"/>
              </a:rPr>
              <a:t>.</a:t>
            </a:r>
            <a:r>
              <a:rPr lang="ru-RU" sz="2000" dirty="0" smtClean="0">
                <a:latin typeface="Book Antiqua" pitchFamily="18" charset="0"/>
              </a:rPr>
              <a:t>  </a:t>
            </a:r>
            <a:endParaRPr lang="ru-RU" sz="2000" dirty="0">
              <a:latin typeface="Book Antiqua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2214546" y="1428736"/>
            <a:ext cx="107157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5179223" y="1393017"/>
            <a:ext cx="107157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7158" y="2500306"/>
            <a:ext cx="2747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u="sng" dirty="0" smtClean="0">
                <a:latin typeface="Book Antiqua" pitchFamily="18" charset="0"/>
              </a:rPr>
              <a:t>демократический</a:t>
            </a:r>
            <a:endParaRPr lang="ru-RU" sz="2400" u="sng" dirty="0"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628" y="2500306"/>
            <a:ext cx="3437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u="sng" dirty="0" smtClean="0">
                <a:latin typeface="Book Antiqua" pitchFamily="18" charset="0"/>
              </a:rPr>
              <a:t>антидемократический</a:t>
            </a:r>
            <a:endParaRPr lang="ru-RU" sz="2400" u="sng" dirty="0"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844" y="3000372"/>
            <a:ext cx="402905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Book Antiqua" pitchFamily="18" charset="0"/>
              </a:rPr>
              <a:t>-народовластие;</a:t>
            </a:r>
          </a:p>
          <a:p>
            <a:r>
              <a:rPr lang="ru-RU" dirty="0" smtClean="0">
                <a:latin typeface="Book Antiqua" pitchFamily="18" charset="0"/>
              </a:rPr>
              <a:t>-приоритет прав человека;</a:t>
            </a:r>
          </a:p>
          <a:p>
            <a:r>
              <a:rPr lang="ru-RU" dirty="0" smtClean="0">
                <a:latin typeface="Book Antiqua" pitchFamily="18" charset="0"/>
              </a:rPr>
              <a:t>-правило большинства</a:t>
            </a:r>
          </a:p>
          <a:p>
            <a:r>
              <a:rPr lang="ru-RU" dirty="0" smtClean="0">
                <a:latin typeface="Book Antiqua" pitchFamily="18" charset="0"/>
              </a:rPr>
              <a:t>(с учетом  интересов меньшинства;</a:t>
            </a:r>
          </a:p>
          <a:p>
            <a:r>
              <a:rPr lang="ru-RU" dirty="0" smtClean="0">
                <a:latin typeface="Book Antiqua" pitchFamily="18" charset="0"/>
              </a:rPr>
              <a:t>-равенство граждан перед законом </a:t>
            </a:r>
          </a:p>
          <a:p>
            <a:r>
              <a:rPr lang="ru-RU" dirty="0" smtClean="0">
                <a:latin typeface="Book Antiqua" pitchFamily="18" charset="0"/>
              </a:rPr>
              <a:t>и судом;</a:t>
            </a:r>
          </a:p>
          <a:p>
            <a:r>
              <a:rPr lang="ru-RU" dirty="0" smtClean="0">
                <a:latin typeface="Book Antiqua" pitchFamily="18" charset="0"/>
              </a:rPr>
              <a:t>-политический и идеологический </a:t>
            </a:r>
          </a:p>
          <a:p>
            <a:r>
              <a:rPr lang="ru-RU" dirty="0" smtClean="0">
                <a:latin typeface="Book Antiqua" pitchFamily="18" charset="0"/>
              </a:rPr>
              <a:t>плюрализм;</a:t>
            </a:r>
          </a:p>
          <a:p>
            <a:r>
              <a:rPr lang="ru-RU" dirty="0" smtClean="0">
                <a:latin typeface="Book Antiqua" pitchFamily="18" charset="0"/>
              </a:rPr>
              <a:t>-свобода слова</a:t>
            </a:r>
            <a:r>
              <a:rPr lang="en-US" dirty="0" smtClean="0">
                <a:latin typeface="Book Antiqua" pitchFamily="18" charset="0"/>
              </a:rPr>
              <a:t>.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7686" y="3000372"/>
            <a:ext cx="47863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Book Antiqua" pitchFamily="18" charset="0"/>
              </a:rPr>
              <a:t>-диктатура</a:t>
            </a:r>
            <a:r>
              <a:rPr lang="en-US" dirty="0" smtClean="0">
                <a:latin typeface="Book Antiqua" pitchFamily="18" charset="0"/>
              </a:rPr>
              <a:t>,</a:t>
            </a:r>
            <a:r>
              <a:rPr lang="ru-RU" dirty="0" smtClean="0">
                <a:latin typeface="Book Antiqua" pitchFamily="18" charset="0"/>
              </a:rPr>
              <a:t> власть сосредоточена</a:t>
            </a:r>
          </a:p>
          <a:p>
            <a:r>
              <a:rPr lang="ru-RU" dirty="0">
                <a:latin typeface="Book Antiqua" pitchFamily="18" charset="0"/>
              </a:rPr>
              <a:t>в</a:t>
            </a:r>
            <a:r>
              <a:rPr lang="ru-RU" dirty="0" smtClean="0">
                <a:latin typeface="Book Antiqua" pitchFamily="18" charset="0"/>
              </a:rPr>
              <a:t> руках одного человека или группы лиц;</a:t>
            </a:r>
          </a:p>
          <a:p>
            <a:r>
              <a:rPr lang="ru-RU" dirty="0" smtClean="0">
                <a:latin typeface="Book Antiqua" pitchFamily="18" charset="0"/>
              </a:rPr>
              <a:t>-права человека провозглашаются</a:t>
            </a:r>
            <a:r>
              <a:rPr lang="en-US" dirty="0" smtClean="0">
                <a:latin typeface="Book Antiqua" pitchFamily="18" charset="0"/>
              </a:rPr>
              <a:t>,</a:t>
            </a:r>
            <a:endParaRPr lang="ru-RU" dirty="0" smtClean="0">
              <a:latin typeface="Book Antiqua" pitchFamily="18" charset="0"/>
            </a:endParaRPr>
          </a:p>
          <a:p>
            <a:r>
              <a:rPr lang="ru-RU" dirty="0">
                <a:latin typeface="Book Antiqua" pitchFamily="18" charset="0"/>
              </a:rPr>
              <a:t>н</a:t>
            </a:r>
            <a:r>
              <a:rPr lang="ru-RU" dirty="0" smtClean="0">
                <a:latin typeface="Book Antiqua" pitchFamily="18" charset="0"/>
              </a:rPr>
              <a:t>о реально не обеспечиваются;</a:t>
            </a:r>
          </a:p>
          <a:p>
            <a:r>
              <a:rPr lang="ru-RU" dirty="0" smtClean="0">
                <a:latin typeface="Book Antiqua" pitchFamily="18" charset="0"/>
              </a:rPr>
              <a:t>-тотальный контроль над всеми</a:t>
            </a:r>
          </a:p>
          <a:p>
            <a:r>
              <a:rPr lang="ru-RU" dirty="0">
                <a:latin typeface="Book Antiqua" pitchFamily="18" charset="0"/>
              </a:rPr>
              <a:t>с</a:t>
            </a:r>
            <a:r>
              <a:rPr lang="ru-RU" dirty="0" smtClean="0">
                <a:latin typeface="Book Antiqua" pitchFamily="18" charset="0"/>
              </a:rPr>
              <a:t>ферами жизни общества;</a:t>
            </a:r>
          </a:p>
          <a:p>
            <a:r>
              <a:rPr lang="ru-RU" dirty="0" smtClean="0">
                <a:latin typeface="Book Antiqua" pitchFamily="18" charset="0"/>
              </a:rPr>
              <a:t>-репрессии;</a:t>
            </a:r>
          </a:p>
          <a:p>
            <a:r>
              <a:rPr lang="ru-RU" dirty="0" smtClean="0">
                <a:latin typeface="Book Antiqua" pitchFamily="18" charset="0"/>
              </a:rPr>
              <a:t>-</a:t>
            </a:r>
            <a:r>
              <a:rPr lang="ru-RU" dirty="0" err="1" smtClean="0">
                <a:latin typeface="Book Antiqua" pitchFamily="18" charset="0"/>
              </a:rPr>
              <a:t>моноидеология</a:t>
            </a:r>
            <a:r>
              <a:rPr lang="ru-RU" dirty="0" smtClean="0">
                <a:latin typeface="Book Antiqua" pitchFamily="18" charset="0"/>
              </a:rPr>
              <a:t> и </a:t>
            </a:r>
            <a:r>
              <a:rPr lang="ru-RU" dirty="0" err="1" smtClean="0">
                <a:latin typeface="Book Antiqua" pitchFamily="18" charset="0"/>
              </a:rPr>
              <a:t>монопартийность</a:t>
            </a:r>
            <a:r>
              <a:rPr lang="ru-RU" dirty="0" smtClean="0">
                <a:latin typeface="Book Antiqua" pitchFamily="18" charset="0"/>
              </a:rPr>
              <a:t>;</a:t>
            </a:r>
          </a:p>
          <a:p>
            <a:r>
              <a:rPr lang="ru-RU" dirty="0" smtClean="0">
                <a:latin typeface="Book Antiqua" pitchFamily="18" charset="0"/>
              </a:rPr>
              <a:t>-цензура</a:t>
            </a:r>
            <a:r>
              <a:rPr lang="en-US" dirty="0" smtClean="0">
                <a:latin typeface="Book Antiqua" pitchFamily="18" charset="0"/>
              </a:rPr>
              <a:t>.</a:t>
            </a:r>
            <a:endParaRPr lang="ru-RU" dirty="0">
              <a:latin typeface="Book Antiqua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5536413" y="5393545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6965173" y="5393545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786182" y="5786454"/>
            <a:ext cx="2377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latin typeface="Book Antiqua" pitchFamily="18" charset="0"/>
              </a:rPr>
              <a:t>тоталитарный</a:t>
            </a:r>
            <a:endParaRPr lang="ru-RU" sz="2400" b="1" u="sng" dirty="0">
              <a:latin typeface="Book Antiqu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00826" y="5786454"/>
            <a:ext cx="2388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latin typeface="Book Antiqua" pitchFamily="18" charset="0"/>
              </a:rPr>
              <a:t>авторитарный</a:t>
            </a:r>
            <a:endParaRPr lang="ru-RU" sz="2400" b="1" u="sng" dirty="0"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/>
      <p:bldP spid="17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957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Book Antiqua" pitchFamily="18" charset="0"/>
              </a:rPr>
              <a:t>Д/</a:t>
            </a:r>
            <a:r>
              <a:rPr lang="ru-RU" sz="4000" b="1" dirty="0" err="1" smtClean="0">
                <a:latin typeface="Book Antiqua" pitchFamily="18" charset="0"/>
              </a:rPr>
              <a:t>з</a:t>
            </a:r>
            <a:endParaRPr lang="ru-RU" sz="4000" b="1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28604"/>
            <a:ext cx="864399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Book Antiqua" pitchFamily="18" charset="0"/>
              </a:rPr>
              <a:t>Исследовательская работа по теме</a:t>
            </a:r>
          </a:p>
          <a:p>
            <a:pPr algn="ctr"/>
            <a:r>
              <a:rPr lang="ru-RU" sz="2800" b="1" u="sng" dirty="0" smtClean="0">
                <a:latin typeface="Book Antiqua" pitchFamily="18" charset="0"/>
              </a:rPr>
              <a:t>«Тоталитарные режимы 20 века»</a:t>
            </a:r>
          </a:p>
          <a:p>
            <a:pPr algn="ctr"/>
            <a:endParaRPr lang="ru-RU" sz="2800" b="1" u="sng" dirty="0">
              <a:latin typeface="Book Antiqua" pitchFamily="18" charset="0"/>
            </a:endParaRPr>
          </a:p>
          <a:p>
            <a:pPr algn="ctr"/>
            <a:r>
              <a:rPr lang="ru-RU" sz="2800" u="sng" dirty="0" smtClean="0">
                <a:latin typeface="Book Antiqua" pitchFamily="18" charset="0"/>
              </a:rPr>
              <a:t>План:</a:t>
            </a: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Book Antiqua" pitchFamily="18" charset="0"/>
              </a:rPr>
              <a:t>Вступление  (влияние политического режима на развитие государства и благополучие граждан</a:t>
            </a:r>
            <a:r>
              <a:rPr lang="en-US" sz="2400" dirty="0" smtClean="0">
                <a:latin typeface="Book Antiqua" pitchFamily="18" charset="0"/>
              </a:rPr>
              <a:t>,</a:t>
            </a:r>
            <a:r>
              <a:rPr lang="ru-RU" sz="2400" dirty="0" smtClean="0">
                <a:latin typeface="Book Antiqua" pitchFamily="18" charset="0"/>
              </a:rPr>
              <a:t> связь истории и современности</a:t>
            </a:r>
            <a:r>
              <a:rPr lang="en-US" sz="2400" dirty="0" smtClean="0">
                <a:latin typeface="Book Antiqua" pitchFamily="18" charset="0"/>
              </a:rPr>
              <a:t>,</a:t>
            </a:r>
            <a:r>
              <a:rPr lang="ru-RU" sz="2400" dirty="0" smtClean="0">
                <a:latin typeface="Book Antiqua" pitchFamily="18" charset="0"/>
              </a:rPr>
              <a:t> тоталитаризм как разновидность антидемократических режимов)</a:t>
            </a:r>
            <a:r>
              <a:rPr lang="en-US" sz="2400" dirty="0" smtClean="0">
                <a:latin typeface="Book Antiqua" pitchFamily="18" charset="0"/>
              </a:rPr>
              <a:t>.</a:t>
            </a:r>
            <a:endParaRPr lang="ru-RU" sz="2400" dirty="0" smtClean="0">
              <a:latin typeface="Book Antiqua" pitchFamily="18" charset="0"/>
            </a:endParaRPr>
          </a:p>
          <a:p>
            <a:pPr marL="457200" indent="-457200" algn="ctr">
              <a:buAutoNum type="arabicPeriod"/>
            </a:pPr>
            <a:r>
              <a:rPr lang="ru-RU" sz="2400" dirty="0" smtClean="0">
                <a:latin typeface="Book Antiqua" pitchFamily="18" charset="0"/>
              </a:rPr>
              <a:t>Основная часть</a:t>
            </a:r>
          </a:p>
          <a:p>
            <a:pPr marL="457200" indent="-457200" algn="ctr"/>
            <a:r>
              <a:rPr lang="ru-RU" sz="2400" dirty="0" smtClean="0">
                <a:latin typeface="Book Antiqua" pitchFamily="18" charset="0"/>
              </a:rPr>
              <a:t> (понятие тоталитаризма</a:t>
            </a:r>
            <a:r>
              <a:rPr lang="en-US" sz="2400" dirty="0" smtClean="0">
                <a:latin typeface="Book Antiqua" pitchFamily="18" charset="0"/>
              </a:rPr>
              <a:t>,</a:t>
            </a:r>
            <a:r>
              <a:rPr lang="ru-RU" sz="2400" dirty="0" smtClean="0">
                <a:latin typeface="Book Antiqua" pitchFamily="18" charset="0"/>
              </a:rPr>
              <a:t> идейные истоки тоталитаризма</a:t>
            </a:r>
            <a:r>
              <a:rPr lang="en-US" sz="2400" dirty="0" smtClean="0">
                <a:latin typeface="Book Antiqua" pitchFamily="18" charset="0"/>
              </a:rPr>
              <a:t>,</a:t>
            </a:r>
            <a:r>
              <a:rPr lang="ru-RU" sz="2400" dirty="0" smtClean="0">
                <a:latin typeface="Book Antiqua" pitchFamily="18" charset="0"/>
              </a:rPr>
              <a:t> формы тоталитарного режима</a:t>
            </a:r>
            <a:r>
              <a:rPr lang="en-US" sz="2400" dirty="0">
                <a:latin typeface="Book Antiqua" pitchFamily="18" charset="0"/>
              </a:rPr>
              <a:t>,</a:t>
            </a:r>
            <a:r>
              <a:rPr lang="ru-RU" sz="2400" dirty="0" smtClean="0">
                <a:latin typeface="Book Antiqua" pitchFamily="18" charset="0"/>
              </a:rPr>
              <a:t> роль лидера</a:t>
            </a:r>
            <a:r>
              <a:rPr lang="en-US" sz="2400" dirty="0" smtClean="0">
                <a:latin typeface="Book Antiqua" pitchFamily="18" charset="0"/>
              </a:rPr>
              <a:t>,</a:t>
            </a:r>
            <a:r>
              <a:rPr lang="ru-RU" sz="2400" dirty="0">
                <a:latin typeface="Book Antiqua" pitchFamily="18" charset="0"/>
              </a:rPr>
              <a:t> </a:t>
            </a:r>
            <a:r>
              <a:rPr lang="ru-RU" sz="2400" dirty="0" smtClean="0">
                <a:latin typeface="Book Antiqua" pitchFamily="18" charset="0"/>
              </a:rPr>
              <a:t>краткая характеристика тоталитарных режимов  20 века -</a:t>
            </a:r>
          </a:p>
          <a:p>
            <a:pPr marL="457200" indent="-457200" algn="ctr"/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ru-RU" sz="2400" dirty="0" smtClean="0">
                <a:latin typeface="Book Antiqua" pitchFamily="18" charset="0"/>
              </a:rPr>
              <a:t>не менее трех примеров)</a:t>
            </a:r>
            <a:r>
              <a:rPr lang="en-US" sz="2400" dirty="0" smtClean="0">
                <a:latin typeface="Book Antiqua" pitchFamily="18" charset="0"/>
              </a:rPr>
              <a:t>.</a:t>
            </a:r>
            <a:endParaRPr lang="ru-RU" sz="2400" dirty="0" smtClean="0">
              <a:latin typeface="Book Antiqua" pitchFamily="18" charset="0"/>
            </a:endParaRPr>
          </a:p>
          <a:p>
            <a:pPr marL="457200" indent="-457200" algn="ctr"/>
            <a:r>
              <a:rPr lang="ru-RU" sz="2400" dirty="0" smtClean="0">
                <a:latin typeface="Book Antiqua" pitchFamily="18" charset="0"/>
              </a:rPr>
              <a:t>3</a:t>
            </a:r>
            <a:r>
              <a:rPr lang="en-US" sz="2400" dirty="0" smtClean="0">
                <a:latin typeface="Book Antiqua" pitchFamily="18" charset="0"/>
              </a:rPr>
              <a:t>.</a:t>
            </a:r>
            <a:r>
              <a:rPr lang="ru-RU" sz="2400" dirty="0" smtClean="0">
                <a:latin typeface="Book Antiqua" pitchFamily="18" charset="0"/>
              </a:rPr>
              <a:t> Заключение </a:t>
            </a:r>
          </a:p>
          <a:p>
            <a:pPr marL="457200" indent="-457200" algn="ctr"/>
            <a:r>
              <a:rPr lang="ru-RU" sz="2400" dirty="0" smtClean="0">
                <a:latin typeface="Book Antiqua" pitchFamily="18" charset="0"/>
              </a:rPr>
              <a:t>(актуальность темы в современном мире</a:t>
            </a:r>
            <a:r>
              <a:rPr lang="en-US" sz="2400" dirty="0" smtClean="0">
                <a:latin typeface="Book Antiqua" pitchFamily="18" charset="0"/>
              </a:rPr>
              <a:t>,</a:t>
            </a:r>
            <a:r>
              <a:rPr lang="ru-RU" sz="2400" dirty="0" smtClean="0">
                <a:latin typeface="Book Antiqua" pitchFamily="18" charset="0"/>
              </a:rPr>
              <a:t> уроки истории)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228</TotalTime>
  <Words>416</Words>
  <Application>Microsoft Office PowerPoint</Application>
  <PresentationFormat>Экран (4:3)</PresentationFormat>
  <Paragraphs>107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24</cp:revision>
  <dcterms:created xsi:type="dcterms:W3CDTF">2010-11-23T16:40:05Z</dcterms:created>
  <dcterms:modified xsi:type="dcterms:W3CDTF">2012-11-08T18:47:11Z</dcterms:modified>
</cp:coreProperties>
</file>