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  <p:sldMasterId id="2147483787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9" d="100"/>
          <a:sy n="89" d="100"/>
        </p:scale>
        <p:origin x="-102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0179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50180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1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2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3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4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5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187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8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9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91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92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193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50194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5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6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197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50198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9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0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1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50202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4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50206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7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8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9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50210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11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12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213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4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5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6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7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8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9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20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F3A1715-0BA0-4808-8337-14343BF51D64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5022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022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5084C39-F8EE-4E05-BE68-0061C50BD78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022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022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4E24D8-8F2C-4CD2-B7DC-06D1F3A2F07B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09E17-1866-4DCE-9D4F-E15EBA21DD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55EC86-8366-4CC9-894C-B834B6B55BC3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BBB93-4665-42BD-90C2-53A5E9DE6A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C4862-115B-4694-95C3-501E4778F5F6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19C7-E5B1-4EAD-9333-447AC7D0D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6FFCF5-5EF4-4552-AA7F-CFC00DD74F07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517D2-7CA1-4E64-9569-8CF533DFE6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874B9D-3F52-4A6D-9C11-BF0B82F649F1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3125D-8BB1-4D05-BA74-45330E65E7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76AAA6-943E-4890-9BFB-B93E83A4BC90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F445C-9483-4642-9453-83F72E2F42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54388-6889-4602-90AF-86F107D15A5E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C9D7-7426-46CB-BCF1-F050E89B0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E10B2-ED1F-4F79-A185-0138F4C43211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B49F1-B63F-4266-B874-6EA106138B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0F281-99ED-4EDE-8220-3C23DFDF80CD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D5437-2A0B-46F2-B6D6-75358C547A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D8B866-D155-49C0-8336-9FCA2D581889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9A9DF-1B6D-4ECF-A51F-5E026D6E1B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D3B9B-E5AA-4991-A5F7-99D96255C56E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65C72-5A56-47A1-A602-742C30EA3C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915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156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915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6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16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91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1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91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1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1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9171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9172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3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17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917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179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918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8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8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19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19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19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B7FBD9C4-AF05-4B05-9915-EE4C175C562A}" type="datetimeFigureOut">
              <a:rPr lang="ru-RU"/>
              <a:pPr/>
              <a:t>17.04.2013</a:t>
            </a:fld>
            <a:endParaRPr lang="ru-RU"/>
          </a:p>
        </p:txBody>
      </p:sp>
      <p:sp>
        <p:nvSpPr>
          <p:cNvPr id="4920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920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C0588C-4DFF-40EE-BD80-BCE623CAC6F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4582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66B109-E820-41C9-AB1D-F164DFFDBFCD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554E10-7F12-47D7-9EBE-505670B31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3400" y="1371600"/>
            <a:ext cx="7851648" cy="3271846"/>
          </a:xfrm>
          <a:noFill/>
          <a:ln/>
        </p:spPr>
        <p:txBody>
          <a:bodyPr lIns="0" tIns="0" rIns="18288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r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5600" b="1" kern="12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Психологические аспекты</a:t>
            </a:r>
            <a:br>
              <a:rPr lang="ru-RU" sz="5600" b="1" kern="12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5600" b="1" kern="12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выживания в сложных ситуациях</a:t>
            </a:r>
            <a:endParaRPr lang="ru-RU" sz="5600" b="1" kern="1200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28596" y="1785926"/>
            <a:ext cx="8305800" cy="2000264"/>
          </a:xfrm>
          <a:noFill/>
          <a:ln/>
        </p:spPr>
        <p:txBody>
          <a:bodyPr lIns="0" rIns="0" bIns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5000" kern="1200" dirty="0">
                <a:effectLst/>
                <a:latin typeface="+mj-lt"/>
                <a:ea typeface="+mj-ea"/>
                <a:cs typeface="+mj-cs"/>
              </a:rPr>
              <a:t>От чего зависит наша реакция на стресс?</a:t>
            </a:r>
            <a:endParaRPr lang="ru-RU" sz="5000" kern="1200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4338" name="Текст 3"/>
          <p:cNvSpPr>
            <a:spLocks noGrp="1"/>
          </p:cNvSpPr>
          <p:nvPr>
            <p:ph type="body" idx="4294967295"/>
          </p:nvPr>
        </p:nvSpPr>
        <p:spPr>
          <a:xfrm>
            <a:off x="0" y="2705100"/>
            <a:ext cx="7772400" cy="1509713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  <a:endParaRPr lang="ru-RU" sz="3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428625" y="260350"/>
            <a:ext cx="8229600" cy="6121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100"/>
              <a:t>Характер, уровень стрессоустойчивости</a:t>
            </a:r>
          </a:p>
          <a:p>
            <a:pPr>
              <a:lnSpc>
                <a:spcPct val="90000"/>
              </a:lnSpc>
            </a:pPr>
            <a:r>
              <a:rPr lang="ru-RU" sz="4100"/>
              <a:t>Эмоционально-волевая сфера</a:t>
            </a:r>
          </a:p>
          <a:p>
            <a:pPr>
              <a:lnSpc>
                <a:spcPct val="90000"/>
              </a:lnSpc>
            </a:pPr>
            <a:r>
              <a:rPr lang="ru-RU" sz="4100"/>
              <a:t>Обученность поведению в экстремальных ситуациях</a:t>
            </a:r>
          </a:p>
          <a:p>
            <a:pPr>
              <a:lnSpc>
                <a:spcPct val="90000"/>
              </a:lnSpc>
            </a:pPr>
            <a:r>
              <a:rPr lang="ru-RU" sz="4100"/>
              <a:t>Воспитание                        (направленность личности на борьбу, на жизнь, на победу)</a:t>
            </a:r>
          </a:p>
          <a:p>
            <a:pPr>
              <a:lnSpc>
                <a:spcPct val="90000"/>
              </a:lnSpc>
            </a:pPr>
            <a:endParaRPr lang="ru-RU" sz="4100"/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 lIns="0" rIns="0" bIns="0">
            <a:normAutofit/>
          </a:bodyPr>
          <a:lstStyle/>
          <a:p>
            <a:r>
              <a:rPr lang="ru-RU" sz="3900"/>
              <a:t>Типы отношений человека к самому себе:</a:t>
            </a:r>
          </a:p>
        </p:txBody>
      </p:sp>
      <p:sp>
        <p:nvSpPr>
          <p:cNvPr id="17410" name="Содержимое 3"/>
          <p:cNvSpPr>
            <a:spLocks noGrp="1"/>
          </p:cNvSpPr>
          <p:nvPr>
            <p:ph idx="4294967295"/>
          </p:nvPr>
        </p:nvSpPr>
        <p:spPr>
          <a:xfrm>
            <a:off x="457200" y="2205038"/>
            <a:ext cx="8229600" cy="3851275"/>
          </a:xfrm>
        </p:spPr>
        <p:txBody>
          <a:bodyPr/>
          <a:lstStyle/>
          <a:p>
            <a:r>
              <a:rPr lang="ru-RU"/>
              <a:t>Отношение к себе, как к «жертве»</a:t>
            </a:r>
          </a:p>
          <a:p>
            <a:r>
              <a:rPr lang="ru-RU"/>
              <a:t>Сочетание отношения к себе как к «жертве» с пониманием себя как «ценности», доверенный себе же</a:t>
            </a:r>
          </a:p>
          <a:p>
            <a:r>
              <a:rPr lang="ru-RU"/>
              <a:t>Отношение к себе, как к одному из ряда людей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704088"/>
            <a:ext cx="8305800" cy="4439424"/>
          </a:xfrm>
          <a:noFill/>
          <a:ln/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5000" kern="1200" dirty="0">
                <a:effectLst/>
                <a:latin typeface="+mj-lt"/>
                <a:ea typeface="+mj-ea"/>
                <a:cs typeface="+mj-cs"/>
              </a:rPr>
              <a:t>Неадекватная, завышенная или, наоборот, заниженная самооценка, недостаточная уверенность в себе, в своих силах- снижает способность к адаптации в стрессе</a:t>
            </a:r>
            <a:endParaRPr lang="ru-RU" sz="5000" kern="1200" dirty="0"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785813"/>
            <a:ext cx="8229600" cy="1847850"/>
          </a:xfrm>
        </p:spPr>
        <p:txBody>
          <a:bodyPr lIns="0" rIns="0" bIns="0">
            <a:normAutofit/>
          </a:bodyPr>
          <a:lstStyle/>
          <a:p>
            <a:r>
              <a:rPr lang="ru-RU" sz="3900"/>
              <a:t>Поведение человека основано на трёх жизненных установках, или «жизненной вере»: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4294967295"/>
          </p:nvPr>
        </p:nvSpPr>
        <p:spPr>
          <a:xfrm>
            <a:off x="357188" y="2857500"/>
            <a:ext cx="8229600" cy="3500438"/>
          </a:xfrm>
        </p:spPr>
        <p:txBody>
          <a:bodyPr/>
          <a:lstStyle/>
          <a:p>
            <a:r>
              <a:rPr lang="ru-RU"/>
              <a:t>Неуязвимость- «все неприятные вещи происходят с другими людьми»</a:t>
            </a:r>
          </a:p>
          <a:p>
            <a:r>
              <a:rPr lang="ru-RU"/>
              <a:t>Значение и цели в жизни (понимание смысла, желание жить)</a:t>
            </a:r>
          </a:p>
          <a:p>
            <a:r>
              <a:rPr lang="ru-RU"/>
              <a:t>Адекватная самооценка и самоуважение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557427"/>
            <a:ext cx="8305800" cy="5453444"/>
          </a:xfrm>
          <a:noFill/>
          <a:ln/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kern="1200" dirty="0">
                <a:effectLst/>
                <a:latin typeface="+mj-lt"/>
                <a:ea typeface="+mj-ea"/>
                <a:cs typeface="+mj-cs"/>
              </a:rPr>
              <a:t>Позвал мужик трёх сыновей, дал им по прутику, и говорит : «Сломайте их». Сыновья легко сломали прутья.</a:t>
            </a:r>
            <a:br>
              <a:rPr lang="ru-RU" sz="4000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4000" kern="1200" dirty="0">
                <a:effectLst/>
                <a:latin typeface="+mj-lt"/>
                <a:ea typeface="+mj-ea"/>
                <a:cs typeface="+mj-cs"/>
              </a:rPr>
              <a:t>Потом дал отец им веник и предложил его сломать. Ничего у братьев не вышло. И сказал тогда мужик: «Прутья вы сломали легко, а веник нет. Так и вы держитесь в жизни вместе, помогайте друг другу и никто тогда вас не сломает»</a:t>
            </a:r>
            <a:endParaRPr lang="ru-RU" sz="4000" kern="1200" dirty="0"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500" y="714375"/>
            <a:ext cx="8229600" cy="1143000"/>
          </a:xfrm>
        </p:spPr>
        <p:txBody>
          <a:bodyPr lIns="0" rIns="0" bIns="0">
            <a:normAutofit/>
          </a:bodyPr>
          <a:lstStyle/>
          <a:p>
            <a:r>
              <a:rPr lang="ru-RU" sz="3900"/>
              <a:t>Действия коллектива в сложной ситуации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349500"/>
            <a:ext cx="8229600" cy="3706813"/>
          </a:xfrm>
        </p:spPr>
        <p:txBody>
          <a:bodyPr/>
          <a:lstStyle/>
          <a:p>
            <a:r>
              <a:rPr lang="ru-RU" sz="5500"/>
              <a:t>Спокойствие</a:t>
            </a:r>
          </a:p>
          <a:p>
            <a:r>
              <a:rPr lang="ru-RU" sz="5500"/>
              <a:t>Слаженность</a:t>
            </a:r>
          </a:p>
          <a:p>
            <a:r>
              <a:rPr lang="ru-RU" sz="5500"/>
              <a:t>Взаимопомощь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785794"/>
            <a:ext cx="7572428" cy="5010928"/>
          </a:xfrm>
          <a:noFill/>
          <a:ln/>
        </p:spPr>
        <p:txBody>
          <a:bodyPr lIns="0" rIns="0" b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kern="1200" dirty="0">
                <a:effectLst/>
                <a:latin typeface="+mj-lt"/>
                <a:ea typeface="+mj-ea"/>
                <a:cs typeface="+mj-cs"/>
              </a:rPr>
              <a:t>  </a:t>
            </a:r>
            <a:br>
              <a:rPr lang="ru-RU" sz="2400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 </a:t>
            </a: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"Плохо человеку,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                         когда он один.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Горе одному,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                         один не воин -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каждый дюжий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                         ему господин,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и даже слабые, </a:t>
            </a:r>
            <a:br>
              <a:rPr lang="ru-RU" sz="2400" i="1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i="1" kern="1200" dirty="0">
                <a:effectLst/>
                <a:latin typeface="+mj-lt"/>
                <a:ea typeface="+mj-ea"/>
                <a:cs typeface="+mj-cs"/>
              </a:rPr>
              <a:t>                                                                             если двое."</a:t>
            </a:r>
            <a:r>
              <a:rPr lang="ru-RU" sz="2400" kern="1200" dirty="0">
                <a:effectLst/>
                <a:latin typeface="+mj-lt"/>
                <a:ea typeface="+mj-ea"/>
                <a:cs typeface="+mj-cs"/>
              </a:rPr>
              <a:t>                 </a:t>
            </a:r>
            <a:br>
              <a:rPr lang="ru-RU" sz="2400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kern="1200" dirty="0">
                <a:effectLst/>
                <a:latin typeface="+mj-lt"/>
                <a:ea typeface="+mj-ea"/>
                <a:cs typeface="+mj-cs"/>
              </a:rPr>
              <a:t>                                                                           В.Маяковский</a:t>
            </a:r>
            <a:br>
              <a:rPr lang="ru-RU" sz="2400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kern="1200" dirty="0">
                <a:effectLst/>
                <a:latin typeface="+mj-lt"/>
                <a:ea typeface="+mj-ea"/>
                <a:cs typeface="+mj-cs"/>
              </a:rPr>
              <a:t/>
            </a:r>
            <a:br>
              <a:rPr lang="ru-RU" sz="2400" kern="1200" dirty="0">
                <a:effectLst/>
                <a:latin typeface="+mj-lt"/>
                <a:ea typeface="+mj-ea"/>
                <a:cs typeface="+mj-cs"/>
              </a:rPr>
            </a:br>
            <a:r>
              <a:rPr lang="ru-RU" sz="2400" kern="1200" dirty="0">
                <a:effectLst/>
                <a:latin typeface="+mj-lt"/>
                <a:ea typeface="+mj-ea"/>
                <a:cs typeface="+mj-cs"/>
              </a:rPr>
              <a:t> </a:t>
            </a:r>
            <a:endParaRPr lang="ru-RU" sz="2400" kern="1200" dirty="0"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94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Constantia</vt:lpstr>
      <vt:lpstr>Arial</vt:lpstr>
      <vt:lpstr>Calibri</vt:lpstr>
      <vt:lpstr>Wingdings 2</vt:lpstr>
      <vt:lpstr>Verdana</vt:lpstr>
      <vt:lpstr>Поток</vt:lpstr>
      <vt:lpstr>Шары</vt:lpstr>
      <vt:lpstr>Слайд 1</vt:lpstr>
      <vt:lpstr>Слайд 2</vt:lpstr>
      <vt:lpstr>Слайд 3</vt:lpstr>
      <vt:lpstr>Типы отношений человека к самому себе:</vt:lpstr>
      <vt:lpstr>Слайд 5</vt:lpstr>
      <vt:lpstr>Поведение человека основано на трёх жизненных установках, или «жизненной вере»:</vt:lpstr>
      <vt:lpstr>Слайд 7</vt:lpstr>
      <vt:lpstr>Действия коллектива в сложной ситуации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аспекты выживания в сложных ситуациях</dc:title>
  <dc:creator>Admin</dc:creator>
  <cp:lastModifiedBy>Admin</cp:lastModifiedBy>
  <cp:revision>7</cp:revision>
  <dcterms:created xsi:type="dcterms:W3CDTF">2011-04-17T14:48:36Z</dcterms:created>
  <dcterms:modified xsi:type="dcterms:W3CDTF">2013-04-17T11:40:10Z</dcterms:modified>
</cp:coreProperties>
</file>