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5" r:id="rId2"/>
    <p:sldId id="256" r:id="rId3"/>
    <p:sldId id="259" r:id="rId4"/>
    <p:sldId id="270" r:id="rId5"/>
    <p:sldId id="266" r:id="rId6"/>
    <p:sldId id="269" r:id="rId7"/>
    <p:sldId id="261" r:id="rId8"/>
    <p:sldId id="260" r:id="rId9"/>
    <p:sldId id="264" r:id="rId10"/>
    <p:sldId id="267" r:id="rId11"/>
    <p:sldId id="257" r:id="rId12"/>
    <p:sldId id="258" r:id="rId13"/>
    <p:sldId id="26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426"/>
    <a:srgbClr val="82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7AFD-4A03-475B-BD5E-B968EA48CA4B}" type="datetimeFigureOut">
              <a:rPr lang="ru-RU" smtClean="0"/>
              <a:pPr/>
              <a:t>26.03.2014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5752E63-D5DF-4904-AD44-4E257FB153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7AFD-4A03-475B-BD5E-B968EA48CA4B}" type="datetimeFigureOut">
              <a:rPr lang="ru-RU" smtClean="0"/>
              <a:pPr/>
              <a:t>26.03.2014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2E63-D5DF-4904-AD44-4E257FB153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7AFD-4A03-475B-BD5E-B968EA48CA4B}" type="datetimeFigureOut">
              <a:rPr lang="ru-RU" smtClean="0"/>
              <a:pPr/>
              <a:t>26.03.2014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2E63-D5DF-4904-AD44-4E257FB153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7AFD-4A03-475B-BD5E-B968EA48CA4B}" type="datetimeFigureOut">
              <a:rPr lang="ru-RU" smtClean="0"/>
              <a:pPr/>
              <a:t>26.03.2014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5752E63-D5DF-4904-AD44-4E257FB153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7AFD-4A03-475B-BD5E-B968EA48CA4B}" type="datetimeFigureOut">
              <a:rPr lang="ru-RU" smtClean="0"/>
              <a:pPr/>
              <a:t>26.03.2014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2E63-D5DF-4904-AD44-4E257FB153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7AFD-4A03-475B-BD5E-B968EA48CA4B}" type="datetimeFigureOut">
              <a:rPr lang="ru-RU" smtClean="0"/>
              <a:pPr/>
              <a:t>26.03.2014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2E63-D5DF-4904-AD44-4E257FB153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7AFD-4A03-475B-BD5E-B968EA48CA4B}" type="datetimeFigureOut">
              <a:rPr lang="ru-RU" smtClean="0"/>
              <a:pPr/>
              <a:t>26.03.2014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5752E63-D5DF-4904-AD44-4E257FB153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7AFD-4A03-475B-BD5E-B968EA48CA4B}" type="datetimeFigureOut">
              <a:rPr lang="ru-RU" smtClean="0"/>
              <a:pPr/>
              <a:t>26.03.2014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2E63-D5DF-4904-AD44-4E257FB153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7AFD-4A03-475B-BD5E-B968EA48CA4B}" type="datetimeFigureOut">
              <a:rPr lang="ru-RU" smtClean="0"/>
              <a:pPr/>
              <a:t>26.03.2014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2E63-D5DF-4904-AD44-4E257FB153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7AFD-4A03-475B-BD5E-B968EA48CA4B}" type="datetimeFigureOut">
              <a:rPr lang="ru-RU" smtClean="0"/>
              <a:pPr/>
              <a:t>26.03.2014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2E63-D5DF-4904-AD44-4E257FB153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7AFD-4A03-475B-BD5E-B968EA48CA4B}" type="datetimeFigureOut">
              <a:rPr lang="ru-RU" smtClean="0"/>
              <a:pPr/>
              <a:t>26.03.2014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2E63-D5DF-4904-AD44-4E257FB153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DA57AFD-4A03-475B-BD5E-B968EA48CA4B}" type="datetimeFigureOut">
              <a:rPr lang="ru-RU" smtClean="0"/>
              <a:pPr/>
              <a:t>26.03.2014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5752E63-D5DF-4904-AD44-4E257FB153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1071546"/>
            <a:ext cx="6072230" cy="50085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sz="4800" b="1" dirty="0" smtClean="0">
                <a:solidFill>
                  <a:srgbClr val="00B050"/>
                </a:solidFill>
                <a:latin typeface="Monotype Corsiva" pitchFamily="66" charset="0"/>
                <a:ea typeface="MS Mincho" pitchFamily="49" charset="-128"/>
              </a:rPr>
              <a:t>Активные  </a:t>
            </a:r>
            <a:r>
              <a:rPr lang="ru-RU" sz="4800" b="1" i="1" dirty="0" smtClean="0">
                <a:solidFill>
                  <a:srgbClr val="00B050"/>
                </a:solidFill>
                <a:latin typeface="Monotype Corsiva" pitchFamily="66" charset="0"/>
              </a:rPr>
              <a:t>приёмы обучения  на    уроках  русского языка  и литературы </a:t>
            </a:r>
          </a:p>
          <a:p>
            <a:pPr>
              <a:buNone/>
            </a:pPr>
            <a:r>
              <a:rPr lang="ru-RU" sz="4800" b="1" i="1" dirty="0" smtClean="0">
                <a:solidFill>
                  <a:srgbClr val="00B050"/>
                </a:solidFill>
                <a:latin typeface="Monotype Corsiva" pitchFamily="66" charset="0"/>
              </a:rPr>
              <a:t>   в условиях  реализации     </a:t>
            </a:r>
            <a:r>
              <a:rPr lang="ru-RU" sz="4800" b="1" i="1" u="sng" dirty="0" smtClean="0">
                <a:solidFill>
                  <a:srgbClr val="00B050"/>
                </a:solidFill>
                <a:latin typeface="Monotype Corsiva" pitchFamily="66" charset="0"/>
              </a:rPr>
              <a:t>ФГОС</a:t>
            </a:r>
            <a:endParaRPr lang="ru-RU" sz="4800" b="1" i="1" u="sng" dirty="0">
              <a:solidFill>
                <a:srgbClr val="00B050"/>
              </a:solidFill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0"/>
            <a:ext cx="842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Муниципальное автономное общеобразовательное учреждение </a:t>
            </a:r>
          </a:p>
          <a:p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«Средняя общеобразовательная  школа №1 с.Александровское»</a:t>
            </a:r>
            <a:endParaRPr lang="ru-RU" sz="20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29190" y="5000636"/>
            <a:ext cx="40005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bg2">
                    <a:lumMod val="10000"/>
                  </a:schemeClr>
                </a:solidFill>
              </a:rPr>
              <a:t>Учитель русского языка и литературы </a:t>
            </a:r>
            <a:r>
              <a:rPr lang="ru-RU" sz="2400" b="1" i="1" dirty="0" err="1" smtClean="0">
                <a:solidFill>
                  <a:schemeClr val="bg2">
                    <a:lumMod val="10000"/>
                  </a:schemeClr>
                </a:solidFill>
              </a:rPr>
              <a:t>Шитакова</a:t>
            </a:r>
            <a:r>
              <a:rPr lang="ru-RU" sz="2400" b="1" i="1" dirty="0" smtClean="0">
                <a:solidFill>
                  <a:schemeClr val="bg2">
                    <a:lumMod val="10000"/>
                  </a:schemeClr>
                </a:solidFill>
              </a:rPr>
              <a:t> М.В.</a:t>
            </a:r>
          </a:p>
          <a:p>
            <a:r>
              <a:rPr lang="ru-RU" sz="2400" b="1" i="1" dirty="0" smtClean="0">
                <a:solidFill>
                  <a:schemeClr val="bg2">
                    <a:lumMod val="10000"/>
                  </a:schemeClr>
                </a:solidFill>
              </a:rPr>
              <a:t>Первая квалификационная категория</a:t>
            </a:r>
            <a:endParaRPr lang="ru-RU" sz="2400" b="1" i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027" name="Picture 3" descr="D:\Наши фотки\Семейные фото\Копия Копия DSC0384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1142984"/>
            <a:ext cx="3255422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B050"/>
                </a:solidFill>
              </a:rPr>
              <a:t>Приём «Шифровальщики»</a:t>
            </a:r>
            <a:endParaRPr lang="ru-RU" b="1" i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Задание: Расшифруйте запись </a:t>
            </a:r>
          </a:p>
          <a:p>
            <a:pPr>
              <a:buNone/>
            </a:pPr>
            <a:r>
              <a:rPr lang="ru-RU" dirty="0" smtClean="0"/>
              <a:t>                14  16  13  16  5  24   29</a:t>
            </a:r>
          </a:p>
          <a:p>
            <a:pPr>
              <a:buNone/>
            </a:pPr>
            <a:r>
              <a:rPr lang="ru-RU" dirty="0" smtClean="0"/>
              <a:t>                 М   О     Л    О   Д   Ц    Ы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Задание: Замените  буквы цифрами</a:t>
            </a:r>
          </a:p>
          <a:p>
            <a:pPr>
              <a:buNone/>
            </a:pPr>
            <a:r>
              <a:rPr lang="ru-RU" dirty="0" smtClean="0"/>
              <a:t>                 Г    Л   А   Г   О    Л</a:t>
            </a:r>
          </a:p>
          <a:p>
            <a:pPr>
              <a:buNone/>
            </a:pPr>
            <a:r>
              <a:rPr lang="ru-RU" dirty="0" smtClean="0"/>
              <a:t>                 4  13  1  4  16  13 </a:t>
            </a:r>
          </a:p>
          <a:p>
            <a:pPr>
              <a:buNone/>
            </a:pPr>
            <a:r>
              <a:rPr lang="ru-RU" dirty="0" smtClean="0"/>
              <a:t>    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6515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820000"/>
                </a:solidFill>
              </a:rPr>
              <a:t>Рефлексия </a:t>
            </a:r>
          </a:p>
          <a:p>
            <a:pPr>
              <a:buNone/>
            </a:pPr>
            <a:endParaRPr lang="ru-RU" sz="4000" b="1" i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4000" b="1" i="1" dirty="0" smtClean="0">
                <a:solidFill>
                  <a:srgbClr val="00B050"/>
                </a:solidFill>
              </a:rPr>
              <a:t>Приём «Структура</a:t>
            </a:r>
            <a:r>
              <a:rPr lang="ru-RU" sz="4000" b="1" i="1" dirty="0">
                <a:solidFill>
                  <a:srgbClr val="00B050"/>
                </a:solidFill>
              </a:rPr>
              <a:t>: </a:t>
            </a:r>
            <a:r>
              <a:rPr lang="ru-RU" sz="4000" b="1" i="1" dirty="0" smtClean="0">
                <a:solidFill>
                  <a:srgbClr val="00B050"/>
                </a:solidFill>
              </a:rPr>
              <a:t>3-2-1»</a:t>
            </a:r>
            <a:endParaRPr lang="ru-RU" sz="4000" b="1" dirty="0" smtClean="0">
              <a:solidFill>
                <a:srgbClr val="00B050"/>
              </a:solidFill>
            </a:endParaRPr>
          </a:p>
          <a:p>
            <a:pPr lvl="0"/>
            <a:r>
              <a:rPr lang="ru-RU" i="1" dirty="0"/>
              <a:t>3…самых важных момента, которые я сегодня узнал.</a:t>
            </a:r>
            <a:endParaRPr lang="ru-RU" dirty="0"/>
          </a:p>
          <a:p>
            <a:pPr lvl="0"/>
            <a:r>
              <a:rPr lang="ru-RU" i="1" dirty="0"/>
              <a:t>2 …правила, которые я буду помнить при написании …..</a:t>
            </a:r>
            <a:endParaRPr lang="ru-RU" dirty="0"/>
          </a:p>
          <a:p>
            <a:pPr lvl="0"/>
            <a:r>
              <a:rPr lang="ru-RU" i="1" dirty="0"/>
              <a:t>1…вопрос, который у меня возник на уроке.</a:t>
            </a:r>
            <a:endParaRPr lang="ru-RU" dirty="0"/>
          </a:p>
          <a:p>
            <a:pPr>
              <a:buNone/>
            </a:pPr>
            <a:r>
              <a:rPr lang="ru-RU" i="1" dirty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5794397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b="1" dirty="0" smtClean="0"/>
              <a:t>  </a:t>
            </a:r>
            <a:r>
              <a:rPr lang="ru-RU" sz="4300" b="1" i="1" dirty="0" smtClean="0">
                <a:solidFill>
                  <a:srgbClr val="00B050"/>
                </a:solidFill>
              </a:rPr>
              <a:t>Приём «Выходная карта»</a:t>
            </a:r>
            <a:endParaRPr lang="ru-RU" sz="4300" b="1" i="1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/>
              <a:t>конце какой-либо содержательной работы учитель просит </a:t>
            </a:r>
            <a:r>
              <a:rPr lang="ru-RU" dirty="0" smtClean="0"/>
              <a:t>учащихся </a:t>
            </a:r>
            <a:r>
              <a:rPr lang="ru-RU" dirty="0"/>
              <a:t>зафиксировать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 </a:t>
            </a:r>
            <a:r>
              <a:rPr lang="ru-RU" dirty="0"/>
              <a:t>тезиса:</a:t>
            </a:r>
          </a:p>
          <a:p>
            <a:r>
              <a:rPr lang="ru-RU" dirty="0"/>
              <a:t>- самую главную мысль урока;</a:t>
            </a:r>
          </a:p>
          <a:p>
            <a:r>
              <a:rPr lang="ru-RU" dirty="0"/>
              <a:t>- вопрос, который остался у тебя после обсуждения </a:t>
            </a:r>
          </a:p>
          <a:p>
            <a:r>
              <a:rPr lang="ru-RU" dirty="0"/>
              <a:t>- ту мысль, с которой ты не согласен 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8600" b="1" dirty="0" smtClean="0">
                <a:solidFill>
                  <a:srgbClr val="00B050"/>
                </a:solidFill>
              </a:rPr>
              <a:t>Терпение </a:t>
            </a:r>
            <a:r>
              <a:rPr lang="ru-RU" sz="8600" b="1" dirty="0">
                <a:solidFill>
                  <a:srgbClr val="00B050"/>
                </a:solidFill>
              </a:rPr>
              <a:t>и кропотливый труд – </a:t>
            </a:r>
            <a:r>
              <a:rPr lang="ru-RU" sz="8600" b="1" dirty="0" smtClean="0">
                <a:solidFill>
                  <a:srgbClr val="00B050"/>
                </a:solidFill>
              </a:rPr>
              <a:t>                                    </a:t>
            </a:r>
          </a:p>
          <a:p>
            <a:pPr>
              <a:buNone/>
            </a:pPr>
            <a:r>
              <a:rPr lang="ru-RU" sz="8600" b="1" dirty="0" smtClean="0">
                <a:solidFill>
                  <a:srgbClr val="00B050"/>
                </a:solidFill>
              </a:rPr>
              <a:t>Успеха </a:t>
            </a:r>
            <a:r>
              <a:rPr lang="ru-RU" sz="8600" b="1" dirty="0">
                <a:solidFill>
                  <a:srgbClr val="00B050"/>
                </a:solidFill>
              </a:rPr>
              <a:t>громкого начало! </a:t>
            </a:r>
            <a:endParaRPr lang="ru-RU" sz="8600" b="1" dirty="0" smtClean="0">
              <a:solidFill>
                <a:srgbClr val="00B050"/>
              </a:solidFill>
            </a:endParaRPr>
          </a:p>
          <a:p>
            <a:endParaRPr lang="ru-RU" sz="6500" b="1" dirty="0">
              <a:solidFill>
                <a:srgbClr val="00B050"/>
              </a:solidFill>
            </a:endParaRPr>
          </a:p>
          <a:p>
            <a:endParaRPr lang="ru-RU" b="1" dirty="0" smtClean="0"/>
          </a:p>
          <a:p>
            <a:pPr>
              <a:buNone/>
            </a:pPr>
            <a:r>
              <a:rPr lang="ru-RU" sz="7100" b="1" dirty="0" smtClean="0">
                <a:solidFill>
                  <a:srgbClr val="002060"/>
                </a:solidFill>
              </a:rPr>
              <a:t> </a:t>
            </a:r>
            <a:r>
              <a:rPr lang="ru-RU" sz="7100" b="1" dirty="0">
                <a:solidFill>
                  <a:srgbClr val="002060"/>
                </a:solidFill>
              </a:rPr>
              <a:t>Благодарю за сотрудничество!</a:t>
            </a:r>
            <a:endParaRPr lang="ru-RU" sz="7100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7100" b="1" dirty="0">
                <a:solidFill>
                  <a:srgbClr val="002060"/>
                </a:solidFill>
              </a:rPr>
              <a:t> </a:t>
            </a:r>
            <a:endParaRPr lang="ru-RU" sz="71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0166" y="3571880"/>
          <a:ext cx="6096000" cy="3071826"/>
        </p:xfrm>
        <a:graphic>
          <a:graphicData uri="http://schemas.openxmlformats.org/drawingml/2006/table">
            <a:tbl>
              <a:tblPr/>
              <a:tblGrid>
                <a:gridCol w="1186009"/>
                <a:gridCol w="3533102"/>
                <a:gridCol w="1376889"/>
              </a:tblGrid>
              <a:tr h="558513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  <a:r>
                        <a:rPr lang="ru-RU" sz="16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До</a:t>
                      </a:r>
                    </a:p>
                    <a:p>
                      <a:r>
                        <a:rPr lang="ru-RU" sz="16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-  или +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Утверждения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Пишется: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i="1" dirty="0">
                          <a:latin typeface="Times New Roman"/>
                          <a:ea typeface="Times New Roman"/>
                          <a:cs typeface="Times New Roman"/>
                        </a:rPr>
                        <a:t>После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r>
                        <a:rPr lang="ru-RU" sz="1800" i="1" dirty="0">
                          <a:latin typeface="Times New Roman"/>
                          <a:ea typeface="Times New Roman"/>
                          <a:cs typeface="Times New Roman"/>
                        </a:rPr>
                        <a:t>+или  -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57">
                <a:tc>
                  <a:txBody>
                    <a:bodyPr/>
                    <a:lstStyle/>
                    <a:p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(не) высокий -  слитно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57">
                <a:tc>
                  <a:txBody>
                    <a:bodyPr/>
                    <a:lstStyle/>
                    <a:p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(не)брежный -слитно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57">
                <a:tc>
                  <a:txBody>
                    <a:bodyPr/>
                    <a:lstStyle/>
                    <a:p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(не)маленький, а большой- раздельно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57">
                <a:tc>
                  <a:txBody>
                    <a:bodyPr/>
                    <a:lstStyle/>
                    <a:p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совсем (не) умный - слитно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57">
                <a:tc>
                  <a:txBody>
                    <a:bodyPr/>
                    <a:lstStyle/>
                    <a:p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вовсе (не) слабый - раздельно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57">
                <a:tc>
                  <a:txBody>
                    <a:bodyPr/>
                    <a:lstStyle/>
                    <a:p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ничуть (не) спокойный -  слитно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57">
                <a:tc>
                  <a:txBody>
                    <a:bodyPr/>
                    <a:lstStyle/>
                    <a:p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нисколько (не) красивый -  раздельно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57">
                <a:tc>
                  <a:txBody>
                    <a:bodyPr/>
                    <a:lstStyle/>
                    <a:p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мальчик (не)скромен- раздельно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57">
                <a:tc>
                  <a:txBody>
                    <a:bodyPr/>
                    <a:lstStyle/>
                    <a:p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девочка (не)ряшлива-  раздельно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53" marR="65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" y="214290"/>
            <a:ext cx="8929718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Приём  «До и после»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Алгоритм: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1этап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 работаем с утверждениями и ставим   плюс, если согласны с утверждением и - минус, если не согласны, в графе «До»; (не боимся ошибаться)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 этап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изучаем  тему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 этап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 выполняем работу и ставим  +, если согласны с утверждением и  -  , если не согласны в графе «После».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 этап- 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объясняем свои ошибки у доски.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-Правописание  каких слов не смогли правильно отметить?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-Какие имена прилагательные написали правильно, какие - неправильно?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14282" y="0"/>
            <a:ext cx="8643997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630238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Приём «Зоркий глаз»</a:t>
            </a:r>
          </a:p>
          <a:p>
            <a:pPr indent="630238" fontAlgn="base">
              <a:spcBef>
                <a:spcPct val="0"/>
              </a:spcBef>
              <a:spcAft>
                <a:spcPct val="0"/>
              </a:spcAft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indent="630238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Задания на тренировку внимания, быстроту реакции. </a:t>
            </a:r>
          </a:p>
          <a:p>
            <a:pPr marL="0" marR="0" lvl="0" indent="6302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Пополняем словарный запас.</a:t>
            </a:r>
          </a:p>
          <a:p>
            <a:pPr marL="0" marR="0" lvl="0" indent="6302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6302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Проверяем знания по теме «Прямая речь».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6302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Зачёркивая буквы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820000"/>
                </a:solidFill>
                <a:effectLst/>
                <a:latin typeface="Times New Roman" pitchFamily="18" charset="0"/>
                <a:cs typeface="Times New Roman" pitchFamily="18" charset="0"/>
              </a:rPr>
              <a:t>б,ж,ф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820000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82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вы получите предложение. Запишите его, правильно расставляя знаки препинания.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71538" y="3429000"/>
          <a:ext cx="6834217" cy="2980390"/>
        </p:xfrm>
        <a:graphic>
          <a:graphicData uri="http://schemas.openxmlformats.org/drawingml/2006/table">
            <a:tbl>
              <a:tblPr/>
              <a:tblGrid>
                <a:gridCol w="497149"/>
                <a:gridCol w="528089"/>
                <a:gridCol w="528089"/>
                <a:gridCol w="528089"/>
                <a:gridCol w="528089"/>
                <a:gridCol w="528089"/>
                <a:gridCol w="528089"/>
                <a:gridCol w="528089"/>
                <a:gridCol w="528089"/>
                <a:gridCol w="528089"/>
                <a:gridCol w="528089"/>
                <a:gridCol w="528089"/>
                <a:gridCol w="528089"/>
              </a:tblGrid>
              <a:tr h="298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з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й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й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й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з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ш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ч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328726"/>
          </a:xfrm>
        </p:spPr>
        <p:txBody>
          <a:bodyPr>
            <a:normAutofit fontScale="90000"/>
          </a:bodyPr>
          <a:lstStyle/>
          <a:p>
            <a:r>
              <a:rPr lang="ru-RU" sz="2200" b="1" i="1" dirty="0" smtClean="0"/>
              <a:t>Задание: Отследите глазами линии, идущие от цифр к буквам. Напишите эти буквы, вы получите зашифрованное слово. Составьте с этим словом простое распространённое предложение.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i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000240"/>
          <a:ext cx="8358248" cy="3289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3353"/>
                <a:gridCol w="591915"/>
                <a:gridCol w="591915"/>
                <a:gridCol w="591915"/>
                <a:gridCol w="591915"/>
                <a:gridCol w="591915"/>
                <a:gridCol w="591915"/>
                <a:gridCol w="591915"/>
                <a:gridCol w="591915"/>
                <a:gridCol w="591915"/>
                <a:gridCol w="591915"/>
                <a:gridCol w="591915"/>
                <a:gridCol w="591915"/>
                <a:gridCol w="591915"/>
              </a:tblGrid>
              <a:tr h="1607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 dirty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3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 dirty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3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3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 dirty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3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3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>
                          <a:latin typeface="Times New Roman"/>
                          <a:ea typeface="Times New Roman"/>
                        </a:rPr>
                        <a:t>6</a:t>
                      </a:r>
                      <a:endParaRPr lang="ru-RU" sz="3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3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>
                          <a:latin typeface="Times New Roman"/>
                          <a:ea typeface="Times New Roman"/>
                        </a:rPr>
                        <a:t>8</a:t>
                      </a:r>
                      <a:endParaRPr lang="ru-RU" sz="3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3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3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3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3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3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 dirty="0"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3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607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 dirty="0" smtClean="0">
                          <a:latin typeface="Times New Roman"/>
                          <a:ea typeface="Times New Roman"/>
                        </a:rPr>
                        <a:t>о</a:t>
                      </a:r>
                      <a:endParaRPr lang="ru-RU" sz="3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 dirty="0" smtClean="0">
                          <a:latin typeface="Times New Roman"/>
                          <a:ea typeface="Times New Roman"/>
                        </a:rPr>
                        <a:t>л</a:t>
                      </a:r>
                      <a:endParaRPr lang="ru-RU" sz="3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 dirty="0" smtClean="0">
                          <a:latin typeface="Times New Roman"/>
                          <a:ea typeface="Times New Roman"/>
                        </a:rPr>
                        <a:t>о</a:t>
                      </a:r>
                      <a:endParaRPr lang="ru-RU" sz="3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 dirty="0" smtClean="0"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3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 dirty="0" smtClean="0">
                          <a:latin typeface="Times New Roman"/>
                          <a:ea typeface="Times New Roman"/>
                        </a:rPr>
                        <a:t>ч</a:t>
                      </a:r>
                      <a:endParaRPr lang="ru-RU" sz="3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 dirty="0" smtClean="0"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3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 dirty="0" smtClean="0">
                          <a:latin typeface="Times New Roman"/>
                          <a:ea typeface="Times New Roman"/>
                        </a:rPr>
                        <a:t>о</a:t>
                      </a:r>
                      <a:endParaRPr lang="ru-RU" sz="3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 dirty="0" smtClean="0">
                          <a:latin typeface="Times New Roman"/>
                          <a:ea typeface="Times New Roman"/>
                        </a:rPr>
                        <a:t>в</a:t>
                      </a:r>
                      <a:endParaRPr lang="ru-RU" sz="3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 dirty="0" smtClean="0">
                          <a:latin typeface="Times New Roman"/>
                          <a:ea typeface="Times New Roman"/>
                        </a:rPr>
                        <a:t>т</a:t>
                      </a:r>
                      <a:endParaRPr lang="ru-RU" sz="3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 dirty="0" err="1" smtClean="0">
                          <a:latin typeface="Times New Roman"/>
                          <a:ea typeface="Times New Roman"/>
                        </a:rPr>
                        <a:t>н</a:t>
                      </a:r>
                      <a:endParaRPr lang="ru-RU" sz="3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 dirty="0" smtClean="0"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3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 dirty="0" smtClean="0">
                          <a:latin typeface="Times New Roman"/>
                          <a:ea typeface="Times New Roman"/>
                        </a:rPr>
                        <a:t>е</a:t>
                      </a:r>
                      <a:endParaRPr lang="ru-RU" sz="3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 dirty="0" smtClean="0">
                          <a:latin typeface="Times New Roman"/>
                          <a:ea typeface="Times New Roman"/>
                        </a:rPr>
                        <a:t>е</a:t>
                      </a:r>
                      <a:endParaRPr lang="ru-RU" sz="3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3200" b="1" i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b="1" i="1" dirty="0" smtClean="0">
                          <a:latin typeface="Times New Roman"/>
                          <a:ea typeface="Times New Roman"/>
                        </a:rPr>
                        <a:t>и</a:t>
                      </a:r>
                      <a:endParaRPr lang="ru-RU" sz="3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571472" y="3643314"/>
            <a:ext cx="1928826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785786" y="4214818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714348" y="3714752"/>
            <a:ext cx="1285884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571736" y="3714752"/>
            <a:ext cx="2357454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3178959" y="3750471"/>
            <a:ext cx="1214446" cy="1143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3107521" y="4250537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3857620" y="4214818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10800000" flipV="1">
            <a:off x="2928926" y="3714752"/>
            <a:ext cx="2000264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429256" y="3714752"/>
            <a:ext cx="1857388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5143504" y="3857628"/>
            <a:ext cx="1214446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6072198" y="4214818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0800000" flipV="1">
            <a:off x="6072198" y="3714752"/>
            <a:ext cx="1285884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16200000" flipH="1">
            <a:off x="7643834" y="3857628"/>
            <a:ext cx="1071570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7643834" y="3929066"/>
            <a:ext cx="1071570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Приём «Крестики –нолики»</a:t>
            </a:r>
            <a:endParaRPr lang="ru-RU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54162"/>
            <a:ext cx="8705880" cy="530383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 таблице с цифрами отметьте «+» Причастия, Прилагательные -«0».</a:t>
            </a:r>
          </a:p>
          <a:p>
            <a:pPr>
              <a:buNone/>
            </a:pPr>
            <a:r>
              <a:rPr lang="ru-RU" sz="2400" dirty="0" smtClean="0"/>
              <a:t>1.Туманная                   2.огорчённая            3.влюблённая</a:t>
            </a:r>
          </a:p>
          <a:p>
            <a:pPr>
              <a:buNone/>
            </a:pPr>
            <a:r>
              <a:rPr lang="ru-RU" sz="2400" dirty="0" smtClean="0"/>
              <a:t>4.Сонная                       5.взбешённая           6.таинственная</a:t>
            </a:r>
          </a:p>
          <a:p>
            <a:pPr>
              <a:buNone/>
            </a:pPr>
            <a:r>
              <a:rPr lang="ru-RU" sz="2400" dirty="0" smtClean="0"/>
              <a:t>7.Отрешённая               8.смущённая             9.каменная</a:t>
            </a:r>
          </a:p>
          <a:p>
            <a:pPr>
              <a:buNone/>
            </a:pPr>
            <a:r>
              <a:rPr lang="ru-RU" sz="2400" dirty="0" smtClean="0"/>
              <a:t>10.Разочарованная     11.создана                12.околдованная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928926" y="4500568"/>
          <a:ext cx="2786082" cy="2357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4"/>
                <a:gridCol w="928694"/>
                <a:gridCol w="928694"/>
              </a:tblGrid>
              <a:tr h="589358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589358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589358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</a:tr>
              <a:tr h="589358"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42918"/>
            <a:ext cx="8686800" cy="65248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b="1" i="1" dirty="0" smtClean="0"/>
              <a:t>Словарная работа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Формы «подачи» словарных слов. </a:t>
            </a:r>
            <a:br>
              <a:rPr lang="ru-RU" sz="2200" dirty="0" smtClean="0"/>
            </a:br>
            <a:r>
              <a:rPr lang="ru-RU" sz="2200" dirty="0" smtClean="0"/>
              <a:t>Задача учащихся – определить слово, записать в словарик.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71678"/>
            <a:ext cx="8507413" cy="3795722"/>
          </a:xfrm>
          <a:ln>
            <a:solidFill>
              <a:schemeClr val="bg2"/>
            </a:solidFill>
          </a:ln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b="1" i="1" dirty="0" smtClean="0"/>
              <a:t>Вставь пропущенные гласные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b="1" i="1" dirty="0" smtClean="0"/>
              <a:t>               </a:t>
            </a:r>
            <a:r>
              <a:rPr lang="ru-RU" b="1" i="1" dirty="0" err="1" smtClean="0">
                <a:solidFill>
                  <a:srgbClr val="00B050"/>
                </a:solidFill>
              </a:rPr>
              <a:t>Прптств</a:t>
            </a:r>
            <a:r>
              <a:rPr lang="ru-RU" b="1" i="1" dirty="0" smtClean="0">
                <a:solidFill>
                  <a:srgbClr val="00B050"/>
                </a:solidFill>
              </a:rPr>
              <a:t> – препятствие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b="1" i="1" dirty="0" smtClean="0">
                <a:solidFill>
                  <a:srgbClr val="00B050"/>
                </a:solidFill>
              </a:rPr>
              <a:t>                   </a:t>
            </a:r>
            <a:r>
              <a:rPr lang="ru-RU" b="1" i="1" dirty="0" err="1" smtClean="0">
                <a:solidFill>
                  <a:srgbClr val="00B050"/>
                </a:solidFill>
              </a:rPr>
              <a:t>Жжжть</a:t>
            </a:r>
            <a:r>
              <a:rPr lang="ru-RU" b="1" i="1" dirty="0" smtClean="0">
                <a:solidFill>
                  <a:srgbClr val="00B050"/>
                </a:solidFill>
              </a:rPr>
              <a:t> – жужжать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b="1" i="1" dirty="0" smtClean="0"/>
          </a:p>
          <a:p>
            <a:pPr eaLnBrk="1" hangingPunct="1">
              <a:lnSpc>
                <a:spcPct val="80000"/>
              </a:lnSpc>
            </a:pPr>
            <a:r>
              <a:rPr lang="ru-RU" b="1" i="1" dirty="0" smtClean="0"/>
              <a:t>Расставь буквы в нужном порядке</a:t>
            </a:r>
          </a:p>
          <a:p>
            <a:pPr>
              <a:lnSpc>
                <a:spcPct val="80000"/>
              </a:lnSpc>
              <a:buNone/>
            </a:pPr>
            <a:r>
              <a:rPr lang="ru-RU" b="1" i="1" dirty="0" smtClean="0"/>
              <a:t>          </a:t>
            </a:r>
            <a:r>
              <a:rPr lang="ru-RU" b="1" i="1" dirty="0" err="1" smtClean="0">
                <a:solidFill>
                  <a:srgbClr val="00B050"/>
                </a:solidFill>
              </a:rPr>
              <a:t>жрасьаятс</a:t>
            </a:r>
            <a:r>
              <a:rPr lang="ru-RU" dirty="0" smtClean="0">
                <a:solidFill>
                  <a:srgbClr val="00B050"/>
                </a:solidFill>
              </a:rPr>
              <a:t>    -   </a:t>
            </a:r>
            <a:r>
              <a:rPr lang="ru-RU" b="1" i="1" dirty="0" smtClean="0">
                <a:solidFill>
                  <a:srgbClr val="00B050"/>
                </a:solidFill>
              </a:rPr>
              <a:t>Сражаться </a:t>
            </a:r>
            <a:endParaRPr lang="ru-RU" dirty="0" smtClean="0"/>
          </a:p>
          <a:p>
            <a:pPr eaLnBrk="1" hangingPunct="1">
              <a:lnSpc>
                <a:spcPct val="80000"/>
              </a:lnSpc>
            </a:pPr>
            <a:r>
              <a:rPr lang="ru-RU" b="1" i="1" dirty="0" smtClean="0"/>
              <a:t>Выбери буквы, обозначающие звонкие согласные звуки.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b="1" i="1" dirty="0" smtClean="0">
                <a:solidFill>
                  <a:srgbClr val="00B050"/>
                </a:solidFill>
              </a:rPr>
              <a:t>              </a:t>
            </a:r>
            <a:r>
              <a:rPr lang="ru-RU" b="1" i="1" dirty="0" err="1" smtClean="0">
                <a:solidFill>
                  <a:srgbClr val="00B050"/>
                </a:solidFill>
              </a:rPr>
              <a:t>Дстифалошг</a:t>
            </a:r>
            <a:r>
              <a:rPr lang="ru-RU" b="1" i="1" dirty="0" smtClean="0">
                <a:solidFill>
                  <a:srgbClr val="00B050"/>
                </a:solidFill>
              </a:rPr>
              <a:t> – диалог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ru-RU" b="1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b="1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b="1" i="1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b="1" i="1" dirty="0" smtClean="0">
                <a:solidFill>
                  <a:srgbClr val="00B050"/>
                </a:solidFill>
              </a:rPr>
              <a:t>Приём «Кубики»</a:t>
            </a:r>
            <a:endParaRPr lang="ru-RU" sz="4800" i="1" dirty="0" smtClean="0">
              <a:solidFill>
                <a:srgbClr val="00B050"/>
              </a:solidFill>
            </a:endParaRPr>
          </a:p>
          <a:p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i="1" dirty="0"/>
              <a:t>Постройте   из данных  «кубиков»  </a:t>
            </a:r>
            <a:r>
              <a:rPr lang="ru-RU" i="1" dirty="0" smtClean="0"/>
              <a:t>текст. 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8" name="Rectangle 40"/>
          <p:cNvSpPr>
            <a:spLocks noChangeArrowheads="1"/>
          </p:cNvSpPr>
          <p:nvPr/>
        </p:nvSpPr>
        <p:spPr bwMode="auto">
          <a:xfrm>
            <a:off x="357158" y="0"/>
            <a:ext cx="857256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302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 связей.  </a:t>
            </a:r>
          </a:p>
          <a:p>
            <a:pPr marL="0" marR="0" lvl="0" indent="6302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Решите задачу.  Дано предложение: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6302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Документ тут же был подписан директором на столе в     кабинете второго этажа.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6302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49" name="Rectangle 41"/>
          <p:cNvSpPr>
            <a:spLocks noChangeArrowheads="1"/>
          </p:cNvSpPr>
          <p:nvPr/>
        </p:nvSpPr>
        <p:spPr bwMode="auto">
          <a:xfrm>
            <a:off x="357157" y="1500175"/>
            <a:ext cx="842968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</a:t>
            </a:r>
            <a:r>
              <a:rPr kumimoji="0" lang="ru-RU" sz="28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 количеству звуков  т   прибавьте количество букв, непарных по глухости –звонкости, встречающихся в словах в этом предложении.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2. От полученной суммы отнимите количество звуков в слове его.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3. Полученную разницу разделите на количество существительных мужского рода в этом предложении.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4. К полученному результату прибавьте количество букв в слове, в котором происходит оглушение согласного в приставке.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Запишите ответ в числовом варианте.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9" name="Двойные круглые скобки 48"/>
          <p:cNvSpPr/>
          <p:nvPr/>
        </p:nvSpPr>
        <p:spPr>
          <a:xfrm>
            <a:off x="3857620" y="1571612"/>
            <a:ext cx="642942" cy="571504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dirty="0"/>
              <a:t>Ответ:( 8+11)-4=15;   </a:t>
            </a:r>
            <a:endParaRPr lang="ru-RU" sz="4800" b="1" dirty="0" smtClean="0"/>
          </a:p>
          <a:p>
            <a:pPr>
              <a:buNone/>
            </a:pPr>
            <a:r>
              <a:rPr lang="ru-RU" sz="4800" b="1" dirty="0" smtClean="0"/>
              <a:t>  </a:t>
            </a:r>
            <a:r>
              <a:rPr lang="ru-RU" sz="4800" b="1" dirty="0"/>
              <a:t>15: 5=3 ;      3+8=11</a:t>
            </a:r>
            <a:endParaRPr lang="ru-RU" sz="4800" dirty="0" smtClean="0"/>
          </a:p>
          <a:p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153</TotalTime>
  <Words>761</Words>
  <Application>Microsoft Office PowerPoint</Application>
  <PresentationFormat>Экран (4:3)</PresentationFormat>
  <Paragraphs>296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Слайд 1</vt:lpstr>
      <vt:lpstr>Слайд 2</vt:lpstr>
      <vt:lpstr>Слайд 3</vt:lpstr>
      <vt:lpstr>Задание: Отследите глазами линии, идущие от цифр к буквам. Напишите эти буквы, вы получите зашифрованное слово. Составьте с этим словом простое распространённое предложение.   </vt:lpstr>
      <vt:lpstr>Приём «Крестики –нолики»</vt:lpstr>
      <vt:lpstr>Словарная работа   Формы «подачи» словарных слов.  Задача учащихся – определить слово, записать в словарик.</vt:lpstr>
      <vt:lpstr>Слайд 7</vt:lpstr>
      <vt:lpstr>Слайд 8</vt:lpstr>
      <vt:lpstr>Слайд 9</vt:lpstr>
      <vt:lpstr>Приём «Шифровальщики»</vt:lpstr>
      <vt:lpstr>Слайд 11</vt:lpstr>
      <vt:lpstr>Слайд 12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дом</cp:lastModifiedBy>
  <cp:revision>19</cp:revision>
  <dcterms:created xsi:type="dcterms:W3CDTF">2014-02-05T10:26:31Z</dcterms:created>
  <dcterms:modified xsi:type="dcterms:W3CDTF">2014-03-26T08:09:30Z</dcterms:modified>
</cp:coreProperties>
</file>