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64" r:id="rId2"/>
    <p:sldId id="304" r:id="rId3"/>
    <p:sldId id="263" r:id="rId4"/>
    <p:sldId id="284" r:id="rId5"/>
    <p:sldId id="282" r:id="rId6"/>
    <p:sldId id="314" r:id="rId7"/>
    <p:sldId id="315" r:id="rId8"/>
    <p:sldId id="317" r:id="rId9"/>
    <p:sldId id="318" r:id="rId10"/>
    <p:sldId id="319" r:id="rId11"/>
    <p:sldId id="320" r:id="rId12"/>
    <p:sldId id="321" r:id="rId13"/>
    <p:sldId id="316" r:id="rId14"/>
    <p:sldId id="310" r:id="rId15"/>
    <p:sldId id="326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CCFF"/>
    <a:srgbClr val="CC3399"/>
    <a:srgbClr val="009900"/>
    <a:srgbClr val="990000"/>
    <a:srgbClr val="800000"/>
    <a:srgbClr val="0066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90" d="100"/>
          <a:sy n="90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BB831CD-13EB-466A-B64C-825C82C3E729}" type="datetimeFigureOut">
              <a:rPr lang="ru-RU"/>
              <a:pPr>
                <a:defRPr/>
              </a:pPr>
              <a:t>15.05.2013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6005EC3-ADA9-4057-A78E-BFCA897FD9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rgbClr val="FF0066"/>
              </a:buClr>
            </a:pPr>
            <a:r>
              <a:rPr lang="ru-RU" smtClean="0"/>
              <a:t>происходит коренная перестройка ранее сложившихся психологических структур, </a:t>
            </a:r>
          </a:p>
          <a:p>
            <a:pPr eaLnBrk="1" hangingPunct="1"/>
            <a:r>
              <a:rPr lang="ru-RU" smtClean="0"/>
              <a:t>возникают новые образования, </a:t>
            </a:r>
          </a:p>
          <a:p>
            <a:pPr eaLnBrk="1" hangingPunct="1"/>
            <a:r>
              <a:rPr lang="ru-RU" smtClean="0"/>
              <a:t>закладываются основы сознательного поведения, </a:t>
            </a:r>
          </a:p>
          <a:p>
            <a:pPr eaLnBrk="1" hangingPunct="1"/>
            <a:r>
              <a:rPr lang="ru-RU" smtClean="0"/>
              <a:t>вырисовывается общая направленность в формировании нравственных представлений и социальных установок.</a:t>
            </a:r>
            <a:endParaRPr lang="en-US" smtClean="0"/>
          </a:p>
          <a:p>
            <a:pPr eaLnBrk="1" hangingPunct="1"/>
            <a:endParaRPr lang="ru-RU" sz="1400" smtClean="0">
              <a:solidFill>
                <a:srgbClr val="9D281F"/>
              </a:solidFill>
              <a:latin typeface="Blackadder ITC" pitchFamily="82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3399"/>
                </a:solidFill>
              </a:rPr>
              <a:t>Чтобы все это преодолеть, нужны не столько интеллектуальные, сколько физические усилия, физическое напряжение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  <a:r>
              <a:rPr lang="ru-RU" smtClean="0">
                <a:solidFill>
                  <a:srgbClr val="003399"/>
                </a:solidFill>
              </a:rPr>
              <a:t>- Изменение привычной структуры урока - назревшая необходимость для поддержания работоспособности детей и учителей: исключение повторений учителем темы пройденных уроков (пройденный материал должен включаться в новый через систему заданий и приемов сравнения), новую тему урока можно объявлять в разных вариантах и в конце урока, исключение закрепления пройденного как части урока (создается впечатление самообмана, что все дети усвоили новый материал после закрепления, групповая память всегда равна, она может быть равна 100%, а индивидуальная - ?).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94F9-1B19-4F56-9F18-7CD75FAF410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1770-564E-42A8-AAC8-F59AD4CEA93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979E2-7FDE-4A77-970F-419788ADD9F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20E0-7CDD-4163-9FE9-B52363AD262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7DCEA-6CC7-4A1B-BC17-0E983EECAA8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74BD-A907-4CCF-9E21-783E33ACF77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2F3C-B5C3-4FEE-9076-307F50AB114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E10-8BA4-406D-A3D7-7A0622C65D00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DEF4-AC07-4B9C-B374-3F9DCBAA775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2E12-1170-4673-97B3-DBBC0C8DBA8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28EA-C418-49BC-A0E3-B0FABE87D98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A492A644-6FCA-4089-B7F4-E30987D0C96C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sz="2600" b="1" smtClean="0">
                <a:solidFill>
                  <a:srgbClr val="003399"/>
                </a:solidFill>
                <a:latin typeface="Times New Roman" pitchFamily="18" charset="0"/>
              </a:rPr>
              <a:t>ПРИЧИНЫ НЕУСПЕВАЕМОСТИ, ХАРАКТЕРНЫЕ </a:t>
            </a:r>
            <a:br>
              <a:rPr lang="ru-RU" sz="2600" b="1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3399"/>
                </a:solidFill>
                <a:latin typeface="Times New Roman" pitchFamily="18" charset="0"/>
              </a:rPr>
              <a:t>ИМЕННО ДЛЯ ПЯТИКЛАССНИКА: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4530725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  <a:latin typeface="Times New Roman" pitchFamily="18" charset="0"/>
              </a:rPr>
              <a:t>   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  <a:latin typeface="Times New Roman" pitchFamily="18" charset="0"/>
              </a:rPr>
              <a:t>   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  <a:latin typeface="Times New Roman" pitchFamily="18" charset="0"/>
              </a:rPr>
              <a:t>   Физиологические изменения. 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  <a:latin typeface="Times New Roman" pitchFamily="18" charset="0"/>
              </a:rPr>
              <a:t>    Неуверенность в себе.</a:t>
            </a:r>
            <a:endParaRPr lang="en-US" smtClean="0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  <a:latin typeface="Times New Roman" pitchFamily="18" charset="0"/>
              </a:rPr>
              <a:t>    Отсутствие способностей.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ru-RU" smtClean="0">
                <a:solidFill>
                  <a:srgbClr val="003399"/>
                </a:solidFill>
                <a:latin typeface="Times New Roman" pitchFamily="18" charset="0"/>
              </a:rPr>
              <a:t>   Личные проблемы.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003399"/>
              </a:solidFill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32004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3048000" cy="4114800"/>
          </a:xfrm>
        </p:spPr>
        <p:txBody>
          <a:bodyPr/>
          <a:lstStyle/>
          <a:p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- Чередовать деятельность учащихся и учителя: самостоятельная работа детей и рассказ учителя, беседы и чтение текста про себя, использовать релаксацию.</a:t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endParaRPr lang="ru-RU" sz="240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Times New Roman" pitchFamily="18" charset="0"/>
              </a:rPr>
              <a:t>рекомендации для учителей пятиклассников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3276600" cy="3657600"/>
          </a:xfrm>
        </p:spPr>
        <p:txBody>
          <a:bodyPr/>
          <a:lstStyle/>
          <a:p>
            <a:r>
              <a:rPr lang="ru-RU" sz="3800" smtClean="0"/>
              <a:t> </a:t>
            </a: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- Исключить повторы ответов учащегося (эффект тавтологии</a:t>
            </a:r>
            <a:b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приводит к утомлению учителя и детей).</a:t>
            </a:r>
            <a:b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</a:br>
            <a:endParaRPr lang="ru-RU" sz="280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Times New Roman" pitchFamily="18" charset="0"/>
              </a:rPr>
              <a:t>рекомендации для учителей пятиклассников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05000"/>
            <a:ext cx="4648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2667000" cy="3962400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- Исключить на уроке замечания детям, морализацию и нравоучения.</a:t>
            </a: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Times New Roman" pitchFamily="18" charset="0"/>
              </a:rPr>
              <a:t>рекомендации для учителей пятиклассников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44700"/>
            <a:ext cx="37338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838200" y="1752600"/>
            <a:ext cx="31242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rgbClr val="003399"/>
              </a:solidFill>
              <a:latin typeface="Times New Roman" pitchFamily="18" charset="0"/>
            </a:endParaRPr>
          </a:p>
          <a:p>
            <a:endParaRPr lang="ru-RU" sz="1400">
              <a:solidFill>
                <a:srgbClr val="003399"/>
              </a:solidFill>
              <a:latin typeface="Times New Roman" pitchFamily="18" charset="0"/>
            </a:endParaRPr>
          </a:p>
          <a:p>
            <a:endParaRPr lang="ru-RU" sz="2000">
              <a:solidFill>
                <a:srgbClr val="003399"/>
              </a:solidFill>
              <a:latin typeface="Times New Roman" pitchFamily="18" charset="0"/>
            </a:endParaRPr>
          </a:p>
          <a:p>
            <a:r>
              <a:rPr lang="ru-RU" sz="2800">
                <a:solidFill>
                  <a:srgbClr val="003399"/>
                </a:solidFill>
                <a:latin typeface="Times New Roman" pitchFamily="18" charset="0"/>
              </a:rPr>
              <a:t> - Учет психического состояния детей, в том числе и настроение.</a:t>
            </a:r>
          </a:p>
        </p:txBody>
      </p:sp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Times New Roman" pitchFamily="18" charset="0"/>
              </a:rPr>
              <a:t>рекомендации для учителей пятиклассников</a:t>
            </a:r>
          </a:p>
        </p:txBody>
      </p:sp>
      <p:pic>
        <p:nvPicPr>
          <p:cNvPr id="4403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11413"/>
            <a:ext cx="35052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3733800" cy="4800600"/>
          </a:xfrm>
        </p:spPr>
        <p:txBody>
          <a:bodyPr/>
          <a:lstStyle/>
          <a:p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Все переживания этого возраста естественны и помогают ученику взрослеть, поэтому родителям и учителям надо просто быть внимательнее и добрее к ребятам в новом периоде их школьной жизни.</a:t>
            </a:r>
          </a:p>
        </p:txBody>
      </p:sp>
      <p:pic>
        <p:nvPicPr>
          <p:cNvPr id="46082" name="Picture 4" descr="ур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8387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02" name="Group 50"/>
          <p:cNvGraphicFramePr>
            <a:graphicFrameLocks noGrp="1"/>
          </p:cNvGraphicFramePr>
          <p:nvPr/>
        </p:nvGraphicFramePr>
        <p:xfrm>
          <a:off x="228600" y="1295400"/>
          <a:ext cx="8305800" cy="3987800"/>
        </p:xfrm>
        <a:graphic>
          <a:graphicData uri="http://schemas.openxmlformats.org/drawingml/2006/table">
            <a:tbl>
              <a:tblPr/>
              <a:tblGrid>
                <a:gridCol w="142875"/>
                <a:gridCol w="1181100"/>
                <a:gridCol w="882650"/>
                <a:gridCol w="957263"/>
                <a:gridCol w="1031875"/>
                <a:gridCol w="1322387"/>
                <a:gridCol w="955675"/>
                <a:gridCol w="1103313"/>
                <a:gridCol w="728662"/>
              </a:tblGrid>
              <a:tr h="3794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учебной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Усвоение школьных норм поведения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Успешность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Эмоцио-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нальное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благопо-лучие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активность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Усвое-ние знаний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 -ние на уроке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Поведе-ние на перемене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Взаимоотно -шение с одноклассни-ками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Отноше-ние к учителю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</a:tbl>
          </a:graphicData>
        </a:graphic>
      </p:graphicFrame>
      <p:sp>
        <p:nvSpPr>
          <p:cNvPr id="47152" name="Rectangle 52"/>
          <p:cNvSpPr>
            <a:spLocks noChangeArrowheads="1"/>
          </p:cNvSpPr>
          <p:nvPr/>
        </p:nvSpPr>
        <p:spPr bwMode="auto">
          <a:xfrm>
            <a:off x="457200" y="277813"/>
            <a:ext cx="7924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>
                <a:solidFill>
                  <a:srgbClr val="000099"/>
                </a:solidFill>
              </a:rPr>
              <a:t>В первом триместре была проведена совместно с классными руководителями диагностика адаптации пятиклассников школы.</a:t>
            </a:r>
            <a:br>
              <a:rPr lang="ru-RU" sz="2000">
                <a:solidFill>
                  <a:srgbClr val="000099"/>
                </a:solidFill>
              </a:rPr>
            </a:br>
            <a:endParaRPr lang="ru-RU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438400"/>
            <a:ext cx="8229600" cy="1139825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003399"/>
                </a:solidFill>
                <a:latin typeface="Times New Roman" pitchFamily="18" charset="0"/>
              </a:rPr>
              <a:t>  Спасибо за внимание!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3399"/>
                </a:solidFill>
                <a:latin typeface="Times New Roman" pitchFamily="18" charset="0"/>
              </a:rPr>
              <a:t>Причины психологических трудностей: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1. Повышение уровня тревожности семьи, связанной с обучением ребенка в пятом классе.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2. Повышение уровня тревожности самого ребенка.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3. Зависимость степени адаптации ребенка к новым условиям от тех требований, которые предъявляет ребенку семья, его ближайшее окружение.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 4. Зависимость степени адаптации ребенка от его внутреннего состояния, характера, его успеваемости в начальной школе.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 5. Степень учебной и социальной мотивации пятиклассника, его желание вступать в учебные и внеучебные контакты.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 6. Состояние его физического здоровья, связанное с возрастными изменениями в организме и психологическим климатом в классном коллективе.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 7. Влияние самооценки ребенка на адаптацию к школе (чем ниже самооценка, тем больше трудностей у ребенка в школе).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Именно в пятом классе школьник получает возможность начать свою учебную жизнь сначала: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500" dirty="0" smtClean="0">
                <a:solidFill>
                  <a:srgbClr val="165E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ru-RU" sz="35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Ученик с закрепившейся репутацией троечника или двоечника может стать хорошистом и даже отличником.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600" dirty="0" smtClean="0">
              <a:latin typeface="Times New Roman" pitchFamily="18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0"/>
            <a:ext cx="2927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Психологические особенности подростков, </a:t>
            </a:r>
            <a:b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которые делают этот возраст особенно опасным: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- крайняя неустойчивость самооценки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  и при этом максимализм;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- неадекватное представление 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  собственной компетентности,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  социальной компетентности 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   частности;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- снижение настроения,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   тревожность, легко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       возникающие страхи. </a:t>
            </a: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188" y="2362200"/>
            <a:ext cx="27257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3399"/>
                </a:solidFill>
                <a:latin typeface="Times New Roman" pitchFamily="18" charset="0"/>
              </a:rPr>
              <a:t>Положительные показатели подросткового возраста: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-  возрастает самостоятельность ребёнка;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-  значительно более многообразными и содержательными становятся его отношения с другими детьми и взрослыми;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-  значительно расширяется и качественно изменяется сфера его деятельности;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-  развивается ответственное отношение к себе;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-  развивается ответственное отношение к другим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800600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Успешность адаптации к системе обучения в среднем звене обеспечивает достаточное развитие познавательных процессов. </a:t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Прежде всего, это внимание, память, </a:t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а так же способность к словесно-</a:t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логическим операциям.</a:t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003399"/>
                </a:solidFill>
                <a:latin typeface="Times New Roman" pitchFamily="18" charset="0"/>
              </a:rPr>
              <a:t>Для поддержания работоспособности учащихся на уроке, рекомендуется: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990600" y="1524000"/>
            <a:ext cx="350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>
                <a:solidFill>
                  <a:srgbClr val="003399"/>
                </a:solidFill>
                <a:latin typeface="Times New Roman" pitchFamily="18" charset="0"/>
              </a:rPr>
              <a:t>Не задерживаться долго на одном и том же материале. Задержка на известном детям материале утомляет их, блокирует осмысление заданий учителя, возникают эффекты насыщения, - ребенок отвлекается, ослабевает напряженность внимания, объем внимания сужается, наступает торможение и т. д. </a:t>
            </a:r>
          </a:p>
          <a:p>
            <a:pPr>
              <a:buFontTx/>
              <a:buChar char="-"/>
            </a:pPr>
            <a:endParaRPr lang="ru-RU" sz="20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Times New Roman" pitchFamily="18" charset="0"/>
              </a:rPr>
              <a:t>рекомендации для учителей пятиклассников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097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200400" cy="297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/>
              <a:t> </a:t>
            </a:r>
            <a:r>
              <a:rPr lang="ru-RU" sz="3200" smtClean="0">
                <a:solidFill>
                  <a:srgbClr val="003399"/>
                </a:solidFill>
                <a:latin typeface="Times New Roman" pitchFamily="18" charset="0"/>
              </a:rPr>
              <a:t>- Теоретический материал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smtClean="0">
                <a:solidFill>
                  <a:srgbClr val="003399"/>
                </a:solidFill>
                <a:latin typeface="Times New Roman" pitchFamily="18" charset="0"/>
              </a:rPr>
              <a:t>   давать небольшими порциями.</a:t>
            </a:r>
          </a:p>
          <a:p>
            <a:endParaRPr lang="ru-RU" sz="2000" smtClean="0">
              <a:latin typeface="Times New Roman" pitchFamily="18" charset="0"/>
            </a:endParaRP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Times New Roman" pitchFamily="18" charset="0"/>
              </a:rPr>
              <a:t>рекомендации для учителей пятиклассников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3886200" cy="304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Чередовать трудный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    и легкий материал,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    эмоциональный и рациональный,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smtClean="0">
                <a:solidFill>
                  <a:srgbClr val="003399"/>
                </a:solidFill>
                <a:latin typeface="Times New Roman" pitchFamily="18" charset="0"/>
              </a:rPr>
              <a:t>    теоретический и практический.</a:t>
            </a:r>
          </a:p>
          <a:p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7620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  <a:latin typeface="Times New Roman" pitchFamily="18" charset="0"/>
              </a:rPr>
              <a:t>рекомендации для учителей пятиклассников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47800"/>
            <a:ext cx="2622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641</TotalTime>
  <Words>564</Words>
  <Application>Microsoft Office PowerPoint</Application>
  <PresentationFormat>Экран (4:3)</PresentationFormat>
  <Paragraphs>98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Garamond</vt:lpstr>
      <vt:lpstr>Wingdings</vt:lpstr>
      <vt:lpstr>Calibri</vt:lpstr>
      <vt:lpstr>Times New Roman</vt:lpstr>
      <vt:lpstr>Blackadder ITC</vt:lpstr>
      <vt:lpstr>Край</vt:lpstr>
      <vt:lpstr>Край</vt:lpstr>
      <vt:lpstr>ПРИЧИНЫ НЕУСПЕВАЕМОСТИ, ХАРАКТЕРНЫЕ  ИМЕННО ДЛЯ ПЯТИКЛАССНИКА:</vt:lpstr>
      <vt:lpstr>Причины психологических трудностей:</vt:lpstr>
      <vt:lpstr>Именно в пятом классе школьник получает возможность начать свою учебную жизнь сначала:</vt:lpstr>
      <vt:lpstr>Психологические особенности подростков,  которые делают этот возраст особенно опасным:</vt:lpstr>
      <vt:lpstr>Положительные показатели подросткового возраста:</vt:lpstr>
      <vt:lpstr>Успешность адаптации к системе обучения в среднем звене обеспечивает достаточное развитие познавательных процессов.   Прежде всего, это внимание, память,  а так же способность к словесно- логическим операциям.   Для поддержания работоспособности учащихся на уроке, рекомендуется:</vt:lpstr>
      <vt:lpstr>Слайд 7</vt:lpstr>
      <vt:lpstr>Слайд 8</vt:lpstr>
      <vt:lpstr>Слайд 9</vt:lpstr>
      <vt:lpstr>- Чередовать деятельность учащихся и учителя: самостоятельная работа детей и рассказ учителя, беседы и чтение текста про себя, использовать релаксацию. </vt:lpstr>
      <vt:lpstr> - Исключить повторы ответов учащегося (эффект тавтологии приводит к утомлению учителя и детей). </vt:lpstr>
      <vt:lpstr> - Исключить на уроке замечания детям, морализацию и нравоучения.</vt:lpstr>
      <vt:lpstr>Слайд 13</vt:lpstr>
      <vt:lpstr>Все переживания этого возраста естественны и помогают ученику взрослеть, поэтому родителям и учителям надо просто быть внимательнее и добрее к ребятам в новом периоде их школьной жизни.</vt:lpstr>
      <vt:lpstr>Слайд 15</vt:lpstr>
      <vt:lpstr>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Fox</cp:lastModifiedBy>
  <cp:revision>37</cp:revision>
  <cp:lastPrinted>1601-01-01T00:00:00Z</cp:lastPrinted>
  <dcterms:created xsi:type="dcterms:W3CDTF">1601-01-01T00:00:00Z</dcterms:created>
  <dcterms:modified xsi:type="dcterms:W3CDTF">2013-05-15T18:05:44Z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