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7F49CD-95FB-473F-88E5-2254691FEFF4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175975-7FE8-4DEF-976B-F2E0FF97E4E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Правописание гласных в падежных окончаниях имён прилагательных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716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Словарно-орфографическая работа.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696" cy="48577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5400" b="1" i="1" dirty="0" smtClean="0">
                <a:solidFill>
                  <a:srgbClr val="FF0000"/>
                </a:solidFill>
              </a:rPr>
              <a:t>-</a:t>
            </a:r>
            <a:r>
              <a:rPr lang="ru-RU" sz="5400" b="1" i="1" dirty="0" err="1" smtClean="0">
                <a:solidFill>
                  <a:srgbClr val="FF0000"/>
                </a:solidFill>
              </a:rPr>
              <a:t>боч</a:t>
            </a:r>
            <a:r>
              <a:rPr lang="ru-RU" sz="5400" b="1" i="1" dirty="0" smtClean="0">
                <a:solidFill>
                  <a:srgbClr val="FF0000"/>
                </a:solidFill>
              </a:rPr>
              <a:t>- </a:t>
            </a:r>
          </a:p>
          <a:p>
            <a:pPr algn="l"/>
            <a:r>
              <a:rPr lang="ru-RU" sz="5400" b="1" i="1" dirty="0" smtClean="0">
                <a:solidFill>
                  <a:schemeClr val="bg1"/>
                </a:solidFill>
              </a:rPr>
              <a:t>бочонок, бочка, бочоночный, бочковой, бочечный, бочарный, бочар (бондарь).</a:t>
            </a:r>
            <a:endParaRPr lang="ru-RU" sz="5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07157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Из текста  выпишите такие предложения, в которых: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FFC000"/>
                </a:solidFill>
              </a:rPr>
              <a:t>Вариант </a:t>
            </a:r>
            <a:r>
              <a:rPr lang="en-US" sz="2400" dirty="0" smtClean="0">
                <a:solidFill>
                  <a:srgbClr val="FFC000"/>
                </a:solidFill>
              </a:rPr>
              <a:t>I</a:t>
            </a:r>
            <a:r>
              <a:rPr lang="ru-RU" sz="2400" dirty="0" smtClean="0">
                <a:solidFill>
                  <a:srgbClr val="FFC000"/>
                </a:solidFill>
              </a:rPr>
              <a:t>- прилагательные в форме </a:t>
            </a:r>
            <a:r>
              <a:rPr lang="ru-RU" sz="2400" dirty="0" err="1" smtClean="0">
                <a:solidFill>
                  <a:srgbClr val="FFC000"/>
                </a:solidFill>
              </a:rPr>
              <a:t>тв</a:t>
            </a:r>
            <a:r>
              <a:rPr lang="ru-RU" sz="2400" dirty="0" smtClean="0">
                <a:solidFill>
                  <a:srgbClr val="FFC000"/>
                </a:solidFill>
              </a:rPr>
              <a:t>. п.; род п.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66FF66"/>
                </a:solidFill>
              </a:rPr>
              <a:t>Вариант </a:t>
            </a:r>
            <a:r>
              <a:rPr lang="en-US" sz="2400" dirty="0" smtClean="0">
                <a:solidFill>
                  <a:srgbClr val="66FF66"/>
                </a:solidFill>
              </a:rPr>
              <a:t>II</a:t>
            </a:r>
            <a:r>
              <a:rPr lang="ru-RU" sz="2400" dirty="0" smtClean="0">
                <a:solidFill>
                  <a:srgbClr val="66FF66"/>
                </a:solidFill>
              </a:rPr>
              <a:t>- прилагательные в форме </a:t>
            </a:r>
            <a:r>
              <a:rPr lang="ru-RU" sz="2400" dirty="0" err="1" smtClean="0">
                <a:solidFill>
                  <a:srgbClr val="66FF66"/>
                </a:solidFill>
              </a:rPr>
              <a:t>предл</a:t>
            </a:r>
            <a:r>
              <a:rPr lang="ru-RU" sz="2400" dirty="0" smtClean="0">
                <a:solidFill>
                  <a:srgbClr val="66FF66"/>
                </a:solidFill>
              </a:rPr>
              <a:t>. п.; дат. п.</a:t>
            </a:r>
            <a:endParaRPr lang="ru-RU" sz="2400" dirty="0">
              <a:solidFill>
                <a:srgbClr val="66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8182004" cy="4857784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1. </a:t>
            </a:r>
            <a:r>
              <a:rPr lang="ru-RU" sz="2800" b="1" dirty="0" smtClean="0">
                <a:solidFill>
                  <a:schemeClr val="bg1"/>
                </a:solidFill>
              </a:rPr>
              <a:t>В сероватой середке цветка застыла розовая капелька. </a:t>
            </a:r>
            <a:r>
              <a:rPr lang="ru-RU" sz="2800" b="1" i="1" dirty="0" smtClean="0">
                <a:solidFill>
                  <a:schemeClr val="bg1"/>
                </a:solidFill>
              </a:rPr>
              <a:t>(И. Соколов-Микитов.) 2. </a:t>
            </a:r>
            <a:r>
              <a:rPr lang="ru-RU" sz="2800" b="1" dirty="0" smtClean="0">
                <a:solidFill>
                  <a:schemeClr val="bg1"/>
                </a:solidFill>
              </a:rPr>
              <a:t>Еще ребенком робкими шагами взбирался я на гордые скалы... </a:t>
            </a:r>
            <a:r>
              <a:rPr lang="ru-RU" sz="2800" b="1" i="1" dirty="0" smtClean="0">
                <a:solidFill>
                  <a:schemeClr val="bg1"/>
                </a:solidFill>
              </a:rPr>
              <a:t>(М. Лермонтов.) </a:t>
            </a:r>
            <a:r>
              <a:rPr lang="ru-RU" sz="2800" b="1" dirty="0" smtClean="0">
                <a:solidFill>
                  <a:schemeClr val="bg1"/>
                </a:solidFill>
              </a:rPr>
              <a:t>3. Фигура молодой женщины в черном не принадлежит кисти пейзажиста. 4. По грустным крикам я понимал - они готовятся к дальнему полету. 5. А я люблю неистовых, непримиримых, искренних, упрямых, невезучих, из племени колючих. </a:t>
            </a:r>
            <a:r>
              <a:rPr lang="ru-RU" sz="2800" b="1" i="1" dirty="0" smtClean="0">
                <a:solidFill>
                  <a:schemeClr val="bg1"/>
                </a:solidFill>
              </a:rPr>
              <a:t>(Е.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Долматовский</a:t>
            </a:r>
            <a:r>
              <a:rPr lang="ru-RU" sz="2800" b="1" i="1" dirty="0" smtClean="0">
                <a:solidFill>
                  <a:schemeClr val="bg1"/>
                </a:solidFill>
              </a:rPr>
              <a:t>.)</a:t>
            </a:r>
            <a:endParaRPr lang="ru-RU" sz="28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1480"/>
            <a:ext cx="7854696" cy="5429288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FFC000"/>
                </a:solidFill>
              </a:rPr>
              <a:t>Вариант </a:t>
            </a:r>
            <a:r>
              <a:rPr lang="en-US" sz="4000" b="1" dirty="0" smtClean="0">
                <a:solidFill>
                  <a:srgbClr val="FFC000"/>
                </a:solidFill>
              </a:rPr>
              <a:t>I</a:t>
            </a:r>
          </a:p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Сероватой, робкими,  грустным, молодой, неистовых, непримиримых, искренних, упрямых, невезучих, колючих. </a:t>
            </a:r>
          </a:p>
          <a:p>
            <a:pPr algn="l"/>
            <a:r>
              <a:rPr lang="ru-RU" sz="4000" b="1" dirty="0" smtClean="0">
                <a:solidFill>
                  <a:srgbClr val="66FF66"/>
                </a:solidFill>
              </a:rPr>
              <a:t>Вариант </a:t>
            </a:r>
            <a:r>
              <a:rPr lang="en-US" sz="4000" b="1" dirty="0" smtClean="0">
                <a:solidFill>
                  <a:srgbClr val="66FF66"/>
                </a:solidFill>
              </a:rPr>
              <a:t>II</a:t>
            </a:r>
            <a:endParaRPr lang="ru-RU" sz="4000" b="1" dirty="0" smtClean="0">
              <a:solidFill>
                <a:srgbClr val="66FF66"/>
              </a:solidFill>
            </a:endParaRPr>
          </a:p>
          <a:p>
            <a:pPr algn="l"/>
            <a:r>
              <a:rPr lang="ru-RU" sz="4000" b="1" dirty="0" smtClean="0">
                <a:solidFill>
                  <a:schemeClr val="bg1"/>
                </a:solidFill>
              </a:rPr>
              <a:t>Сероватой, черном, дальнему.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607223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Запишите предложения, подбирая к существительному-сказуемому определение.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Изморось - </a:t>
            </a:r>
            <a:r>
              <a:rPr lang="ru-RU" sz="3600" b="1" i="1" dirty="0" smtClean="0">
                <a:solidFill>
                  <a:schemeClr val="bg1"/>
                </a:solidFill>
              </a:rPr>
              <a:t>(мелкий) </a:t>
            </a:r>
            <a:r>
              <a:rPr lang="ru-RU" sz="3600" b="1" dirty="0" smtClean="0">
                <a:solidFill>
                  <a:schemeClr val="bg1"/>
                </a:solidFill>
              </a:rPr>
              <a:t>дождь. 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 Партер - (?) этаж зрительного зала в театре.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  Арена - (?) площадка в цирке для представлений. 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bg1"/>
                </a:solidFill>
              </a:rPr>
              <a:t> Жилин - (?)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607223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Просклоняйте словосочетания</a:t>
            </a:r>
          </a:p>
          <a:p>
            <a:pPr algn="ctr"/>
            <a:r>
              <a:rPr lang="ru-RU" sz="2900" b="1" i="1" dirty="0" smtClean="0">
                <a:solidFill>
                  <a:schemeClr val="bg1"/>
                </a:solidFill>
              </a:rPr>
              <a:t>верный ответ </a:t>
            </a:r>
            <a:r>
              <a:rPr lang="ru-RU" sz="2900" i="1" dirty="0" smtClean="0"/>
              <a:t>               </a:t>
            </a:r>
            <a:r>
              <a:rPr lang="ru-RU" sz="2900" b="1" i="1" dirty="0" smtClean="0">
                <a:solidFill>
                  <a:schemeClr val="bg1"/>
                </a:solidFill>
              </a:rPr>
              <a:t>вечерняя прогулка</a:t>
            </a:r>
            <a:endParaRPr lang="ru-RU" sz="2900" b="1" dirty="0" smtClean="0">
              <a:solidFill>
                <a:schemeClr val="bg1"/>
              </a:solidFill>
            </a:endParaRP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И.п. верный ответ            вечерняя прогулка</a:t>
            </a: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Р.п. верного ответа           вечерней прогулки</a:t>
            </a: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Д.п. верному ответу          верной прогулке</a:t>
            </a: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В.п. верный ответ              вечернюю прогулку</a:t>
            </a: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Т.п. верным ответом         вечерней прогулкой</a:t>
            </a:r>
          </a:p>
          <a:p>
            <a:pPr algn="l"/>
            <a:r>
              <a:rPr lang="ru-RU" sz="2900" dirty="0" smtClean="0">
                <a:solidFill>
                  <a:schemeClr val="bg1"/>
                </a:solidFill>
              </a:rPr>
              <a:t>П.п. о  верном ответе        о вечерней прогулке</a:t>
            </a:r>
            <a:r>
              <a:rPr lang="ru-RU" sz="2900" dirty="0" smtClean="0"/>
              <a:t> 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635798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Подчеркните имена прилагательные как члены предложения. Над прилагательными-определениями надпишите падеж, выделите окончания.</a:t>
            </a:r>
          </a:p>
          <a:p>
            <a:pPr algn="l"/>
            <a:r>
              <a:rPr lang="ru-RU" b="1" dirty="0" smtClean="0">
                <a:solidFill>
                  <a:srgbClr val="FFFF00"/>
                </a:solidFill>
              </a:rPr>
              <a:t>Вариант 1. </a:t>
            </a:r>
            <a:r>
              <a:rPr lang="ru-RU" b="1" dirty="0" smtClean="0">
                <a:solidFill>
                  <a:schemeClr val="bg1"/>
                </a:solidFill>
              </a:rPr>
              <a:t>1. Русский язык- настоящий, сильный, строгий, серьезный... </a:t>
            </a:r>
            <a:r>
              <a:rPr lang="ru-RU" b="1" i="1" dirty="0" smtClean="0">
                <a:solidFill>
                  <a:schemeClr val="bg1"/>
                </a:solidFill>
              </a:rPr>
              <a:t>(Л. Толстой.) 2. </a:t>
            </a:r>
            <a:r>
              <a:rPr lang="ru-RU" b="1" dirty="0" smtClean="0">
                <a:solidFill>
                  <a:schemeClr val="bg1"/>
                </a:solidFill>
              </a:rPr>
              <a:t>Ручей волной гремучею все ветки обдает. </a:t>
            </a:r>
            <a:r>
              <a:rPr lang="ru-RU" b="1" i="1" dirty="0" smtClean="0">
                <a:solidFill>
                  <a:schemeClr val="bg1"/>
                </a:solidFill>
              </a:rPr>
              <a:t>(С. Есенин.) </a:t>
            </a:r>
            <a:r>
              <a:rPr lang="ru-RU" b="1" dirty="0" smtClean="0">
                <a:solidFill>
                  <a:schemeClr val="bg1"/>
                </a:solidFill>
              </a:rPr>
              <a:t>3. Природа наделила этот край влажным и жарким климатом.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</a:rPr>
              <a:t>Вариант </a:t>
            </a:r>
            <a:r>
              <a:rPr lang="en-US" b="1" dirty="0" smtClean="0">
                <a:solidFill>
                  <a:srgbClr val="7030A0"/>
                </a:solidFill>
              </a:rPr>
              <a:t>II</a:t>
            </a:r>
            <a:r>
              <a:rPr lang="ru-RU" b="1" dirty="0" smtClean="0"/>
              <a:t>. 1. </a:t>
            </a:r>
            <a:r>
              <a:rPr lang="ru-RU" b="1" dirty="0" smtClean="0">
                <a:solidFill>
                  <a:schemeClr val="bg1"/>
                </a:solidFill>
              </a:rPr>
              <a:t>Рижское взморье - это целая страна. 2. Сейчас апрель - медлительная весна, с последними клочьями снега, с седыми туманами. </a:t>
            </a:r>
            <a:r>
              <a:rPr lang="ru-RU" b="1" i="1" dirty="0" smtClean="0">
                <a:solidFill>
                  <a:schemeClr val="bg1"/>
                </a:solidFill>
              </a:rPr>
              <a:t>(А. Рубинштейн.) </a:t>
            </a:r>
            <a:r>
              <a:rPr lang="ru-RU" b="1" dirty="0" smtClean="0">
                <a:solidFill>
                  <a:schemeClr val="bg1"/>
                </a:solidFill>
              </a:rPr>
              <a:t>3. Лисичка рыженькая, маленькая, хитренькая.</a:t>
            </a:r>
          </a:p>
          <a:p>
            <a:pPr algn="l"/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338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Словарно-орфографическая работа.</vt:lpstr>
      <vt:lpstr>Из текста  выпишите такие предложения, в которых: Вариант I- прилагательные в форме тв. п.; род п. Вариант II- прилагательные в форме предл. п.; дат. п.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Десятое апреля. Классная работа.</dc:title>
  <dc:creator>Admin</dc:creator>
  <cp:lastModifiedBy>наталья</cp:lastModifiedBy>
  <cp:revision>6</cp:revision>
  <dcterms:created xsi:type="dcterms:W3CDTF">2009-04-09T10:44:20Z</dcterms:created>
  <dcterms:modified xsi:type="dcterms:W3CDTF">2014-03-28T07:49:05Z</dcterms:modified>
</cp:coreProperties>
</file>