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2"/>
  </p:notesMasterIdLst>
  <p:sldIdLst>
    <p:sldId id="257" r:id="rId2"/>
    <p:sldId id="256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6" r:id="rId11"/>
    <p:sldId id="265" r:id="rId12"/>
    <p:sldId id="267" r:id="rId13"/>
    <p:sldId id="269" r:id="rId14"/>
    <p:sldId id="275" r:id="rId15"/>
    <p:sldId id="270" r:id="rId16"/>
    <p:sldId id="271" r:id="rId17"/>
    <p:sldId id="272" r:id="rId18"/>
    <p:sldId id="273" r:id="rId19"/>
    <p:sldId id="276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2B692-AED6-498E-BFA3-2E3266538D05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7B5B0-483B-4FD3-9F92-E3DDC7E4BB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9ABC99-1DB6-415E-BFCC-902B7700EF8B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7D103F-A3B4-4776-BA7B-97F0ADAE96C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15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15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16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16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7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7D103F-A3B4-4776-BA7B-97F0ADAE96C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7D103F-A3B4-4776-BA7B-97F0ADAE96C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7D103F-A3B4-4776-BA7B-97F0ADAE96C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7D103F-A3B4-4776-BA7B-97F0ADAE96C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7D103F-A3B4-4776-BA7B-97F0ADAE96C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7D103F-A3B4-4776-BA7B-97F0ADAE96C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7D103F-A3B4-4776-BA7B-97F0ADAE96C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7D103F-A3B4-4776-BA7B-97F0ADAE96C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7D103F-A3B4-4776-BA7B-97F0ADAE96C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7D103F-A3B4-4776-BA7B-97F0ADAE96C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97D103F-A3B4-4776-BA7B-97F0ADAE96C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B59C57-DD99-4975-9CD2-3B336415B7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14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14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15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16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16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17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Русский по пятницам.</a:t>
            </a:r>
            <a:b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Урок 2.</a:t>
            </a:r>
            <a:endParaRPr lang="ru-RU" sz="5400" dirty="0">
              <a:solidFill>
                <a:schemeClr val="tx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  <a:cs typeface="Mongolian Baiti" pitchFamily="66" charset="0"/>
              </a:rPr>
              <a:t>Производные предлоги</a:t>
            </a:r>
            <a:endParaRPr lang="ru-RU" sz="5400" dirty="0">
              <a:solidFill>
                <a:srgbClr val="FF0000"/>
              </a:solidFill>
              <a:latin typeface="Monotype Corsiva" pitchFamily="66" charset="0"/>
              <a:cs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239000" cy="1676400"/>
          </a:xfrm>
        </p:spPr>
        <p:txBody>
          <a:bodyPr/>
          <a:lstStyle/>
          <a:p>
            <a:pPr algn="just"/>
            <a:r>
              <a:rPr lang="ru-RU" sz="2800" dirty="0" smtClean="0"/>
              <a:t>Украина, страна, государство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какой вопрос отвечают эти слова? Что обозначают?</a:t>
            </a:r>
            <a:endParaRPr lang="ru-RU" sz="2800" dirty="0"/>
          </a:p>
        </p:txBody>
      </p:sp>
      <p:pic>
        <p:nvPicPr>
          <p:cNvPr id="4" name="Содержимое 3" descr="5778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28800"/>
            <a:ext cx="4876800" cy="3046566"/>
          </a:xfrm>
        </p:spPr>
      </p:pic>
      <p:sp>
        <p:nvSpPr>
          <p:cNvPr id="6" name="Прямоугольник 5"/>
          <p:cNvSpPr/>
          <p:nvPr/>
        </p:nvSpPr>
        <p:spPr>
          <a:xfrm>
            <a:off x="4876800" y="5410200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Это существительные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29200" y="1905000"/>
            <a:ext cx="358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Украина    братская страна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4648200"/>
            <a:ext cx="472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Украина   славянское государство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77000" y="1981200"/>
            <a:ext cx="38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-</a:t>
            </a:r>
            <a:r>
              <a:rPr lang="ru-RU" u="sng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05000" y="4724400"/>
            <a:ext cx="68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-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86400" y="3581400"/>
            <a:ext cx="3352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Отвечают на вопрос ЧТО?</a:t>
            </a:r>
          </a:p>
          <a:p>
            <a:r>
              <a:rPr lang="ru-RU" sz="2200" dirty="0" smtClean="0"/>
              <a:t>Обозначают предмет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Закрепим изученное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3276600"/>
          </a:xfrm>
        </p:spPr>
        <p:txBody>
          <a:bodyPr/>
          <a:lstStyle/>
          <a:p>
            <a:r>
              <a:rPr lang="ru-RU" dirty="0" smtClean="0"/>
              <a:t>Мария Ивановна    учитель.</a:t>
            </a:r>
          </a:p>
          <a:p>
            <a:r>
              <a:rPr lang="ru-RU" dirty="0" smtClean="0"/>
              <a:t>Мама   самый родной человек.</a:t>
            </a:r>
          </a:p>
          <a:p>
            <a:r>
              <a:rPr lang="ru-RU" dirty="0" smtClean="0"/>
              <a:t>Свобода   проверка ответственности.</a:t>
            </a:r>
          </a:p>
          <a:p>
            <a:r>
              <a:rPr lang="ru-RU" dirty="0" smtClean="0"/>
              <a:t>Москва   столица России.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19600" y="2362200"/>
            <a:ext cx="361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-</a:t>
            </a:r>
            <a:r>
              <a:rPr lang="ru-RU" u="sng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33600" y="29718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-</a:t>
            </a:r>
            <a:r>
              <a:rPr lang="ru-RU" u="sng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67000" y="3505200"/>
            <a:ext cx="38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-</a:t>
            </a:r>
            <a:r>
              <a:rPr lang="ru-RU" u="sng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4600" y="4038600"/>
            <a:ext cx="38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-  </a:t>
            </a:r>
            <a:r>
              <a:rPr lang="ru-RU" u="sng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6870700" cy="990600"/>
          </a:xfrm>
        </p:spPr>
        <p:txBody>
          <a:bodyPr/>
          <a:lstStyle/>
          <a:p>
            <a:r>
              <a:rPr lang="ru-RU" sz="2800" dirty="0" smtClean="0"/>
              <a:t>Такая модель всегда требует слова - подсказки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1676400"/>
            <a:ext cx="6019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 попробуйте подставить такое слово</a:t>
            </a:r>
            <a:r>
              <a:rPr lang="ru-RU" sz="2200" u="sng" dirty="0" smtClean="0"/>
              <a:t> 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95401" y="2667000"/>
            <a:ext cx="121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  ЭТО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200400"/>
            <a:ext cx="91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200" dirty="0" smtClean="0"/>
              <a:t>ВОТ</a:t>
            </a:r>
            <a:endParaRPr lang="ru-RU" sz="2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05201" y="3657600"/>
            <a:ext cx="1600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200" dirty="0" smtClean="0"/>
              <a:t>ЗНАЧИТ</a:t>
            </a:r>
            <a:endParaRPr lang="ru-RU" sz="2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81600" y="4114800"/>
            <a:ext cx="2362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ЭТО ЗНАЧИТ</a:t>
            </a:r>
            <a:endParaRPr lang="ru-RU" sz="2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5029200"/>
            <a:ext cx="6324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Мария Ивановна  -  учитель.</a:t>
            </a:r>
          </a:p>
          <a:p>
            <a:r>
              <a:rPr lang="ru-RU" sz="2200" dirty="0" smtClean="0"/>
              <a:t>Мама  - самый родной человек.</a:t>
            </a:r>
          </a:p>
          <a:p>
            <a:r>
              <a:rPr lang="ru-RU" sz="2200" dirty="0" smtClean="0"/>
              <a:t>Свобода -  проверка ответственности.</a:t>
            </a:r>
          </a:p>
          <a:p>
            <a:r>
              <a:rPr lang="ru-RU" sz="2200" dirty="0" smtClean="0"/>
              <a:t>Москва - столица России.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Конструируем. </a:t>
            </a:r>
            <a:br>
              <a:rPr lang="ru-RU" sz="2800" dirty="0" smtClean="0"/>
            </a:br>
            <a:r>
              <a:rPr lang="ru-RU" sz="2800" dirty="0" smtClean="0"/>
              <a:t>Составьте предложения, добавляя характеристику предмета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59731" y="3244334"/>
            <a:ext cx="25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90600" y="2057400"/>
          <a:ext cx="73914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/>
                <a:gridCol w="3695700"/>
              </a:tblGrid>
              <a:tr h="44196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Подлежащее 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Слова для справок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вот первые достоинства прозы</a:t>
                      </a:r>
                      <a:endParaRPr lang="ru-RU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Задумчивость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корабли мысли, странствующие по волнам времени</a:t>
                      </a:r>
                      <a:endParaRPr lang="ru-RU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ru-RU" dirty="0" smtClean="0"/>
                        <a:t>Точность и краткость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острый нож.</a:t>
                      </a:r>
                      <a:endParaRPr lang="ru-RU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ru-RU" dirty="0" smtClean="0"/>
                        <a:t>Книги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полководец человечьей силы</a:t>
                      </a:r>
                      <a:endParaRPr lang="ru-RU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ru-RU" dirty="0" smtClean="0"/>
                        <a:t>Твои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это признак душевного перелома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5800" y="2016577"/>
          <a:ext cx="7848600" cy="3774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50728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Подлежащее 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Сказуемое 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812"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Слово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полководец человечьей силы</a:t>
                      </a:r>
                    </a:p>
                  </a:txBody>
                  <a:tcPr/>
                </a:tc>
              </a:tr>
              <a:tr h="549771">
                <a:tc>
                  <a:txBody>
                    <a:bodyPr/>
                    <a:lstStyle/>
                    <a:p>
                      <a:r>
                        <a:rPr lang="ru-RU" dirty="0" smtClean="0"/>
                        <a:t>Задумчивость 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это признак душевного перелома </a:t>
                      </a:r>
                    </a:p>
                  </a:txBody>
                  <a:tcPr/>
                </a:tc>
              </a:tr>
              <a:tr h="434812">
                <a:tc>
                  <a:txBody>
                    <a:bodyPr/>
                    <a:lstStyle/>
                    <a:p>
                      <a:r>
                        <a:rPr lang="ru-RU" dirty="0" smtClean="0"/>
                        <a:t>Точность и краткость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вот первые достоинства прозы</a:t>
                      </a:r>
                    </a:p>
                  </a:txBody>
                  <a:tcPr/>
                </a:tc>
              </a:tr>
              <a:tr h="1087029">
                <a:tc>
                  <a:txBody>
                    <a:bodyPr/>
                    <a:lstStyle/>
                    <a:p>
                      <a:r>
                        <a:rPr lang="ru-RU" dirty="0" smtClean="0"/>
                        <a:t>Книги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корабли мысли, странствующие по волнам времени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60920">
                <a:tc>
                  <a:txBody>
                    <a:bodyPr/>
                    <a:lstStyle/>
                    <a:p>
                      <a:r>
                        <a:rPr lang="ru-RU" dirty="0" smtClean="0"/>
                        <a:t>Твои речи 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острый нож.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ru-RU" sz="3600" b="1" i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Переделайте предложения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endParaRPr lang="ru-RU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00200" y="1447800"/>
            <a:ext cx="6553200" cy="455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кавалериста конь является настоящим другом, который в трудную минуту выручит, не даст погибнуть.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Человека считают царем природы не случайно.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Серые журавли в нашем крае стали редкостью.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Эвкалипты считаются самыми высокими в мире деревьями.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Хозяин в поле трактор.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язык – это свод правил, законов</a:t>
            </a:r>
            <a:endParaRPr lang="ru-RU" dirty="0"/>
          </a:p>
        </p:txBody>
      </p:sp>
      <p:pic>
        <p:nvPicPr>
          <p:cNvPr id="5" name="Содержимое 4" descr="84_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133600"/>
            <a:ext cx="4673599" cy="35052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2286000"/>
            <a:ext cx="3276600" cy="3200400"/>
          </a:xfrm>
        </p:spPr>
        <p:txBody>
          <a:bodyPr/>
          <a:lstStyle/>
          <a:p>
            <a:r>
              <a:rPr lang="ru-RU" dirty="0" smtClean="0"/>
              <a:t>Но в каждом законе есть особые случаи, которые отменяют его действие. Это исключения.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870700" cy="381000"/>
          </a:xfrm>
        </p:spPr>
        <p:txBody>
          <a:bodyPr/>
          <a:lstStyle/>
          <a:p>
            <a:r>
              <a:rPr lang="ru-RU" sz="2800" dirty="0" smtClean="0"/>
              <a:t>Исключения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04800" y="1066800"/>
          <a:ext cx="8534400" cy="5635064"/>
        </p:xfrm>
        <a:graphic>
          <a:graphicData uri="http://schemas.openxmlformats.org/drawingml/2006/table">
            <a:tbl>
              <a:tblPr/>
              <a:tblGrid>
                <a:gridCol w="4267200"/>
                <a:gridCol w="4267200"/>
              </a:tblGrid>
              <a:tr h="279290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rgbClr val="00B050"/>
                          </a:solidFill>
                        </a:rPr>
                        <a:t>Личное мест. сущ.</a:t>
                      </a:r>
                      <a:endParaRPr lang="ru-RU" sz="170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dirty="0">
                          <a:solidFill>
                            <a:srgbClr val="00B050"/>
                          </a:solidFill>
                        </a:rPr>
                        <a:t>Вы</a:t>
                      </a:r>
                      <a:r>
                        <a:rPr lang="ru-RU" sz="1700" dirty="0">
                          <a:solidFill>
                            <a:srgbClr val="00B050"/>
                          </a:solidFill>
                        </a:rPr>
                        <a:t> умный человек, поймёте...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4753">
                <a:tc>
                  <a:txBody>
                    <a:bodyPr/>
                    <a:lstStyle/>
                    <a:p>
                      <a:endParaRPr lang="ru-RU" sz="170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ru-RU" sz="1700" dirty="0" smtClean="0">
                          <a:solidFill>
                            <a:srgbClr val="0070C0"/>
                          </a:solidFill>
                        </a:rPr>
                        <a:t>Сущ</a:t>
                      </a:r>
                      <a:r>
                        <a:rPr lang="ru-RU" sz="1700" dirty="0">
                          <a:solidFill>
                            <a:srgbClr val="0070C0"/>
                          </a:solidFill>
                        </a:rPr>
                        <a:t>. И.п</a:t>
                      </a:r>
                      <a:r>
                        <a:rPr lang="ru-RU" sz="1700" dirty="0" smtClean="0">
                          <a:solidFill>
                            <a:srgbClr val="0070C0"/>
                          </a:solidFill>
                        </a:rPr>
                        <a:t>.  </a:t>
                      </a:r>
                      <a:r>
                        <a:rPr lang="ru-RU" sz="1700" b="1" dirty="0" smtClean="0">
                          <a:solidFill>
                            <a:srgbClr val="0070C0"/>
                          </a:solidFill>
                        </a:rPr>
                        <a:t>не </a:t>
                      </a:r>
                      <a:r>
                        <a:rPr lang="ru-RU" sz="1700" dirty="0">
                          <a:solidFill>
                            <a:srgbClr val="0070C0"/>
                          </a:solidFill>
                        </a:rPr>
                        <a:t> сущ. И.п. </a:t>
                      </a:r>
                      <a:endParaRPr lang="ru-RU" sz="17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70C0"/>
                          </a:solidFill>
                        </a:rPr>
                        <a:t>Сущ. И.п.  </a:t>
                      </a:r>
                      <a:r>
                        <a:rPr lang="ru-RU" sz="1700" b="1" dirty="0" smtClean="0">
                          <a:solidFill>
                            <a:srgbClr val="0070C0"/>
                          </a:solidFill>
                        </a:rPr>
                        <a:t>как </a:t>
                      </a:r>
                      <a:r>
                        <a:rPr lang="ru-RU" sz="1700" dirty="0" smtClean="0">
                          <a:solidFill>
                            <a:srgbClr val="0070C0"/>
                          </a:solidFill>
                        </a:rPr>
                        <a:t> сущ. И.п.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rgbClr val="0070C0"/>
                          </a:solidFill>
                        </a:rPr>
                        <a:t> Сущ. И.п.  </a:t>
                      </a:r>
                      <a:r>
                        <a:rPr lang="ru-RU" sz="1700" b="1" dirty="0" smtClean="0">
                          <a:solidFill>
                            <a:srgbClr val="0070C0"/>
                          </a:solidFill>
                        </a:rPr>
                        <a:t>точно </a:t>
                      </a:r>
                      <a:r>
                        <a:rPr lang="ru-RU" sz="1700" dirty="0" smtClean="0">
                          <a:solidFill>
                            <a:srgbClr val="0070C0"/>
                          </a:solidFill>
                        </a:rPr>
                        <a:t> сущ. И.п.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ru-RU" sz="17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rgbClr val="0070C0"/>
                          </a:solidFill>
                        </a:rPr>
                        <a:t>Конный </a:t>
                      </a:r>
                      <a:r>
                        <a:rPr lang="ru-RU" sz="1700" dirty="0">
                          <a:solidFill>
                            <a:srgbClr val="0070C0"/>
                          </a:solidFill>
                        </a:rPr>
                        <a:t>пешему </a:t>
                      </a:r>
                      <a:r>
                        <a:rPr lang="ru-RU" sz="1700" b="1" dirty="0">
                          <a:solidFill>
                            <a:srgbClr val="0070C0"/>
                          </a:solidFill>
                        </a:rPr>
                        <a:t>не </a:t>
                      </a:r>
                      <a:r>
                        <a:rPr lang="ru-RU" sz="1700" dirty="0">
                          <a:solidFill>
                            <a:srgbClr val="0070C0"/>
                          </a:solidFill>
                        </a:rPr>
                        <a:t>попутчик </a:t>
                      </a:r>
                      <a:r>
                        <a:rPr lang="ru-RU" sz="1700" dirty="0" smtClean="0">
                          <a:solidFill>
                            <a:srgbClr val="0070C0"/>
                          </a:solidFill>
                        </a:rPr>
                        <a:t>. </a:t>
                      </a:r>
                    </a:p>
                    <a:p>
                      <a:r>
                        <a:rPr lang="ru-RU" sz="1700" dirty="0" smtClean="0">
                          <a:solidFill>
                            <a:srgbClr val="0070C0"/>
                          </a:solidFill>
                        </a:rPr>
                        <a:t>Большое </a:t>
                      </a:r>
                      <a:r>
                        <a:rPr lang="ru-RU" sz="1700" dirty="0">
                          <a:solidFill>
                            <a:srgbClr val="0070C0"/>
                          </a:solidFill>
                        </a:rPr>
                        <a:t>озеро </a:t>
                      </a:r>
                      <a:r>
                        <a:rPr lang="ru-RU" sz="1700" b="1" dirty="0">
                          <a:solidFill>
                            <a:srgbClr val="0070C0"/>
                          </a:solidFill>
                        </a:rPr>
                        <a:t>как </a:t>
                      </a:r>
                      <a:r>
                        <a:rPr lang="ru-RU" sz="1700" dirty="0">
                          <a:solidFill>
                            <a:srgbClr val="0070C0"/>
                          </a:solidFill>
                        </a:rPr>
                        <a:t>блюдо </a:t>
                      </a:r>
                      <a:r>
                        <a:rPr lang="ru-RU" sz="170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r>
                        <a:rPr lang="ru-RU" sz="1700" dirty="0" smtClean="0">
                          <a:solidFill>
                            <a:srgbClr val="0070C0"/>
                          </a:solidFill>
                        </a:rPr>
                        <a:t>Река </a:t>
                      </a:r>
                      <a:r>
                        <a:rPr lang="ru-RU" sz="1700" b="1" dirty="0">
                          <a:solidFill>
                            <a:srgbClr val="0070C0"/>
                          </a:solidFill>
                        </a:rPr>
                        <a:t>точно</a:t>
                      </a:r>
                      <a:r>
                        <a:rPr lang="ru-RU" sz="170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70C0"/>
                          </a:solidFill>
                        </a:rPr>
                        <a:t>море .</a:t>
                      </a:r>
                      <a:endParaRPr lang="ru-RU" sz="17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8654"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rgbClr val="00B050"/>
                          </a:solidFill>
                        </a:rPr>
                        <a:t>Сущ. </a:t>
                      </a:r>
                      <a:r>
                        <a:rPr lang="ru-RU" sz="1700" b="1" dirty="0">
                          <a:solidFill>
                            <a:srgbClr val="00B050"/>
                          </a:solidFill>
                        </a:rPr>
                        <a:t>вводн. слово,  союзы тоже, также,  лишь и др. </a:t>
                      </a:r>
                      <a:r>
                        <a:rPr lang="ru-RU" sz="1700" dirty="0">
                          <a:solidFill>
                            <a:srgbClr val="00B050"/>
                          </a:solidFill>
                        </a:rPr>
                        <a:t>сущ.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rgbClr val="00B050"/>
                          </a:solidFill>
                        </a:rPr>
                        <a:t>Грач, </a:t>
                      </a:r>
                      <a:r>
                        <a:rPr lang="ru-RU" sz="1700" b="1" dirty="0">
                          <a:solidFill>
                            <a:srgbClr val="00B050"/>
                          </a:solidFill>
                        </a:rPr>
                        <a:t>конечно</a:t>
                      </a:r>
                      <a:r>
                        <a:rPr lang="ru-RU" sz="1700" dirty="0">
                          <a:solidFill>
                            <a:srgbClr val="00B050"/>
                          </a:solidFill>
                        </a:rPr>
                        <a:t>, птица умная, но голоса у неё </a:t>
                      </a:r>
                      <a:r>
                        <a:rPr lang="ru-RU" sz="1700" dirty="0" smtClean="0">
                          <a:solidFill>
                            <a:srgbClr val="00B050"/>
                          </a:solidFill>
                        </a:rPr>
                        <a:t>нет.</a:t>
                      </a:r>
                    </a:p>
                    <a:p>
                      <a:r>
                        <a:rPr lang="ru-RU" sz="1700" dirty="0" smtClean="0">
                          <a:solidFill>
                            <a:srgbClr val="00B050"/>
                          </a:solidFill>
                        </a:rPr>
                        <a:t>Пушкин</a:t>
                      </a:r>
                      <a:r>
                        <a:rPr lang="ru-RU" sz="1700" dirty="0">
                          <a:solidFill>
                            <a:srgbClr val="00B050"/>
                          </a:solidFill>
                        </a:rPr>
                        <a:t> </a:t>
                      </a:r>
                      <a:r>
                        <a:rPr lang="ru-RU" sz="1700" b="1" dirty="0">
                          <a:solidFill>
                            <a:srgbClr val="00B050"/>
                          </a:solidFill>
                        </a:rPr>
                        <a:t>тоже</a:t>
                      </a:r>
                      <a:r>
                        <a:rPr lang="ru-RU" sz="1700" dirty="0">
                          <a:solidFill>
                            <a:srgbClr val="00B050"/>
                          </a:solidFill>
                        </a:rPr>
                        <a:t> не сказка. </a:t>
                      </a:r>
                      <a:endParaRPr lang="ru-RU" sz="1700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ru-RU" sz="1700" dirty="0" smtClean="0">
                          <a:solidFill>
                            <a:srgbClr val="00B050"/>
                          </a:solidFill>
                        </a:rPr>
                        <a:t>Приезд </a:t>
                      </a:r>
                      <a:r>
                        <a:rPr lang="ru-RU" sz="1700" dirty="0">
                          <a:solidFill>
                            <a:srgbClr val="00B050"/>
                          </a:solidFill>
                        </a:rPr>
                        <a:t>его на Кавказ </a:t>
                      </a:r>
                      <a:r>
                        <a:rPr lang="ru-RU" sz="1700" b="1" dirty="0">
                          <a:solidFill>
                            <a:srgbClr val="00B050"/>
                          </a:solidFill>
                        </a:rPr>
                        <a:t>также </a:t>
                      </a:r>
                      <a:r>
                        <a:rPr lang="ru-RU" sz="1700" dirty="0">
                          <a:solidFill>
                            <a:srgbClr val="00B050"/>
                          </a:solidFill>
                        </a:rPr>
                        <a:t>следствие его романтического фанатизма </a:t>
                      </a:r>
                      <a:r>
                        <a:rPr lang="ru-RU" sz="1700" dirty="0" smtClean="0">
                          <a:solidFill>
                            <a:srgbClr val="00B050"/>
                          </a:solidFill>
                        </a:rPr>
                        <a:t>.</a:t>
                      </a:r>
                    </a:p>
                    <a:p>
                      <a:r>
                        <a:rPr lang="ru-RU" sz="1700" dirty="0" smtClean="0">
                          <a:solidFill>
                            <a:srgbClr val="00B050"/>
                          </a:solidFill>
                        </a:rPr>
                        <a:t>Март</a:t>
                      </a:r>
                      <a:r>
                        <a:rPr lang="ru-RU" sz="1700" dirty="0">
                          <a:solidFill>
                            <a:srgbClr val="00B050"/>
                          </a:solidFill>
                        </a:rPr>
                        <a:t> </a:t>
                      </a:r>
                      <a:r>
                        <a:rPr lang="ru-RU" sz="1700" b="1" dirty="0">
                          <a:solidFill>
                            <a:srgbClr val="00B050"/>
                          </a:solidFill>
                        </a:rPr>
                        <a:t>лишь</a:t>
                      </a:r>
                      <a:r>
                        <a:rPr lang="ru-RU" sz="1700" dirty="0">
                          <a:solidFill>
                            <a:srgbClr val="00B050"/>
                          </a:solidFill>
                        </a:rPr>
                        <a:t> начало весны.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0852"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rgbClr val="00B0F0"/>
                          </a:solidFill>
                        </a:rPr>
                        <a:t>Сущ. </a:t>
                      </a:r>
                      <a:r>
                        <a:rPr lang="ru-RU" sz="1700" b="1" dirty="0" err="1">
                          <a:solidFill>
                            <a:srgbClr val="00B0F0"/>
                          </a:solidFill>
                        </a:rPr>
                        <a:t>прилаг</a:t>
                      </a:r>
                      <a:r>
                        <a:rPr lang="ru-RU" sz="1700" b="1" dirty="0">
                          <a:solidFill>
                            <a:srgbClr val="00B0F0"/>
                          </a:solidFill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7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ru-RU" sz="1700" dirty="0" smtClean="0">
                          <a:solidFill>
                            <a:srgbClr val="00B0F0"/>
                          </a:solidFill>
                        </a:rPr>
                        <a:t>Море </a:t>
                      </a:r>
                      <a:r>
                        <a:rPr lang="ru-RU" sz="1700" dirty="0">
                          <a:solidFill>
                            <a:srgbClr val="00B0F0"/>
                          </a:solidFill>
                        </a:rPr>
                        <a:t>чудесное, синее и нежное... </a:t>
                      </a:r>
                      <a:endParaRPr lang="ru-RU" sz="170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ru-RU" sz="1700" dirty="0" smtClean="0">
                          <a:solidFill>
                            <a:srgbClr val="00B0F0"/>
                          </a:solidFill>
                        </a:rPr>
                        <a:t>Молодость</a:t>
                      </a:r>
                      <a:r>
                        <a:rPr lang="ru-RU" sz="1700" dirty="0">
                          <a:solidFill>
                            <a:srgbClr val="00B0F0"/>
                          </a:solidFill>
                        </a:rPr>
                        <a:t> бескорыстна и великодушна </a:t>
                      </a:r>
                      <a:r>
                        <a:rPr lang="ru-RU" sz="1700" dirty="0" smtClean="0">
                          <a:solidFill>
                            <a:srgbClr val="00B0F0"/>
                          </a:solidFill>
                        </a:rPr>
                        <a:t>.</a:t>
                      </a:r>
                      <a:endParaRPr lang="ru-RU" sz="1700" dirty="0">
                        <a:solidFill>
                          <a:srgbClr val="00B0F0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0852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solidFill>
                            <a:srgbClr val="00B050"/>
                          </a:solidFill>
                        </a:rPr>
                        <a:t>               Сущ</a:t>
                      </a:r>
                      <a:r>
                        <a:rPr lang="ru-RU" sz="1700" dirty="0">
                          <a:solidFill>
                            <a:srgbClr val="00B050"/>
                          </a:solidFill>
                        </a:rPr>
                        <a:t>. </a:t>
                      </a:r>
                      <a:r>
                        <a:rPr lang="ru-RU" sz="1700" b="1" dirty="0">
                          <a:solidFill>
                            <a:srgbClr val="00B050"/>
                          </a:solidFill>
                        </a:rPr>
                        <a:t>есть</a:t>
                      </a:r>
                      <a:r>
                        <a:rPr lang="ru-RU" sz="1700" dirty="0">
                          <a:solidFill>
                            <a:srgbClr val="00B050"/>
                          </a:solidFill>
                        </a:rPr>
                        <a:t> сущ.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700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ru-RU" sz="1700" dirty="0" smtClean="0">
                          <a:solidFill>
                            <a:srgbClr val="00B050"/>
                          </a:solidFill>
                        </a:rPr>
                        <a:t>Простота </a:t>
                      </a:r>
                      <a:r>
                        <a:rPr lang="ru-RU" sz="1700" dirty="0">
                          <a:solidFill>
                            <a:srgbClr val="00B050"/>
                          </a:solidFill>
                        </a:rPr>
                        <a:t>есть необходимое условие прекрасного </a:t>
                      </a:r>
                      <a:r>
                        <a:rPr lang="ru-RU" sz="1700" dirty="0" smtClean="0">
                          <a:solidFill>
                            <a:srgbClr val="00B050"/>
                          </a:solidFill>
                        </a:rPr>
                        <a:t>.</a:t>
                      </a:r>
                      <a:endParaRPr lang="ru-RU" sz="1700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ru-RU" sz="1700" dirty="0">
                          <a:solidFill>
                            <a:srgbClr val="00B050"/>
                          </a:solidFill>
                        </a:rPr>
                        <a:t>Мысль изречённая есть ложь </a:t>
                      </a:r>
                      <a:r>
                        <a:rPr lang="ru-RU" sz="1700" dirty="0" smtClean="0">
                          <a:solidFill>
                            <a:srgbClr val="00B050"/>
                          </a:solidFill>
                        </a:rPr>
                        <a:t>.</a:t>
                      </a:r>
                      <a:endParaRPr lang="ru-RU" sz="170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5800" y="457200"/>
            <a:ext cx="7239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Тире между подлежащим и сказуемым  не ставится в следующих случаях: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533400"/>
          </a:xfrm>
        </p:spPr>
        <p:txBody>
          <a:bodyPr/>
          <a:lstStyle/>
          <a:p>
            <a:r>
              <a:rPr lang="ru-RU" sz="3200" dirty="0" smtClean="0"/>
              <a:t>Комментированный  диктант</a:t>
            </a:r>
            <a:endParaRPr lang="ru-RU" sz="3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838200"/>
            <a:ext cx="80010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Труд как блестящая сталь.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Бедность не порок.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Июнь лишь начало лета.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Сердце наше вечная тайна для нас самих.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Искусство  это мышление в образах.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smtClean="0"/>
              <a:t>Память важнейшее </a:t>
            </a:r>
            <a:r>
              <a:rPr lang="ru-RU" sz="2200" dirty="0" smtClean="0"/>
              <a:t>свойство бытия.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Ученье вот чума, ученость вот причина…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Самые счастливые люди невежды, а слава удача.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Море чудесное, синее, нежное.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Лень есть лень, слабость есть слабость.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533400"/>
          </a:xfrm>
        </p:spPr>
        <p:txBody>
          <a:bodyPr/>
          <a:lstStyle/>
          <a:p>
            <a:r>
              <a:rPr lang="ru-RU" sz="3200" dirty="0" smtClean="0"/>
              <a:t>Комментированный  диктант</a:t>
            </a:r>
            <a:endParaRPr lang="ru-RU" sz="3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838200"/>
            <a:ext cx="80010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Труд </a:t>
            </a:r>
            <a:r>
              <a:rPr lang="ru-RU" sz="2200" dirty="0" smtClean="0">
                <a:solidFill>
                  <a:srgbClr val="FF0000"/>
                </a:solidFill>
              </a:rPr>
              <a:t>как</a:t>
            </a:r>
            <a:r>
              <a:rPr lang="ru-RU" sz="2200" dirty="0" smtClean="0"/>
              <a:t> блестящая сталь.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Бедность </a:t>
            </a:r>
            <a:r>
              <a:rPr lang="ru-RU" sz="2200" dirty="0" smtClean="0">
                <a:solidFill>
                  <a:srgbClr val="FF0000"/>
                </a:solidFill>
              </a:rPr>
              <a:t>не</a:t>
            </a:r>
            <a:r>
              <a:rPr lang="ru-RU" sz="2200" dirty="0" smtClean="0"/>
              <a:t> порок.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Июнь </a:t>
            </a:r>
            <a:r>
              <a:rPr lang="ru-RU" sz="2200" dirty="0" smtClean="0">
                <a:solidFill>
                  <a:srgbClr val="FF0000"/>
                </a:solidFill>
              </a:rPr>
              <a:t>лишь</a:t>
            </a:r>
            <a:r>
              <a:rPr lang="ru-RU" sz="2200" dirty="0" smtClean="0"/>
              <a:t> начало лета.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Сердце </a:t>
            </a:r>
            <a:r>
              <a:rPr lang="ru-RU" sz="2200" dirty="0" smtClean="0"/>
              <a:t>наше </a:t>
            </a:r>
            <a:r>
              <a:rPr lang="ru-RU" sz="2200" dirty="0" smtClean="0">
                <a:solidFill>
                  <a:srgbClr val="FF0000"/>
                </a:solidFill>
              </a:rPr>
              <a:t>-</a:t>
            </a:r>
            <a:r>
              <a:rPr lang="ru-RU" sz="2200" dirty="0" smtClean="0"/>
              <a:t> </a:t>
            </a:r>
            <a:r>
              <a:rPr lang="ru-RU" sz="2200" dirty="0" smtClean="0"/>
              <a:t>вечная тайна для нас самих.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Искусство </a:t>
            </a:r>
            <a:r>
              <a:rPr lang="ru-RU" sz="2200" dirty="0" smtClean="0">
                <a:solidFill>
                  <a:srgbClr val="FF0000"/>
                </a:solidFill>
              </a:rPr>
              <a:t>-</a:t>
            </a:r>
            <a:r>
              <a:rPr lang="ru-RU" sz="2200" dirty="0" smtClean="0"/>
              <a:t> это мышление в образах.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Память </a:t>
            </a:r>
            <a:r>
              <a:rPr lang="ru-RU" sz="2200" dirty="0" smtClean="0">
                <a:solidFill>
                  <a:srgbClr val="FF0000"/>
                </a:solidFill>
              </a:rPr>
              <a:t>-</a:t>
            </a:r>
            <a:r>
              <a:rPr lang="ru-RU" sz="2200" dirty="0" smtClean="0"/>
              <a:t> важнейшее свойство бытия.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Ученье </a:t>
            </a:r>
            <a:r>
              <a:rPr lang="ru-RU" sz="2200" dirty="0" smtClean="0">
                <a:solidFill>
                  <a:srgbClr val="FF0000"/>
                </a:solidFill>
              </a:rPr>
              <a:t>- вот</a:t>
            </a:r>
            <a:r>
              <a:rPr lang="ru-RU" sz="2200" dirty="0" smtClean="0"/>
              <a:t> чума, ученость</a:t>
            </a:r>
            <a:r>
              <a:rPr lang="ru-RU" sz="2200" dirty="0" smtClean="0">
                <a:solidFill>
                  <a:srgbClr val="FF0000"/>
                </a:solidFill>
              </a:rPr>
              <a:t> - вот</a:t>
            </a:r>
            <a:r>
              <a:rPr lang="ru-RU" sz="2200" dirty="0" smtClean="0"/>
              <a:t> причина…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Самые счастливые люди</a:t>
            </a:r>
            <a:r>
              <a:rPr lang="ru-RU" sz="2200" dirty="0" smtClean="0">
                <a:solidFill>
                  <a:srgbClr val="FF0000"/>
                </a:solidFill>
              </a:rPr>
              <a:t> -</a:t>
            </a:r>
            <a:r>
              <a:rPr lang="ru-RU" sz="2200" dirty="0" smtClean="0"/>
              <a:t> невежды, а слава </a:t>
            </a:r>
            <a:r>
              <a:rPr lang="ru-RU" sz="2200" dirty="0" smtClean="0">
                <a:solidFill>
                  <a:srgbClr val="FF0000"/>
                </a:solidFill>
              </a:rPr>
              <a:t>-</a:t>
            </a:r>
            <a:r>
              <a:rPr lang="ru-RU" sz="2200" dirty="0" smtClean="0"/>
              <a:t> удача.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Море </a:t>
            </a:r>
            <a:r>
              <a:rPr lang="ru-RU" sz="2200" dirty="0" smtClean="0">
                <a:solidFill>
                  <a:schemeClr val="tx2"/>
                </a:solidFill>
              </a:rPr>
              <a:t>чудесное, синее, нежное</a:t>
            </a:r>
            <a:r>
              <a:rPr lang="ru-RU" sz="22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200" dirty="0" smtClean="0"/>
              <a:t>Лень </a:t>
            </a:r>
            <a:r>
              <a:rPr lang="ru-RU" sz="2200" dirty="0" smtClean="0">
                <a:solidFill>
                  <a:schemeClr val="tx2"/>
                </a:solidFill>
              </a:rPr>
              <a:t>есть</a:t>
            </a:r>
            <a:r>
              <a:rPr lang="ru-RU" sz="2200" dirty="0" smtClean="0"/>
              <a:t> лень, слабость </a:t>
            </a:r>
            <a:r>
              <a:rPr lang="ru-RU" sz="2200" dirty="0" smtClean="0">
                <a:solidFill>
                  <a:schemeClr val="tx2"/>
                </a:solidFill>
              </a:rPr>
              <a:t>есть</a:t>
            </a:r>
            <a:r>
              <a:rPr lang="ru-RU" sz="2200" dirty="0" smtClean="0"/>
              <a:t> слабость.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2133600"/>
          </a:xfrm>
        </p:spPr>
        <p:txBody>
          <a:bodyPr/>
          <a:lstStyle/>
          <a:p>
            <a:pPr lvl="0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ТРЕНИРОВОЧНЫЕ ЗАДАНИЯ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8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524000" y="1981200"/>
            <a:ext cx="7239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Расставьте знаки препинания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интересная особенность жирафа это его длинная ...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Огромный кит вовсе не ...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 огромная пасть не ...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 окраска хамелеона это средство ...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Быстрые ноги зайца его единственное ...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Многие змеи совсем не ...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533400"/>
            <a:ext cx="7924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Сын соседки жалуется: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-За что двойка? За что родителей в школу зовут? Сегодня на уроке русского сложные предлоги проходили. Надо было примеры придумывать. Я вышел к доске и написал: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«Имею я все эти предлоги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ввиду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А учительница сразу за сердце схватилась, влепила в журнал и в дневник по паре и без отца с матерью сказала, в классе больше не появляться. А я только хотел сказать, что предлоги с правилами у меня всегда на уме. Так за что меня так?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Надеюсь, все у вас получилось…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3733800"/>
            <a:ext cx="7086600" cy="21336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-</a:t>
            </a:r>
            <a:r>
              <a:rPr lang="ru-RU" sz="3600" dirty="0" smtClean="0"/>
              <a:t>Почему по-разному написаны одинаково звучащие слова? В чем разница в написании?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95600" y="381000"/>
            <a:ext cx="5486400" cy="8382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cs typeface="Mongolian Baiti" pitchFamily="66" charset="0"/>
              </a:rPr>
              <a:t>Ввиду, в виду, в виде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Monotype Corsiva" pitchFamily="66" charset="0"/>
              <a:cs typeface="Mongolian Baiti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1828800"/>
            <a:ext cx="26670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Я имею в виду последний матч.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1905000"/>
            <a:ext cx="3124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Ввиду плохой погоды матч решили перенести.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28601"/>
            <a:ext cx="7772400" cy="685800"/>
          </a:xfrm>
        </p:spPr>
        <p:txBody>
          <a:bodyPr>
            <a:normAutofit/>
          </a:bodyPr>
          <a:lstStyle/>
          <a:p>
            <a:pPr algn="ctr"/>
            <a:r>
              <a:rPr lang="ru-RU" sz="2800" b="0" dirty="0" smtClean="0">
                <a:solidFill>
                  <a:srgbClr val="FF0000"/>
                </a:solidFill>
              </a:rPr>
              <a:t>ПОДУМАЕМ </a:t>
            </a:r>
            <a:endParaRPr lang="ru-RU" sz="2800" b="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3276601" cy="434340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chemeClr val="tx1"/>
                </a:solidFill>
              </a:rPr>
              <a:t>Ввиду</a:t>
            </a:r>
            <a:r>
              <a:rPr lang="ru-RU" sz="2600" dirty="0" smtClean="0">
                <a:solidFill>
                  <a:schemeClr val="tx1"/>
                </a:solidFill>
              </a:rPr>
              <a:t> ранних заморозков могут погибнуть озимые посевы.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b="1" dirty="0" smtClean="0">
                <a:solidFill>
                  <a:schemeClr val="tx1"/>
                </a:solidFill>
              </a:rPr>
              <a:t>Ввиду</a:t>
            </a:r>
            <a:r>
              <a:rPr lang="ru-RU" sz="2600" dirty="0" smtClean="0">
                <a:solidFill>
                  <a:schemeClr val="tx1"/>
                </a:solidFill>
              </a:rPr>
              <a:t> засухи или наводнения – понесет урон сельское хозяйство. 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81601" y="990600"/>
            <a:ext cx="324326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600" dirty="0" smtClean="0">
                <a:solidFill>
                  <a:prstClr val="black"/>
                </a:solidFill>
              </a:rPr>
              <a:t>Этого не произойдет, если, </a:t>
            </a:r>
            <a:r>
              <a:rPr lang="ru-RU" sz="2600" b="1" dirty="0" smtClean="0">
                <a:solidFill>
                  <a:prstClr val="black"/>
                </a:solidFill>
              </a:rPr>
              <a:t>имея</a:t>
            </a:r>
            <a:r>
              <a:rPr lang="ru-RU" sz="2600" dirty="0" smtClean="0">
                <a:solidFill>
                  <a:prstClr val="black"/>
                </a:solidFill>
              </a:rPr>
              <a:t> </a:t>
            </a:r>
            <a:r>
              <a:rPr lang="ru-RU" sz="2600" b="1" dirty="0" smtClean="0">
                <a:solidFill>
                  <a:prstClr val="black"/>
                </a:solidFill>
              </a:rPr>
              <a:t>в виду</a:t>
            </a:r>
            <a:r>
              <a:rPr lang="ru-RU" sz="2600" dirty="0" smtClean="0">
                <a:solidFill>
                  <a:prstClr val="black"/>
                </a:solidFill>
              </a:rPr>
              <a:t> эти неприятные климатические изменения и природные катаклизмы, вовремя принять меры.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14401" y="701040"/>
          <a:ext cx="5410199" cy="4876800"/>
        </p:xfrm>
        <a:graphic>
          <a:graphicData uri="http://schemas.openxmlformats.org/drawingml/2006/table">
            <a:tbl>
              <a:tblPr/>
              <a:tblGrid>
                <a:gridCol w="2704816"/>
                <a:gridCol w="2705383"/>
              </a:tblGrid>
              <a:tr h="480060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latin typeface="Times New Roman"/>
                          <a:ea typeface="Calibri"/>
                        </a:rPr>
                        <a:t>Ввиду – «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</a:rPr>
                        <a:t>из-за,</a:t>
                      </a:r>
                      <a:r>
                        <a:rPr lang="ru-RU" sz="3200" baseline="0" dirty="0" smtClean="0"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</a:rPr>
                        <a:t>по причине»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Предлог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ввиду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используется тогда, когда речь идет о том, что произошло или </a:t>
                      </a:r>
                      <a:r>
                        <a:rPr lang="ru-RU" sz="2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происходит по какой-то причине</a:t>
                      </a:r>
                      <a:endParaRPr lang="ru-RU" sz="2400" i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Times New Roman"/>
                          <a:ea typeface="Calibri"/>
                        </a:rPr>
                        <a:t>иметь в </a:t>
                      </a:r>
                      <a:r>
                        <a:rPr lang="ru-RU" sz="3200" b="1" i="1" dirty="0" smtClean="0">
                          <a:latin typeface="Times New Roman"/>
                          <a:ea typeface="Calibri"/>
                        </a:rPr>
                        <a:t>виду - 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</a:rPr>
                        <a:t>«подразумевать</a:t>
                      </a:r>
                      <a:r>
                        <a:rPr lang="ru-RU" sz="3200" dirty="0">
                          <a:latin typeface="Times New Roman"/>
                          <a:ea typeface="Calibri"/>
                        </a:rPr>
                        <a:t>; 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</a:rPr>
                        <a:t>понимать»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думать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 ком-то или о чем-то, </a:t>
                      </a:r>
                      <a:r>
                        <a:rPr lang="ru-RU" sz="2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подразумевать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кого-либо или что-либо, что-то </a:t>
                      </a:r>
                      <a:r>
                        <a:rPr lang="ru-RU" sz="2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принимать во внимание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или </a:t>
                      </a:r>
                      <a:r>
                        <a:rPr lang="ru-RU" sz="2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предполагать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324600" y="685800"/>
            <a:ext cx="251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виде – 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/>
              <a:t>«в образе».</a:t>
            </a: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324600" y="2209801"/>
            <a:ext cx="25908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представить доклад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виде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тезисов. А можно что-то получить –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виде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исключения и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виде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(«в порядке», «в качестве» – еще один синоним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компенсации за моральный ущерб.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3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33400" y="1066800"/>
            <a:ext cx="8077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Поговорив обо всех этих тонкостях, мы с моим маленьким соседом и его мамой сочинили записку к учительнице, а заодно и еще раз выполнили упражнение: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В) виду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полного раскаяния согрешившего перед Вами и русским языком и имея(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в) виду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приближающийся конец четверти прошу Вас – 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в) виде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исключения – спросить его еще раз. Правила мы выучили…».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25908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Ввиду</a:t>
            </a:r>
            <a:r>
              <a:rPr lang="ru-RU" sz="24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полного раскаяния согрешившего перед Вами и русским языком и имея </a:t>
            </a:r>
            <a:r>
              <a:rPr lang="ru-RU" sz="2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виду</a:t>
            </a:r>
            <a:r>
              <a:rPr lang="ru-RU" sz="24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приближающийся конец четверти прошу Вас – </a:t>
            </a:r>
            <a:r>
              <a:rPr lang="ru-RU" sz="2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виде</a:t>
            </a:r>
            <a:r>
              <a:rPr lang="ru-RU" sz="24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исключения – спросить его еще раз. Правила мы выучили…».</a:t>
            </a:r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45720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этой истории был счастливый конец. Двойку удалось исправить.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3" grpId="1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988840"/>
            <a:ext cx="8892480" cy="28623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Тире       между подлежащим    и                          сказуемым</a:t>
            </a:r>
            <a:endParaRPr lang="ru-RU" sz="6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075" name="Picture 14" descr="J02153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1544">
            <a:off x="-92075" y="230188"/>
            <a:ext cx="13652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403350" y="3789363"/>
            <a:ext cx="496887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411413" y="4868863"/>
            <a:ext cx="417671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84438" y="4652963"/>
            <a:ext cx="417671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042988" y="549275"/>
            <a:ext cx="7921625" cy="12239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6600" b="1" dirty="0">
                <a:solidFill>
                  <a:schemeClr val="tx1"/>
                </a:solidFill>
                <a:latin typeface="Propisi" pitchFamily="2" charset="0"/>
              </a:rPr>
              <a:t>Урок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58000" cy="1600200"/>
          </a:xfrm>
        </p:spPr>
        <p:txBody>
          <a:bodyPr/>
          <a:lstStyle/>
          <a:p>
            <a:pPr algn="just"/>
            <a:r>
              <a:rPr lang="ru-RU" sz="2800" dirty="0" smtClean="0"/>
              <a:t>Судьба какого государства волнует россиян?</a:t>
            </a:r>
            <a:endParaRPr lang="ru-RU" sz="2800" dirty="0"/>
          </a:p>
        </p:txBody>
      </p:sp>
      <p:pic>
        <p:nvPicPr>
          <p:cNvPr id="4" name="Содержимое 3" descr="5778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28800"/>
            <a:ext cx="4876800" cy="3046566"/>
          </a:xfrm>
        </p:spPr>
      </p:pic>
      <p:sp>
        <p:nvSpPr>
          <p:cNvPr id="6" name="Прямоугольник 5"/>
          <p:cNvSpPr/>
          <p:nvPr/>
        </p:nvSpPr>
        <p:spPr>
          <a:xfrm>
            <a:off x="4876800" y="5410200"/>
            <a:ext cx="426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А что такое Украина для россиян?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29200" y="1905000"/>
            <a:ext cx="358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Украина    братская страна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4648200"/>
            <a:ext cx="472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Украина   славянское государство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77000" y="1981200"/>
            <a:ext cx="38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u="sng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05000" y="4724400"/>
            <a:ext cx="68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3962400" cy="1600200"/>
          </a:xfrm>
        </p:spPr>
        <p:txBody>
          <a:bodyPr/>
          <a:lstStyle/>
          <a:p>
            <a:pPr algn="just"/>
            <a:r>
              <a:rPr lang="ru-RU" dirty="0" smtClean="0"/>
              <a:t>Подлежащее	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590800"/>
            <a:ext cx="3771900" cy="2895600"/>
          </a:xfrm>
        </p:spPr>
        <p:txBody>
          <a:bodyPr/>
          <a:lstStyle/>
          <a:p>
            <a:r>
              <a:rPr lang="ru-RU" dirty="0" smtClean="0"/>
              <a:t>Кто или что находится в центре внимания этого высказывания?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2590800"/>
            <a:ext cx="3352800" cy="2895600"/>
          </a:xfrm>
        </p:spPr>
        <p:txBody>
          <a:bodyPr/>
          <a:lstStyle/>
          <a:p>
            <a:r>
              <a:rPr lang="ru-RU" dirty="0" smtClean="0"/>
              <a:t>Какое слово в предложении дает исчерпывающую информацию об объекте или субъекте?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00600" y="304800"/>
            <a:ext cx="3581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Сказуемое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1524000"/>
            <a:ext cx="3352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Объект или субъект внимания</a:t>
            </a:r>
            <a:endParaRPr lang="ru-RU" sz="2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53000" y="1524000"/>
            <a:ext cx="3886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Информация о субъекте высказывания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1 карандаш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894</Words>
  <Application>Microsoft Office PowerPoint</Application>
  <PresentationFormat>Экран (4:3)</PresentationFormat>
  <Paragraphs>159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Тема1 карандаш</vt:lpstr>
      <vt:lpstr>Русский по пятницам. Урок 2.</vt:lpstr>
      <vt:lpstr>Слайд 2</vt:lpstr>
      <vt:lpstr>-Почему по-разному написаны одинаково звучащие слова? В чем разница в написании?  </vt:lpstr>
      <vt:lpstr>ПОДУМАЕМ </vt:lpstr>
      <vt:lpstr>Слайд 5</vt:lpstr>
      <vt:lpstr>Слайд 6</vt:lpstr>
      <vt:lpstr>Слайд 7</vt:lpstr>
      <vt:lpstr>Судьба какого государства волнует россиян?</vt:lpstr>
      <vt:lpstr>Подлежащее  </vt:lpstr>
      <vt:lpstr>Украина, страна, государство  На какой вопрос отвечают эти слова? Что обозначают?</vt:lpstr>
      <vt:lpstr>Закрепим изученное</vt:lpstr>
      <vt:lpstr>Такая модель всегда требует слова - подсказки</vt:lpstr>
      <vt:lpstr>Конструируем.  Составьте предложения, добавляя характеристику предмета</vt:lpstr>
      <vt:lpstr>Переделайте предложения </vt:lpstr>
      <vt:lpstr>Русский язык – это свод правил, законов</vt:lpstr>
      <vt:lpstr>Исключения </vt:lpstr>
      <vt:lpstr>Комментированный  диктант</vt:lpstr>
      <vt:lpstr>Комментированный  диктант</vt:lpstr>
      <vt:lpstr>ТРЕНИРОВОЧНЫЕ ЗАДАНИЯ 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по пятницам. Урок 2.</dc:title>
  <dc:creator>Дима</dc:creator>
  <cp:lastModifiedBy>Дима</cp:lastModifiedBy>
  <cp:revision>25</cp:revision>
  <dcterms:created xsi:type="dcterms:W3CDTF">2014-03-14T17:17:47Z</dcterms:created>
  <dcterms:modified xsi:type="dcterms:W3CDTF">2014-03-21T17:09:53Z</dcterms:modified>
</cp:coreProperties>
</file>