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2" r:id="rId2"/>
    <p:sldId id="273" r:id="rId3"/>
    <p:sldId id="258" r:id="rId4"/>
    <p:sldId id="260" r:id="rId5"/>
    <p:sldId id="262" r:id="rId6"/>
    <p:sldId id="261" r:id="rId7"/>
    <p:sldId id="271" r:id="rId8"/>
    <p:sldId id="280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6" r:id="rId17"/>
    <p:sldId id="278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9885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30E51CF-2D0B-4F83-8FC2-CA0ED5D920AB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8B91FBE-E14D-48D7-AE76-D839742E29B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file:///C:\Documents%20and%20Settings\ADMIN\&#1056;&#1072;&#1073;&#1086;&#1095;&#1080;&#1081;%20&#1089;&#1090;&#1086;&#1083;\100SSCAM\SL731671.AVI" TargetMode="External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package" Target="../embeddings/____________Microsoft_Office_PowerPoint1.pptx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6;&#1072;&#1073;&#1086;&#1095;&#1080;&#1081;%20&#1089;&#1090;&#1086;&#1083;\100SSCAM\SL731668.AV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6;&#1072;&#1073;&#1086;&#1095;&#1080;&#1081;%20&#1089;&#1090;&#1086;&#1083;\100SSCAM\SL731672.AV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6;&#1072;&#1073;&#1086;&#1095;&#1080;&#1081;%20&#1089;&#1090;&#1086;&#1083;\100SSCAM\SL731670.AVI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5abb476e1b3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714412" y="-214338"/>
            <a:ext cx="10572824" cy="72866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00166" y="857232"/>
            <a:ext cx="6572296" cy="11079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</a:rPr>
              <a:t>УРОК - ИГРА</a:t>
            </a:r>
            <a:endParaRPr lang="ru-RU" sz="66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2714620"/>
            <a:ext cx="7143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bg1"/>
                </a:solidFill>
                <a:latin typeface="Monotype Corsiva" pitchFamily="66" charset="0"/>
              </a:rPr>
              <a:t>МЫ ВЫБИРАЕМ…</a:t>
            </a:r>
            <a:endParaRPr lang="ru-RU" sz="8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Monotype Corsiva" pitchFamily="66" charset="0"/>
              </a:rPr>
              <a:t>викторина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r>
              <a:rPr lang="ru-RU" dirty="0" smtClean="0"/>
              <a:t>В  кабине для голосования закреплен простой карандаш. Является ли это нарушением?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3200" dirty="0" smtClean="0">
                <a:solidFill>
                  <a:srgbClr val="FF0000"/>
                </a:solidFill>
              </a:rPr>
              <a:t>Да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Имеет ли право наблюдатель выдавать избирательный бюллетень?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dirty="0" smtClean="0">
                <a:solidFill>
                  <a:srgbClr val="FF0000"/>
                </a:solidFill>
              </a:rPr>
              <a:t>Нет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Monotype Corsiva" pitchFamily="66" charset="0"/>
              </a:rPr>
              <a:t>викторина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Право избирать называется…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Активное избирательное право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Право быть избранными в органы власти называется…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Пассивное избирательное право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Monotype Corsiva" pitchFamily="66" charset="0"/>
              </a:rPr>
              <a:t>викторина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 smtClean="0"/>
              <a:t>Закон Амурской области «О выборах депутатов представительных органов и глав муниципальных образований в Амурской области» принят…</a:t>
            </a:r>
          </a:p>
          <a:p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b="1" dirty="0" smtClean="0"/>
              <a:t> </a:t>
            </a:r>
            <a:r>
              <a:rPr lang="ru-RU" b="1" dirty="0" smtClean="0">
                <a:solidFill>
                  <a:srgbClr val="FF0000"/>
                </a:solidFill>
              </a:rPr>
              <a:t>26 июня 2009г.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Федеральный закон «Об основных гарантиях избирательных прав граждан РФ» был принят…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12 июня 2002г.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Monotype Corsiva" pitchFamily="66" charset="0"/>
              </a:rPr>
              <a:t>викторина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 Сегодня я проживаю в микрорайоне Новом, но на момент голосования мое место жительство изменится, так как я планирую временно пожить у своей мамы, которая проживает в </a:t>
            </a:r>
            <a:r>
              <a:rPr lang="ru-RU" dirty="0" err="1" smtClean="0"/>
              <a:t>Зельвино</a:t>
            </a:r>
            <a:r>
              <a:rPr lang="ru-RU" dirty="0" smtClean="0"/>
              <a:t>.  Подскажите мне, где я должна голосовать?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по месту регистрации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1920085"/>
            <a:ext cx="4786314" cy="443484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Женщина инвалид 1 группы на избирательный участок прийти не в состоянии, но ею была оформлена доверенность на свою дочь. Избирательная комиссия сочла, что избирательный бюллетень может быть выдан дочери  и дочь имеет право проголосовать за нее. Правомерны ли действия комиссии?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Нет, таким гражданам предоставлено право голосовать вне помещения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Monotype Corsiva" pitchFamily="66" charset="0"/>
              </a:rPr>
              <a:t>викторина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Мажоритарная избирательная система предусматривает….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Голосование по одномандатным округам, а подсчет голосов определяется абсолютным большинством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Пропорциональная избирательная система предполагает…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Голосование по партийным спискам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1164134"/>
            <a:ext cx="91440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 </a:t>
            </a:r>
            <a:r>
              <a:rPr lang="ru-RU" sz="2800" dirty="0"/>
              <a:t>первой строчке записывается одно слово — </a:t>
            </a:r>
            <a:r>
              <a:rPr lang="ru-RU" sz="2800" dirty="0" smtClean="0"/>
              <a:t>существительное</a:t>
            </a:r>
            <a:r>
              <a:rPr lang="ru-RU" sz="2800" dirty="0"/>
              <a:t>. Это и есть тема </a:t>
            </a:r>
            <a:r>
              <a:rPr lang="ru-RU" sz="2800" dirty="0" err="1"/>
              <a:t>синквейна</a:t>
            </a:r>
            <a:r>
              <a:rPr lang="ru-RU" sz="2800" dirty="0"/>
              <a:t>.</a:t>
            </a:r>
          </a:p>
          <a:p>
            <a:r>
              <a:rPr lang="ru-RU" sz="2800" dirty="0"/>
              <a:t>На второй строчке надо написать два прилагательных, </a:t>
            </a:r>
            <a:r>
              <a:rPr lang="ru-RU" sz="2800" dirty="0" smtClean="0"/>
              <a:t>раскрывающих </a:t>
            </a:r>
            <a:r>
              <a:rPr lang="ru-RU" sz="2800" dirty="0"/>
              <a:t>тему </a:t>
            </a:r>
            <a:r>
              <a:rPr lang="ru-RU" sz="2800" dirty="0" err="1"/>
              <a:t>синквейна</a:t>
            </a:r>
            <a:r>
              <a:rPr lang="ru-RU" sz="2800" dirty="0"/>
              <a:t>.</a:t>
            </a:r>
          </a:p>
          <a:p>
            <a:r>
              <a:rPr lang="ru-RU" sz="2800" dirty="0"/>
              <a:t>На третьей строчке записываются три глагола, </a:t>
            </a:r>
            <a:r>
              <a:rPr lang="ru-RU" sz="2800" dirty="0" smtClean="0"/>
              <a:t>описывающих </a:t>
            </a:r>
            <a:r>
              <a:rPr lang="ru-RU" sz="2800" dirty="0"/>
              <a:t>действия, относящиеся к теме </a:t>
            </a:r>
            <a:r>
              <a:rPr lang="ru-RU" sz="2800" dirty="0" err="1"/>
              <a:t>синквейна</a:t>
            </a:r>
            <a:r>
              <a:rPr lang="ru-RU" sz="2800" dirty="0"/>
              <a:t> </a:t>
            </a:r>
          </a:p>
          <a:p>
            <a:r>
              <a:rPr lang="ru-RU" sz="2800" dirty="0"/>
              <a:t>На четвертой строчке размещается целая фраза, предложение, состоящее из нескольких слов, с помощью которого высказывается  отношение к теме.</a:t>
            </a:r>
          </a:p>
          <a:p>
            <a:r>
              <a:rPr lang="ru-RU" sz="2800" dirty="0"/>
              <a:t>Последняя строчка — это слово-резюме, которое </a:t>
            </a:r>
            <a:r>
              <a:rPr lang="ru-RU" sz="2800" dirty="0" smtClean="0"/>
              <a:t> дает новую </a:t>
            </a:r>
            <a:r>
              <a:rPr lang="ru-RU" sz="2800" dirty="0"/>
              <a:t>интерпретацию темы, позволяет выразить личное </a:t>
            </a:r>
            <a:r>
              <a:rPr lang="ru-RU" sz="2800" dirty="0" smtClean="0"/>
              <a:t>отношение</a:t>
            </a:r>
            <a:r>
              <a:rPr lang="ru-RU" sz="2400" dirty="0"/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728" y="0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синквейн</a:t>
            </a:r>
            <a:endParaRPr lang="ru-RU" sz="72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Documents and Settings\ADMIN\Мои документы\Мои рисунки\карикатура.bmp"/>
          <p:cNvPicPr/>
          <p:nvPr/>
        </p:nvPicPr>
        <p:blipFill>
          <a:blip r:embed="rId2" cstate="print"/>
          <a:srcRect t="15047" r="21010"/>
          <a:stretch>
            <a:fillRect/>
          </a:stretch>
        </p:blipFill>
        <p:spPr bwMode="auto">
          <a:xfrm>
            <a:off x="0" y="0"/>
            <a:ext cx="3929058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files.1september.ru/festival/articles/501193/img2.jpg"/>
          <p:cNvPicPr/>
          <p:nvPr/>
        </p:nvPicPr>
        <p:blipFill>
          <a:blip r:embed="rId3" cstate="print">
            <a:lum bright="10000"/>
          </a:blip>
          <a:srcRect l="3397"/>
          <a:stretch>
            <a:fillRect/>
          </a:stretch>
        </p:blipFill>
        <p:spPr bwMode="auto">
          <a:xfrm>
            <a:off x="2857488" y="3571877"/>
            <a:ext cx="6286512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143372" y="785794"/>
            <a:ext cx="47149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33CC"/>
                </a:solidFill>
                <a:latin typeface="Monotype Corsiva" pitchFamily="66" charset="0"/>
              </a:rPr>
              <a:t>Политическая </a:t>
            </a:r>
          </a:p>
          <a:p>
            <a:pPr algn="ctr"/>
            <a:r>
              <a:rPr lang="ru-RU" sz="4800" b="1" dirty="0" smtClean="0">
                <a:solidFill>
                  <a:srgbClr val="0033CC"/>
                </a:solidFill>
                <a:latin typeface="Monotype Corsiva" pitchFamily="66" charset="0"/>
              </a:rPr>
              <a:t>карикатура</a:t>
            </a:r>
            <a:endParaRPr lang="ru-RU" sz="4800" b="1" dirty="0">
              <a:solidFill>
                <a:srgbClr val="0033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latin typeface="Monotype Corsiva" pitchFamily="66" charset="0"/>
              </a:rPr>
              <a:t>АГИТКАМПАНИЯ</a:t>
            </a:r>
            <a:endParaRPr lang="ru-RU" sz="6600" b="1" dirty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2571744"/>
            <a:ext cx="70009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33CC"/>
                </a:solidFill>
              </a:rPr>
              <a:t>ТЫ САМ ОТВЕЧАЕШЬ ЗА ВСЁ!</a:t>
            </a:r>
            <a:endParaRPr lang="ru-RU" sz="60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5abb476e1b3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00164" y="-322644"/>
            <a:ext cx="10787138" cy="75378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857232"/>
            <a:ext cx="7500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ДОМАШНЕЕ ЗАДАНИЕ 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357430"/>
            <a:ext cx="88582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Monotype Corsiva" pitchFamily="66" charset="0"/>
              </a:rPr>
              <a:t>Эссе</a:t>
            </a:r>
          </a:p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Monotype Corsiva" pitchFamily="66" charset="0"/>
              </a:rPr>
              <a:t>Мы выбираем…</a:t>
            </a:r>
            <a:endParaRPr lang="ru-RU" sz="96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5abb476e1b3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714412" y="-322644"/>
            <a:ext cx="10501386" cy="75378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3000372"/>
            <a:ext cx="778674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Monotype Corsiva" pitchFamily="66" charset="0"/>
              </a:rPr>
              <a:t>«Способность выбирать есть драгоценнейшее из свойств разума»</a:t>
            </a:r>
            <a:r>
              <a:rPr lang="ru-RU" sz="5400" dirty="0" smtClean="0">
                <a:solidFill>
                  <a:schemeClr val="bg1"/>
                </a:solidFill>
              </a:rPr>
              <a:t>               </a:t>
            </a:r>
            <a:r>
              <a:rPr lang="ru-RU" sz="4800" dirty="0" smtClean="0">
                <a:solidFill>
                  <a:schemeClr val="bg1"/>
                </a:solidFill>
              </a:rPr>
              <a:t>                       </a:t>
            </a:r>
          </a:p>
          <a:p>
            <a:pPr algn="ctr"/>
            <a:r>
              <a:rPr lang="ru-RU" sz="4800" dirty="0" smtClean="0">
                <a:solidFill>
                  <a:schemeClr val="bg1"/>
                </a:solidFill>
              </a:rPr>
              <a:t>                                   </a:t>
            </a:r>
            <a:r>
              <a:rPr lang="ru-RU" sz="3200" dirty="0" smtClean="0">
                <a:solidFill>
                  <a:schemeClr val="bg1"/>
                </a:solidFill>
              </a:rPr>
              <a:t>(Т.Уайлдер)   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hlinkClick r:id="" action="ppaction://ole?verb=0"/>
          </p:cNvPr>
          <p:cNvGraphicFramePr>
            <a:graphicFrameLocks noChangeAspect="1"/>
          </p:cNvGraphicFramePr>
          <p:nvPr/>
        </p:nvGraphicFramePr>
        <p:xfrm flipV="1">
          <a:off x="8143900" y="5715016"/>
          <a:ext cx="276225" cy="461977"/>
        </p:xfrm>
        <a:graphic>
          <a:graphicData uri="http://schemas.openxmlformats.org/presentationml/2006/ole">
            <p:oleObj spid="_x0000_s1026" name="Презентация" r:id="rId5" imgW="275974" imgH="205598" progId="PowerPoint.Show.12">
              <p:embed/>
            </p:oleObj>
          </a:graphicData>
        </a:graphic>
      </p:graphicFrame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8215338" y="5857892"/>
            <a:ext cx="304800" cy="304800"/>
          </a:xfrm>
          <a:prstGeom prst="rect">
            <a:avLst/>
          </a:prstGeom>
        </p:spPr>
      </p:pic>
      <p:pic>
        <p:nvPicPr>
          <p:cNvPr id="7" name="SL731671.AVI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642910" y="500042"/>
            <a:ext cx="76200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731668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2000" y="609600"/>
            <a:ext cx="76200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73167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2000" y="609600"/>
            <a:ext cx="76200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73167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2000" y="609600"/>
            <a:ext cx="76200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57158" y="1633236"/>
            <a:ext cx="835824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- уверен(а) в необходимости выборов;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- плохо понимаю тему, имею недостаточно знаний для определения своей позиции по этому вопросу;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..., но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”- считаю, что выборы нужны, но есть трудности или препятствия для объективного участия в выборах.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500042"/>
            <a:ext cx="5929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Monotype Corsiva" pitchFamily="66" charset="0"/>
              </a:rPr>
              <a:t>Выборы нужны</a:t>
            </a:r>
            <a:endParaRPr lang="ru-RU" sz="48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4903" t="17413" r="2097" b="5954"/>
          <a:stretch>
            <a:fillRect/>
          </a:stretch>
        </p:blipFill>
        <p:spPr bwMode="auto">
          <a:xfrm>
            <a:off x="1285852" y="2285992"/>
            <a:ext cx="6715171" cy="421484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Monotype Corsiva" pitchFamily="66" charset="0"/>
              </a:rPr>
              <a:t>Народное собрание в  Афинах</a:t>
            </a:r>
            <a:endParaRPr lang="ru-RU" sz="48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Monotype Corsiva" pitchFamily="66" charset="0"/>
              </a:rPr>
              <a:t>викторина</a:t>
            </a:r>
            <a:endParaRPr lang="ru-RU" sz="72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По-французски «говорильня», в Израиле – Кнессет, в Иране – Меджлис, в Украине – Рада, а в России? 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Федеральное Собрание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281518" cy="4434840"/>
          </a:xfrm>
        </p:spPr>
        <p:txBody>
          <a:bodyPr/>
          <a:lstStyle/>
          <a:p>
            <a:r>
              <a:rPr lang="ru-RU" dirty="0" smtClean="0"/>
              <a:t>В переводе с латинского – одетый в белое, назначенный к назначению; в переводе с французского – претендент; а по-русски?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кандидат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693F97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235</TotalTime>
  <Words>420</Words>
  <Application>Microsoft Office PowerPoint</Application>
  <PresentationFormat>Экран (4:3)</PresentationFormat>
  <Paragraphs>71</Paragraphs>
  <Slides>18</Slides>
  <Notes>0</Notes>
  <HiddenSlides>0</HiddenSlides>
  <MMClips>5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Поток</vt:lpstr>
      <vt:lpstr>Презентация Microsoft Office PowerPoint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викторина</vt:lpstr>
      <vt:lpstr>викторина</vt:lpstr>
      <vt:lpstr>викторина</vt:lpstr>
      <vt:lpstr>викторина</vt:lpstr>
      <vt:lpstr>викторина</vt:lpstr>
      <vt:lpstr>викторина</vt:lpstr>
      <vt:lpstr>Слайд 15</vt:lpstr>
      <vt:lpstr>Слайд 16</vt:lpstr>
      <vt:lpstr>АГИТКАМПАНИЯ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выбираем…</dc:title>
  <dc:creator>ADMIN</dc:creator>
  <cp:lastModifiedBy>ADMIN</cp:lastModifiedBy>
  <cp:revision>26</cp:revision>
  <dcterms:created xsi:type="dcterms:W3CDTF">2010-03-10T07:58:01Z</dcterms:created>
  <dcterms:modified xsi:type="dcterms:W3CDTF">2010-03-17T10:56:14Z</dcterms:modified>
</cp:coreProperties>
</file>