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79" r:id="rId6"/>
    <p:sldId id="260" r:id="rId7"/>
    <p:sldId id="261" r:id="rId8"/>
    <p:sldId id="262" r:id="rId9"/>
    <p:sldId id="263" r:id="rId10"/>
    <p:sldId id="264" r:id="rId11"/>
    <p:sldId id="267" r:id="rId12"/>
    <p:sldId id="265" r:id="rId13"/>
    <p:sldId id="266" r:id="rId14"/>
    <p:sldId id="268" r:id="rId15"/>
    <p:sldId id="269" r:id="rId16"/>
    <p:sldId id="272" r:id="rId17"/>
    <p:sldId id="270" r:id="rId18"/>
    <p:sldId id="273" r:id="rId19"/>
    <p:sldId id="274" r:id="rId20"/>
    <p:sldId id="275" r:id="rId21"/>
    <p:sldId id="277" r:id="rId22"/>
    <p:sldId id="276" r:id="rId23"/>
    <p:sldId id="278" r:id="rId24"/>
    <p:sldId id="280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5652" autoAdjust="0"/>
  </p:normalViewPr>
  <p:slideViewPr>
    <p:cSldViewPr>
      <p:cViewPr varScale="1">
        <p:scale>
          <a:sx n="71" d="100"/>
          <a:sy n="71" d="100"/>
        </p:scale>
        <p:origin x="-4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5408F1-2EB7-4C8C-BA3C-75B276492AFD}" type="datetimeFigureOut">
              <a:rPr lang="ru-RU" smtClean="0"/>
              <a:pPr/>
              <a:t>12.04.2013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90006F-01DA-49FB-BDDF-75EE4A5D658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0006F-01DA-49FB-BDDF-75EE4A5D6586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9E678-E682-4702-8384-A07F4C58B65D}" type="datetimeFigureOut">
              <a:rPr lang="ru-RU" smtClean="0"/>
              <a:pPr/>
              <a:t>12.04.2013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A21FD-9B92-4500-8897-C9D1F73F98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9E678-E682-4702-8384-A07F4C58B65D}" type="datetimeFigureOut">
              <a:rPr lang="ru-RU" smtClean="0"/>
              <a:pPr/>
              <a:t>12.04.2013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A21FD-9B92-4500-8897-C9D1F73F98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9E678-E682-4702-8384-A07F4C58B65D}" type="datetimeFigureOut">
              <a:rPr lang="ru-RU" smtClean="0"/>
              <a:pPr/>
              <a:t>12.04.2013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A21FD-9B92-4500-8897-C9D1F73F98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9E678-E682-4702-8384-A07F4C58B65D}" type="datetimeFigureOut">
              <a:rPr lang="ru-RU" smtClean="0"/>
              <a:pPr/>
              <a:t>12.04.2013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A21FD-9B92-4500-8897-C9D1F73F98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9E678-E682-4702-8384-A07F4C58B65D}" type="datetimeFigureOut">
              <a:rPr lang="ru-RU" smtClean="0"/>
              <a:pPr/>
              <a:t>12.04.2013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A21FD-9B92-4500-8897-C9D1F73F98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9E678-E682-4702-8384-A07F4C58B65D}" type="datetimeFigureOut">
              <a:rPr lang="ru-RU" smtClean="0"/>
              <a:pPr/>
              <a:t>12.04.2013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A21FD-9B92-4500-8897-C9D1F73F98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9E678-E682-4702-8384-A07F4C58B65D}" type="datetimeFigureOut">
              <a:rPr lang="ru-RU" smtClean="0"/>
              <a:pPr/>
              <a:t>12.04.2013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A21FD-9B92-4500-8897-C9D1F73F98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9E678-E682-4702-8384-A07F4C58B65D}" type="datetimeFigureOut">
              <a:rPr lang="ru-RU" smtClean="0"/>
              <a:pPr/>
              <a:t>12.04.2013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A21FD-9B92-4500-8897-C9D1F73F98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9E678-E682-4702-8384-A07F4C58B65D}" type="datetimeFigureOut">
              <a:rPr lang="ru-RU" smtClean="0"/>
              <a:pPr/>
              <a:t>12.04.2013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A21FD-9B92-4500-8897-C9D1F73F98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9E678-E682-4702-8384-A07F4C58B65D}" type="datetimeFigureOut">
              <a:rPr lang="ru-RU" smtClean="0"/>
              <a:pPr/>
              <a:t>12.04.2013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A21FD-9B92-4500-8897-C9D1F73F98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9E678-E682-4702-8384-A07F4C58B65D}" type="datetimeFigureOut">
              <a:rPr lang="ru-RU" smtClean="0"/>
              <a:pPr/>
              <a:t>12.04.2013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A21FD-9B92-4500-8897-C9D1F73F98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A9E678-E682-4702-8384-A07F4C58B65D}" type="datetimeFigureOut">
              <a:rPr lang="ru-RU" smtClean="0"/>
              <a:pPr/>
              <a:t>12.04.2013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DA21FD-9B92-4500-8897-C9D1F73F981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" TargetMode="External"/><Relationship Id="rId2" Type="http://schemas.openxmlformats.org/officeDocument/2006/relationships/hyperlink" Target="http://www.znaytovar.ru/new1090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gif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7" Type="http://schemas.openxmlformats.org/officeDocument/2006/relationships/image" Target="../media/image3.jpeg"/><Relationship Id="rId2" Type="http://schemas.openxmlformats.org/officeDocument/2006/relationships/slide" Target="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" Target="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naytovar.ru/s/Syry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znaytovar.ru/s/saxar2.html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Тема урока: « Горячие напитки</a:t>
            </a:r>
            <a:r>
              <a:rPr lang="ru-RU" dirty="0" smtClean="0">
                <a:solidFill>
                  <a:srgbClr val="C00000"/>
                </a:solidFill>
              </a:rPr>
              <a:t>»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786190"/>
            <a:ext cx="2286016" cy="2805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19474" y="3786190"/>
            <a:ext cx="1724029" cy="2857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3" descr="27508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40" y="3929066"/>
            <a:ext cx="1357322" cy="2590797"/>
          </a:xfrm>
          <a:prstGeom prst="rect">
            <a:avLst/>
          </a:prstGeom>
          <a:noFill/>
          <a:ln w="76200">
            <a:solidFill>
              <a:srgbClr val="5A3524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00" y="188913"/>
            <a:ext cx="5472113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6" descr="0001215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356992"/>
            <a:ext cx="2447925" cy="2349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 Unicode MS"/>
                <a:ea typeface="Arial Unicode MS"/>
                <a:cs typeface="Arial Unicode MS"/>
              </a:rPr>
              <a:t>Пищевая ценность кофе</a:t>
            </a:r>
            <a:endParaRPr lang="ru-RU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idx="1"/>
          </p:nvPr>
        </p:nvSpPr>
        <p:spPr bwMode="auto">
          <a:xfrm>
            <a:off x="457200" y="1268413"/>
            <a:ext cx="2026568" cy="864443"/>
          </a:xfrm>
          <a:prstGeom prst="rect">
            <a:avLst/>
          </a:prstGeom>
          <a:solidFill>
            <a:srgbClr val="CCFFFF"/>
          </a:solidFill>
          <a:ln w="5715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>
            <a:normAutofit/>
          </a:bodyPr>
          <a:lstStyle/>
          <a:p>
            <a:pPr algn="ctr">
              <a:buNone/>
            </a:pPr>
            <a:r>
              <a:rPr lang="ru-RU" sz="3200" b="1" dirty="0"/>
              <a:t>КОФЕИН</a:t>
            </a:r>
          </a:p>
        </p:txBody>
      </p:sp>
      <p:sp>
        <p:nvSpPr>
          <p:cNvPr id="5" name="Rectangle 7"/>
          <p:cNvSpPr txBox="1">
            <a:spLocks noChangeArrowheads="1"/>
          </p:cNvSpPr>
          <p:nvPr/>
        </p:nvSpPr>
        <p:spPr bwMode="auto">
          <a:xfrm>
            <a:off x="467544" y="2204864"/>
            <a:ext cx="2016224" cy="864096"/>
          </a:xfrm>
          <a:prstGeom prst="rect">
            <a:avLst/>
          </a:prstGeom>
          <a:solidFill>
            <a:srgbClr val="CCFFFF"/>
          </a:solidFill>
          <a:ln w="5715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rtlCol="0" anchor="ctr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b="1" dirty="0"/>
              <a:t>Б</a:t>
            </a:r>
            <a:r>
              <a:rPr lang="ru-RU" sz="3200" b="1" dirty="0" smtClean="0"/>
              <a:t>елки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7"/>
          <p:cNvSpPr txBox="1">
            <a:spLocks noChangeArrowheads="1"/>
          </p:cNvSpPr>
          <p:nvPr/>
        </p:nvSpPr>
        <p:spPr bwMode="auto">
          <a:xfrm>
            <a:off x="467544" y="3140968"/>
            <a:ext cx="2026568" cy="864443"/>
          </a:xfrm>
          <a:prstGeom prst="rect">
            <a:avLst/>
          </a:prstGeom>
          <a:solidFill>
            <a:srgbClr val="CCFFFF"/>
          </a:solidFill>
          <a:ln w="5715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rtlCol="0" anchor="ctr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b="1" dirty="0" smtClean="0"/>
              <a:t>углеводы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7"/>
          <p:cNvSpPr txBox="1">
            <a:spLocks noChangeArrowheads="1"/>
          </p:cNvSpPr>
          <p:nvPr/>
        </p:nvSpPr>
        <p:spPr bwMode="auto">
          <a:xfrm>
            <a:off x="467544" y="4077072"/>
            <a:ext cx="2026568" cy="864443"/>
          </a:xfrm>
          <a:prstGeom prst="rect">
            <a:avLst/>
          </a:prstGeom>
          <a:solidFill>
            <a:srgbClr val="CCFFFF"/>
          </a:solidFill>
          <a:ln w="5715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rtlCol="0" anchor="ctr">
            <a:normAutofit fontScale="850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b="1" dirty="0" err="1" smtClean="0"/>
              <a:t>Минераль</a:t>
            </a:r>
            <a:r>
              <a:rPr lang="ru-RU" sz="3200" b="1" dirty="0" smtClean="0"/>
              <a:t>.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вещества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 txBox="1">
            <a:spLocks noChangeArrowheads="1"/>
          </p:cNvSpPr>
          <p:nvPr/>
        </p:nvSpPr>
        <p:spPr bwMode="auto">
          <a:xfrm>
            <a:off x="467544" y="5013176"/>
            <a:ext cx="2026568" cy="792088"/>
          </a:xfrm>
          <a:prstGeom prst="rect">
            <a:avLst/>
          </a:prstGeom>
          <a:solidFill>
            <a:srgbClr val="CCFFFF"/>
          </a:solidFill>
          <a:ln w="5715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rtlCol="0" anchor="ctr">
            <a:normAutofit fontScale="775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b="1" dirty="0" smtClean="0"/>
              <a:t>Эфирные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масла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AutoShape 13"/>
          <p:cNvSpPr>
            <a:spLocks noChangeArrowheads="1"/>
          </p:cNvSpPr>
          <p:nvPr/>
        </p:nvSpPr>
        <p:spPr bwMode="auto">
          <a:xfrm>
            <a:off x="2843808" y="1412776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AutoShape 13"/>
          <p:cNvSpPr>
            <a:spLocks noChangeArrowheads="1"/>
          </p:cNvSpPr>
          <p:nvPr/>
        </p:nvSpPr>
        <p:spPr bwMode="auto">
          <a:xfrm>
            <a:off x="2987824" y="2420888"/>
            <a:ext cx="976313" cy="557783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AutoShape 13"/>
          <p:cNvSpPr>
            <a:spLocks noChangeArrowheads="1"/>
          </p:cNvSpPr>
          <p:nvPr/>
        </p:nvSpPr>
        <p:spPr bwMode="auto">
          <a:xfrm>
            <a:off x="2987824" y="3356992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AutoShape 13"/>
          <p:cNvSpPr>
            <a:spLocks noChangeArrowheads="1"/>
          </p:cNvSpPr>
          <p:nvPr/>
        </p:nvSpPr>
        <p:spPr bwMode="auto">
          <a:xfrm>
            <a:off x="2915816" y="4293096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AutoShape 13"/>
          <p:cNvSpPr>
            <a:spLocks noChangeArrowheads="1"/>
          </p:cNvSpPr>
          <p:nvPr/>
        </p:nvSpPr>
        <p:spPr bwMode="auto">
          <a:xfrm>
            <a:off x="2987824" y="5085184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004048" y="1412776"/>
            <a:ext cx="29523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Возбуждающее действие </a:t>
            </a:r>
            <a:endParaRPr lang="ru-RU" sz="2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076056" y="2492896"/>
            <a:ext cx="302433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Возбуждают работу сердца и тонизируют центральную нервную систему, способствуют повышению секреции пищеварительной системы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 кофе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/>
          </a:bodyPr>
          <a:lstStyle/>
          <a:p>
            <a:r>
              <a:rPr lang="ru-RU" sz="2400" dirty="0" err="1"/>
              <a:t>Арабика</a:t>
            </a:r>
            <a:r>
              <a:rPr lang="ru-RU" sz="2400" dirty="0"/>
              <a:t> — самый популярный вид, на его долю приходится более половины мирового производства кофе. Зерна </a:t>
            </a:r>
            <a:r>
              <a:rPr lang="ru-RU" sz="2400" dirty="0" err="1"/>
              <a:t>арабики</a:t>
            </a:r>
            <a:r>
              <a:rPr lang="ru-RU" sz="2400" dirty="0"/>
              <a:t> имеют однородный красивый зеленый цвет с синеватым или сероватым оттенком и дают напиток нежного приятного вкуса с тонким кофейным ароматом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4" name="Рисунок 3" descr="http://www.kaffein.ru/images/thats_he_1_b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996952"/>
            <a:ext cx="3312368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http://www.mycoffeerecipies.com/wp-content/uploads/2011/08/Arabica.jpg">
            <a:hlinkClick r:id="rId2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3" y="3068960"/>
            <a:ext cx="4248472" cy="36701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88641"/>
            <a:ext cx="8424936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Либерийский — менее распространенный вид кофе. По внешнему виду его зерна напоминают аравийский, но немного крупнее. Выращивают либерийский кофе на западном побережье Африки.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sz="2000" dirty="0" err="1" smtClean="0"/>
              <a:t>Робуста</a:t>
            </a:r>
            <a:r>
              <a:rPr lang="ru-RU" sz="2000" dirty="0" smtClean="0"/>
              <a:t> имеет много разновидностей, поэтому </a:t>
            </a:r>
            <a:r>
              <a:rPr lang="ru-RU" sz="2000" u="sng" dirty="0" smtClean="0">
                <a:hlinkClick r:id="rId2" tooltip="Качество"/>
              </a:rPr>
              <a:t>качество</a:t>
            </a:r>
            <a:r>
              <a:rPr lang="ru-RU" sz="2000" dirty="0" smtClean="0"/>
              <a:t> этого вида кофе неоднородно — от низкого до высокого. Зерна кофе </a:t>
            </a:r>
            <a:r>
              <a:rPr lang="ru-RU" sz="2000" dirty="0" err="1" smtClean="0"/>
              <a:t>робуста</a:t>
            </a:r>
            <a:r>
              <a:rPr lang="ru-RU" sz="2000" dirty="0" smtClean="0"/>
              <a:t> округлые, мелкие, желтого цвета. Этот наиболее урожайный вид кофе выращивается во многих регионах — в Кении, Индонезии, Индии, на Мадагаскаре и др.</a:t>
            </a:r>
            <a:endParaRPr lang="ru-RU" sz="2000" dirty="0"/>
          </a:p>
        </p:txBody>
      </p:sp>
      <p:pic>
        <p:nvPicPr>
          <p:cNvPr id="3" name="Рисунок 2" descr="http://static.freepik.com/darmowe-zdjecie/kawy_21111996.jp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1268760"/>
            <a:ext cx="3218483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coffee-ucc.com/photos/coffee_167_photo167_80582.jpg">
            <a:hlinkClick r:id="rId3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4509120"/>
            <a:ext cx="3168352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img.board.com.ua/a/1043005043/wm/0-kofe-v-zernah.jpg">
            <a:hlinkClick r:id="rId3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4653136"/>
            <a:ext cx="3528392" cy="20139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Приготовление кофе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124747"/>
          <a:ext cx="8507288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34680"/>
                <a:gridCol w="5472608"/>
              </a:tblGrid>
              <a:tr h="1112479"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Ассортимент кофе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Особенности приготовления</a:t>
                      </a:r>
                      <a:endParaRPr lang="ru-RU" sz="3200" dirty="0"/>
                    </a:p>
                  </a:txBody>
                  <a:tcPr/>
                </a:tc>
              </a:tr>
              <a:tr h="1112479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Кофе черный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В посуду, ополоснутую кипятком, засыпают кофе, заливают кипятком, доводят до кипения, прекращают нагрев и настаивают его 5-8мин., процеживают</a:t>
                      </a:r>
                      <a:endParaRPr lang="ru-RU" sz="2400" dirty="0"/>
                    </a:p>
                  </a:txBody>
                  <a:tcPr/>
                </a:tc>
              </a:tr>
              <a:tr h="1008316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Кофе по -восточному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Тонко размолотый кофе(10г.) насыпают в турку,</a:t>
                      </a:r>
                      <a:r>
                        <a:rPr lang="ru-RU" sz="2400" baseline="0" dirty="0" smtClean="0"/>
                        <a:t> добавляют сахар (15г), заливают холодной водой (105г), доводят до кипения. Отпускают не процеживая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67544" y="332656"/>
          <a:ext cx="8352928" cy="621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9617"/>
                <a:gridCol w="5373311"/>
              </a:tblGrid>
              <a:tr h="347055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Кофе на молоке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В готовый черный кофе добавляют горячее молоко, сахар и доводят до кипения.</a:t>
                      </a:r>
                      <a:endParaRPr lang="ru-RU" sz="2400" dirty="0"/>
                    </a:p>
                  </a:txBody>
                  <a:tcPr/>
                </a:tc>
              </a:tr>
              <a:tr h="347055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Кофе на сгущенном молоке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В готовый черный кофе добавляют сгущенное</a:t>
                      </a:r>
                      <a:r>
                        <a:rPr lang="ru-RU" sz="2400" baseline="0" dirty="0" smtClean="0"/>
                        <a:t> </a:t>
                      </a:r>
                      <a:r>
                        <a:rPr lang="ru-RU" sz="2400" dirty="0" smtClean="0"/>
                        <a:t> молоко, сахар и,</a:t>
                      </a:r>
                      <a:r>
                        <a:rPr lang="ru-RU" sz="2400" baseline="0" dirty="0" smtClean="0"/>
                        <a:t> размешав. </a:t>
                      </a:r>
                      <a:r>
                        <a:rPr lang="ru-RU" sz="2400" dirty="0" smtClean="0"/>
                        <a:t> доводят до кипения</a:t>
                      </a:r>
                      <a:endParaRPr lang="ru-RU" sz="2400" dirty="0"/>
                    </a:p>
                  </a:txBody>
                  <a:tcPr/>
                </a:tc>
              </a:tr>
              <a:tr h="347055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Кофе на молоке (  по- </a:t>
                      </a:r>
                      <a:r>
                        <a:rPr lang="ru-RU" sz="2400" dirty="0" err="1" smtClean="0"/>
                        <a:t>варшавски</a:t>
                      </a:r>
                      <a:r>
                        <a:rPr lang="ru-RU" sz="2400" dirty="0" smtClean="0"/>
                        <a:t>)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В процеженный черный кофе добавляют горячее топленое молоко(100г). сахар(25г)</a:t>
                      </a:r>
                      <a:r>
                        <a:rPr lang="ru-RU" sz="2400" baseline="0" dirty="0" smtClean="0"/>
                        <a:t> и доводят до кипения. Отпускают в чашке с молочной пенкой</a:t>
                      </a:r>
                      <a:endParaRPr lang="ru-RU" sz="2400" dirty="0"/>
                    </a:p>
                  </a:txBody>
                  <a:tcPr/>
                </a:tc>
              </a:tr>
              <a:tr h="347055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Кофе со взбитыми сливками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Готовый черный кофе, наливают в чашку. Сверху кладут взбитые</a:t>
                      </a:r>
                      <a:r>
                        <a:rPr lang="ru-RU" sz="2400" baseline="0" dirty="0" smtClean="0"/>
                        <a:t> с рафинадной пудрой</a:t>
                      </a:r>
                      <a:r>
                        <a:rPr lang="ru-RU" sz="2400" dirty="0" smtClean="0"/>
                        <a:t> сливки или выпускают из баллона консервированные взбитые сливки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50306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>
                <a:solidFill>
                  <a:srgbClr val="C00000"/>
                </a:solidFill>
              </a:rPr>
              <a:t>На 1 порцию черного кофе необходимо 4-5гр. Молотого кофе и 100 мл. воды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3" name="Содержимое 4" descr="98e8c233b087_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2780928"/>
            <a:ext cx="5472608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Кофе растворимый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923928" y="1124744"/>
            <a:ext cx="4762872" cy="547260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Используя растворимый кофе нужно учитывать, что кофеина в нем в 4-5 раза больше, чем в натуральном молотом, поэтому строго следует соблюдать дозировку 2г на стакан кипятка (200г) Большее количество кофеина оказывает вредное воздействие на организм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5" name="Содержимое 4" descr="p.php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91984" y="1600200"/>
            <a:ext cx="2969032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Подача кофе</a:t>
            </a:r>
            <a:endParaRPr lang="ru-RU" dirty="0"/>
          </a:p>
        </p:txBody>
      </p:sp>
      <p:pic>
        <p:nvPicPr>
          <p:cNvPr id="4" name="Содержимое 4" descr="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56176" y="332656"/>
            <a:ext cx="2808312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Содержимое 5" descr="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1124744"/>
            <a:ext cx="3393305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7ad8a4959c5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3861048"/>
            <a:ext cx="3744301" cy="27146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6143636" y="2852936"/>
            <a:ext cx="2820852" cy="3433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Подают кофе в кофейных чашках с молоком, сахаром и т.д.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Рисунок 7" descr="knigi-176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77200" y="5733256"/>
            <a:ext cx="959296" cy="839009"/>
          </a:xfrm>
          <a:prstGeom prst="rect">
            <a:avLst/>
          </a:prstGeom>
        </p:spPr>
      </p:pic>
      <p:pic>
        <p:nvPicPr>
          <p:cNvPr id="9" name="Рисунок 8" descr="0_67b46_5ffcd18a_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7504" y="1268760"/>
            <a:ext cx="2808312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КАКАО,ШОКОЛАД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11960" y="1412776"/>
            <a:ext cx="4474840" cy="4713387"/>
          </a:xfrm>
        </p:spPr>
        <p:txBody>
          <a:bodyPr>
            <a:normAutofit/>
          </a:bodyPr>
          <a:lstStyle/>
          <a:p>
            <a:r>
              <a:rPr lang="ru-RU" dirty="0" smtClean="0"/>
              <a:t>являются продуктами высокой пищевой ценности, благодаря содержанию в них большого количества жира, веществ, действующих возбуждающе на нервную систему и сердечную деятельность</a:t>
            </a:r>
            <a:endParaRPr lang="ru-RU" dirty="0"/>
          </a:p>
        </p:txBody>
      </p:sp>
      <p:pic>
        <p:nvPicPr>
          <p:cNvPr id="11" name="Picture 18" descr="Рисунок29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700808"/>
            <a:ext cx="2919172" cy="38601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260648"/>
            <a:ext cx="64087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batDi"/>
              </a:rPr>
              <a:t>Горячие напитки</a:t>
            </a:r>
            <a:endParaRPr lang="ru-RU" sz="5400" b="1" kern="10" dirty="0">
              <a:ln w="12700">
                <a:solidFill>
                  <a:schemeClr val="tx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batDi"/>
            </a:endParaRPr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179388" y="1619250"/>
            <a:ext cx="2592387" cy="3681413"/>
            <a:chOff x="113" y="1020"/>
            <a:chExt cx="1633" cy="2319"/>
          </a:xfrm>
        </p:grpSpPr>
        <p:sp>
          <p:nvSpPr>
            <p:cNvPr id="4" name="AutoShape 5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 rot="10800000">
              <a:off x="113" y="1525"/>
              <a:ext cx="1633" cy="1814"/>
            </a:xfrm>
            <a:prstGeom prst="verticalScroll">
              <a:avLst>
                <a:gd name="adj" fmla="val 12500"/>
              </a:avLst>
            </a:prstGeom>
            <a:gradFill rotWithShape="1">
              <a:gsLst>
                <a:gs pos="0">
                  <a:srgbClr val="F5FBA3"/>
                </a:gs>
                <a:gs pos="50000">
                  <a:schemeClr val="bg1"/>
                </a:gs>
                <a:gs pos="100000">
                  <a:srgbClr val="F5FBA3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" name="WordArt 6"/>
            <p:cNvSpPr>
              <a:spLocks noChangeArrowheads="1" noChangeShapeType="1" noTextEdit="1"/>
            </p:cNvSpPr>
            <p:nvPr/>
          </p:nvSpPr>
          <p:spPr bwMode="auto">
            <a:xfrm>
              <a:off x="385" y="2024"/>
              <a:ext cx="1044" cy="86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0066CC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Impact"/>
                </a:rPr>
                <a:t>чай</a:t>
              </a:r>
            </a:p>
          </p:txBody>
        </p:sp>
        <p:sp>
          <p:nvSpPr>
            <p:cNvPr id="6" name="AutoShape 7"/>
            <p:cNvSpPr>
              <a:spLocks noChangeArrowheads="1"/>
            </p:cNvSpPr>
            <p:nvPr/>
          </p:nvSpPr>
          <p:spPr bwMode="auto">
            <a:xfrm rot="6621455">
              <a:off x="788" y="1133"/>
              <a:ext cx="500" cy="273"/>
            </a:xfrm>
            <a:prstGeom prst="homePlate">
              <a:avLst>
                <a:gd name="adj" fmla="val 45788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7" name="Group 19"/>
          <p:cNvGrpSpPr>
            <a:grpSpLocks/>
          </p:cNvGrpSpPr>
          <p:nvPr/>
        </p:nvGrpSpPr>
        <p:grpSpPr bwMode="auto">
          <a:xfrm>
            <a:off x="2484438" y="1628775"/>
            <a:ext cx="3311525" cy="3681413"/>
            <a:chOff x="1565" y="1026"/>
            <a:chExt cx="2086" cy="2319"/>
          </a:xfrm>
        </p:grpSpPr>
        <p:sp>
          <p:nvSpPr>
            <p:cNvPr id="8" name="AutoShape 10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 rot="10800000">
              <a:off x="1565" y="1531"/>
              <a:ext cx="2086" cy="1814"/>
            </a:xfrm>
            <a:prstGeom prst="verticalScroll">
              <a:avLst>
                <a:gd name="adj" fmla="val 12500"/>
              </a:avLst>
            </a:prstGeom>
            <a:gradFill rotWithShape="1">
              <a:gsLst>
                <a:gs pos="0">
                  <a:srgbClr val="F5FBA3"/>
                </a:gs>
                <a:gs pos="50000">
                  <a:schemeClr val="bg1"/>
                </a:gs>
                <a:gs pos="100000">
                  <a:srgbClr val="F5FBA3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" name="WordArt 11"/>
            <p:cNvSpPr>
              <a:spLocks noChangeArrowheads="1" noChangeShapeType="1" noTextEdit="1"/>
            </p:cNvSpPr>
            <p:nvPr/>
          </p:nvSpPr>
          <p:spPr bwMode="auto">
            <a:xfrm>
              <a:off x="1973" y="2115"/>
              <a:ext cx="1316" cy="86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 dirty="0"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0066CC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Impact"/>
                </a:rPr>
                <a:t>кофе</a:t>
              </a:r>
            </a:p>
          </p:txBody>
        </p:sp>
        <p:sp>
          <p:nvSpPr>
            <p:cNvPr id="10" name="AutoShape 12"/>
            <p:cNvSpPr>
              <a:spLocks noChangeArrowheads="1"/>
            </p:cNvSpPr>
            <p:nvPr/>
          </p:nvSpPr>
          <p:spPr bwMode="auto">
            <a:xfrm rot="6621455">
              <a:off x="2693" y="1139"/>
              <a:ext cx="500" cy="273"/>
            </a:xfrm>
            <a:prstGeom prst="homePlate">
              <a:avLst>
                <a:gd name="adj" fmla="val 45788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2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508104" y="2420888"/>
            <a:ext cx="3384550" cy="2891383"/>
          </a:xfrm>
          <a:prstGeom prst="verticalScroll">
            <a:avLst>
              <a:gd name="adj" fmla="val 12500"/>
            </a:avLst>
          </a:prstGeom>
          <a:gradFill rotWithShape="1">
            <a:gsLst>
              <a:gs pos="0">
                <a:srgbClr val="F5FBA3"/>
              </a:gs>
              <a:gs pos="50000">
                <a:schemeClr val="bg1"/>
              </a:gs>
              <a:gs pos="100000">
                <a:srgbClr val="F5FBA3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3" name="WordArt 15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012160" y="3356992"/>
            <a:ext cx="2223791" cy="123405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какао</a:t>
            </a:r>
          </a:p>
        </p:txBody>
      </p:sp>
      <p:sp>
        <p:nvSpPr>
          <p:cNvPr id="14" name="AutoShape 16"/>
          <p:cNvSpPr>
            <a:spLocks noChangeArrowheads="1"/>
          </p:cNvSpPr>
          <p:nvPr/>
        </p:nvSpPr>
        <p:spPr bwMode="auto">
          <a:xfrm rot="6621455">
            <a:off x="6942137" y="1801813"/>
            <a:ext cx="793750" cy="382588"/>
          </a:xfrm>
          <a:prstGeom prst="homePlate">
            <a:avLst>
              <a:gd name="adj" fmla="val 51867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5" name="Picture 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650" y="5589588"/>
            <a:ext cx="1150938" cy="100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2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19475" y="4941888"/>
            <a:ext cx="1195388" cy="170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23" descr="27508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77050" y="5516563"/>
            <a:ext cx="666750" cy="1003300"/>
          </a:xfrm>
          <a:prstGeom prst="rect">
            <a:avLst/>
          </a:prstGeom>
          <a:noFill/>
          <a:ln w="76200">
            <a:solidFill>
              <a:srgbClr val="5A3524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Какао с молоком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Какао- порошок размешивают с сахарным песком, разводят небольшим количеством кипятка и растирают. Затем вливают при непрерывном помешивании в горячее кипяченое молоко и доводят до кипения</a:t>
            </a:r>
            <a:endParaRPr lang="ru-RU" dirty="0"/>
          </a:p>
        </p:txBody>
      </p:sp>
      <p:pic>
        <p:nvPicPr>
          <p:cNvPr id="4" name="Рисунок 3" descr="http://cs10015.userapi.com/u242479/-5/x_d622b195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4149080"/>
            <a:ext cx="3240360" cy="270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Шоколад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r>
              <a:rPr lang="ru-RU" dirty="0" smtClean="0"/>
              <a:t>Шоколад в порошке смешивают с сахарным песком,  разводят небольшим количеством кипятка и растирают, заваривают и подают.. Если используют шоколад в плитках то его предварительно размельчают</a:t>
            </a:r>
            <a:endParaRPr lang="ru-RU" dirty="0"/>
          </a:p>
        </p:txBody>
      </p:sp>
      <p:pic>
        <p:nvPicPr>
          <p:cNvPr id="4" name="Рисунок 3" descr="http://smaku.net/images/recipe/7/b_7522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4005064"/>
            <a:ext cx="4968552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Подача какао, шоколада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pPr algn="r">
              <a:buNone/>
            </a:pPr>
            <a:r>
              <a:rPr lang="ru-RU" dirty="0" smtClean="0"/>
              <a:t>                                                         Отпускают </a:t>
            </a:r>
          </a:p>
          <a:p>
            <a:pPr algn="r">
              <a:buNone/>
            </a:pPr>
            <a:r>
              <a:rPr lang="ru-RU" dirty="0" smtClean="0"/>
              <a:t>                                             в чашках или</a:t>
            </a:r>
          </a:p>
          <a:p>
            <a:pPr algn="r">
              <a:buNone/>
            </a:pPr>
            <a:r>
              <a:rPr lang="ru-RU" dirty="0" smtClean="0"/>
              <a:t>стаканах </a:t>
            </a:r>
          </a:p>
          <a:p>
            <a:pPr algn="r">
              <a:buNone/>
            </a:pPr>
            <a:r>
              <a:rPr lang="ru-RU" dirty="0" smtClean="0"/>
              <a:t>по 200гр на порцию</a:t>
            </a:r>
          </a:p>
          <a:p>
            <a:pPr algn="r">
              <a:buNone/>
            </a:pPr>
            <a:r>
              <a:rPr lang="ru-RU" dirty="0" smtClean="0"/>
              <a:t>                                                       </a:t>
            </a:r>
            <a:endParaRPr lang="ru-RU" dirty="0"/>
          </a:p>
        </p:txBody>
      </p:sp>
      <p:pic>
        <p:nvPicPr>
          <p:cNvPr id="4" name="Рисунок 3" descr="http://www.diets.ru/data/cache/2011jan/20/33/51171_77384-700x500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852936"/>
            <a:ext cx="5172075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izhevskinfo.ru/pictures/news/3074.jpg">
            <a:hlinkClick r:id="rId2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0"/>
            <a:ext cx="2699792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298378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Какао и шоколад можно подать в горячем виде со взбитыми сливками или холодным мороженым</a:t>
            </a:r>
            <a:endParaRPr lang="ru-RU" dirty="0"/>
          </a:p>
        </p:txBody>
      </p:sp>
      <p:pic>
        <p:nvPicPr>
          <p:cNvPr id="3" name="Рисунок 2" descr="http://allcook.org/uploads/taginator/Aug-2012/kak-svarit-shokolad-iz-kakao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2780928"/>
            <a:ext cx="38862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vkysnjatinka.com/Recepty/4_Vupe4ka/20_napitki/gor_shok_kakao/7.jpg">
            <a:hlinkClick r:id="rId2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3501008"/>
            <a:ext cx="214312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Учебник Н.А. Анфимова </a:t>
            </a:r>
          </a:p>
          <a:p>
            <a:r>
              <a:rPr lang="ru-RU" sz="4800" dirty="0" smtClean="0"/>
              <a:t>Л.Л. </a:t>
            </a:r>
            <a:r>
              <a:rPr lang="ru-RU" sz="4800" smtClean="0"/>
              <a:t>Татарская « </a:t>
            </a:r>
            <a:r>
              <a:rPr lang="ru-RU" sz="4800" dirty="0" smtClean="0"/>
              <a:t>Кулинария»</a:t>
            </a:r>
          </a:p>
          <a:p>
            <a:r>
              <a:rPr lang="ru-RU" sz="4800" dirty="0" smtClean="0"/>
              <a:t> </a:t>
            </a:r>
            <a:r>
              <a:rPr lang="ru-RU" sz="4800" dirty="0" smtClean="0"/>
              <a:t>               стр. 290-293</a:t>
            </a:r>
            <a:endParaRPr lang="ru-RU" sz="4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Пищевая ценность чая</a:t>
            </a:r>
            <a:endParaRPr lang="ru-RU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idx="1"/>
          </p:nvPr>
        </p:nvSpPr>
        <p:spPr bwMode="auto">
          <a:xfrm>
            <a:off x="457200" y="1125538"/>
            <a:ext cx="2890664" cy="575270"/>
          </a:xfrm>
          <a:prstGeom prst="rect">
            <a:avLst/>
          </a:prstGeom>
          <a:solidFill>
            <a:srgbClr val="CCFFFF"/>
          </a:solidFill>
          <a:ln w="5715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>
            <a:normAutofit lnSpcReduction="10000"/>
          </a:bodyPr>
          <a:lstStyle/>
          <a:p>
            <a:pPr algn="ctr">
              <a:buNone/>
            </a:pPr>
            <a:r>
              <a:rPr lang="ru-RU" sz="3200" b="1" dirty="0"/>
              <a:t>КОФЕИН</a:t>
            </a:r>
          </a:p>
        </p:txBody>
      </p:sp>
      <p:sp>
        <p:nvSpPr>
          <p:cNvPr id="5" name="AutoShape 13"/>
          <p:cNvSpPr>
            <a:spLocks noChangeArrowheads="1"/>
          </p:cNvSpPr>
          <p:nvPr/>
        </p:nvSpPr>
        <p:spPr bwMode="auto">
          <a:xfrm>
            <a:off x="3491880" y="1196752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860032" y="1268760"/>
            <a:ext cx="29523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Возбуждающее действие </a:t>
            </a:r>
            <a:endParaRPr lang="ru-RU" sz="2000" dirty="0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467544" y="1844823"/>
            <a:ext cx="2880320" cy="864097"/>
          </a:xfrm>
          <a:prstGeom prst="rect">
            <a:avLst/>
          </a:prstGeom>
          <a:solidFill>
            <a:srgbClr val="CCFFFF"/>
          </a:solidFill>
          <a:ln w="5715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b="1" dirty="0"/>
              <a:t>ДУБИЛЬНЫЕ </a:t>
            </a:r>
          </a:p>
          <a:p>
            <a:pPr algn="ctr"/>
            <a:r>
              <a:rPr lang="ru-RU" sz="3200" b="1" dirty="0"/>
              <a:t>ВЕЩЕСТВА</a:t>
            </a:r>
          </a:p>
        </p:txBody>
      </p:sp>
      <p:sp>
        <p:nvSpPr>
          <p:cNvPr id="10" name="AutoShape 14"/>
          <p:cNvSpPr>
            <a:spLocks noChangeArrowheads="1"/>
          </p:cNvSpPr>
          <p:nvPr/>
        </p:nvSpPr>
        <p:spPr bwMode="auto">
          <a:xfrm>
            <a:off x="3491880" y="2060848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932040" y="2060848"/>
            <a:ext cx="24482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вяжущий</a:t>
            </a:r>
            <a:r>
              <a:rPr lang="ru-RU" dirty="0" smtClean="0"/>
              <a:t> вкус </a:t>
            </a:r>
            <a:endParaRPr lang="ru-RU" dirty="0"/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467544" y="2852936"/>
            <a:ext cx="2880320" cy="720080"/>
          </a:xfrm>
          <a:prstGeom prst="rect">
            <a:avLst/>
          </a:prstGeom>
          <a:solidFill>
            <a:srgbClr val="CCFFFF"/>
          </a:solidFill>
          <a:ln w="5715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b="1" dirty="0"/>
              <a:t>ЭФИРНЫЕ</a:t>
            </a:r>
          </a:p>
          <a:p>
            <a:pPr algn="ctr"/>
            <a:r>
              <a:rPr lang="ru-RU" sz="2800" b="1" dirty="0"/>
              <a:t> МАСЛА</a:t>
            </a: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467544" y="3717032"/>
            <a:ext cx="2880320" cy="792088"/>
          </a:xfrm>
          <a:prstGeom prst="rect">
            <a:avLst/>
          </a:prstGeom>
          <a:solidFill>
            <a:srgbClr val="CCFFFF"/>
          </a:solidFill>
          <a:ln w="5715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b="1" dirty="0"/>
              <a:t>ПЕКТИНЫ</a:t>
            </a:r>
            <a:endParaRPr lang="ru-RU" dirty="0"/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467544" y="4725144"/>
            <a:ext cx="2952328" cy="720998"/>
          </a:xfrm>
          <a:prstGeom prst="rect">
            <a:avLst/>
          </a:prstGeom>
          <a:solidFill>
            <a:srgbClr val="CCFFFF"/>
          </a:solidFill>
          <a:ln w="5715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b="1" dirty="0"/>
              <a:t>ВИТАМИНЫ</a:t>
            </a:r>
            <a:endParaRPr lang="ru-RU" sz="2800" dirty="0"/>
          </a:p>
        </p:txBody>
      </p:sp>
      <p:sp>
        <p:nvSpPr>
          <p:cNvPr id="16" name="Rectangle 19"/>
          <p:cNvSpPr>
            <a:spLocks noChangeArrowheads="1"/>
          </p:cNvSpPr>
          <p:nvPr/>
        </p:nvSpPr>
        <p:spPr bwMode="auto">
          <a:xfrm>
            <a:off x="467544" y="5589240"/>
            <a:ext cx="2952328" cy="720080"/>
          </a:xfrm>
          <a:prstGeom prst="rect">
            <a:avLst/>
          </a:prstGeom>
          <a:solidFill>
            <a:srgbClr val="CCFFFF"/>
          </a:solidFill>
          <a:ln w="5715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/>
              <a:t>МИНЕРАЛЬНЫЕ </a:t>
            </a:r>
          </a:p>
          <a:p>
            <a:pPr algn="ctr"/>
            <a:r>
              <a:rPr lang="ru-RU" sz="2400" b="1" dirty="0"/>
              <a:t>ВЕЩЕСТВА</a:t>
            </a:r>
          </a:p>
        </p:txBody>
      </p:sp>
      <p:sp>
        <p:nvSpPr>
          <p:cNvPr id="17" name="AutoShape 15"/>
          <p:cNvSpPr>
            <a:spLocks noChangeArrowheads="1"/>
          </p:cNvSpPr>
          <p:nvPr/>
        </p:nvSpPr>
        <p:spPr bwMode="auto">
          <a:xfrm>
            <a:off x="3491880" y="2924944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499992" y="2852936"/>
            <a:ext cx="39604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сильный аромат, дезинфицирующие и антисептические свойства 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4644008" y="3717031"/>
            <a:ext cx="41044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благотворное действие при различных нарушениях пищеварения </a:t>
            </a:r>
            <a:endParaRPr lang="ru-RU" dirty="0"/>
          </a:p>
        </p:txBody>
      </p:sp>
      <p:sp>
        <p:nvSpPr>
          <p:cNvPr id="20" name="AutoShape 15"/>
          <p:cNvSpPr>
            <a:spLocks noChangeArrowheads="1"/>
          </p:cNvSpPr>
          <p:nvPr/>
        </p:nvSpPr>
        <p:spPr bwMode="auto">
          <a:xfrm>
            <a:off x="3491880" y="3789040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21" name="Picture 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9925" y="5084763"/>
            <a:ext cx="1657350" cy="152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  <p:bldP spid="10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328592"/>
          </a:xfrm>
        </p:spPr>
        <p:txBody>
          <a:bodyPr>
            <a:normAutofit/>
          </a:bodyPr>
          <a:lstStyle/>
          <a:p>
            <a:pPr algn="just"/>
            <a:r>
              <a:rPr lang="ru-RU" sz="2400" b="1" dirty="0" smtClean="0"/>
              <a:t>Черный</a:t>
            </a:r>
            <a:r>
              <a:rPr lang="ru-RU" sz="2400" dirty="0" smtClean="0"/>
              <a:t> -</a:t>
            </a:r>
            <a:r>
              <a:rPr lang="ru-RU" sz="4000" dirty="0"/>
              <a:t> </a:t>
            </a:r>
            <a:r>
              <a:rPr lang="ru-RU" sz="2000" dirty="0" smtClean="0"/>
              <a:t>черным </a:t>
            </a:r>
            <a:r>
              <a:rPr lang="ru-RU" sz="2000" dirty="0"/>
              <a:t>его называют из-за цвета готовой продукции. Такой чай дает интенсивный настой и имеет терпкий вкус, поэтому пользуется самой большой популярностью. Но интенсивный настой еще не говорит о высоком качестве напитка. Главное — вкус и аромат</a:t>
            </a:r>
            <a:r>
              <a:rPr lang="ru-RU" sz="2000" dirty="0" smtClean="0"/>
              <a:t>.</a:t>
            </a:r>
          </a:p>
          <a:p>
            <a:pPr algn="just"/>
            <a:r>
              <a:rPr lang="ru-RU" sz="2000" b="1" dirty="0" smtClean="0">
                <a:solidFill>
                  <a:srgbClr val="00B050"/>
                </a:solidFill>
              </a:rPr>
              <a:t>Зеленый-</a:t>
            </a:r>
            <a:r>
              <a:rPr lang="ru-RU" sz="2000" dirty="0"/>
              <a:t> </a:t>
            </a:r>
            <a:r>
              <a:rPr lang="ru-RU" sz="2000" dirty="0" smtClean="0"/>
              <a:t>чай </a:t>
            </a:r>
            <a:r>
              <a:rPr lang="ru-RU" sz="2000" dirty="0"/>
              <a:t>называют зеленым по цвету </a:t>
            </a:r>
            <a:r>
              <a:rPr lang="ru-RU" sz="2000" u="sng" dirty="0">
                <a:hlinkClick r:id="rId3" tooltip="Сыры"/>
              </a:rPr>
              <a:t>сырья</a:t>
            </a:r>
            <a:r>
              <a:rPr lang="ru-RU" sz="2000" dirty="0"/>
              <a:t> и настоя. Высокие сорта чая серебристо-зеленые, а цвет настоя — светло-зеленый. У зеленого чая своеобразные вкус и терпкость, а при повышенной концентрации он даже вяжет. Пьют этот чай без </a:t>
            </a:r>
            <a:r>
              <a:rPr lang="ru-RU" sz="2000" u="sng" dirty="0">
                <a:hlinkClick r:id="rId4" tooltip="Сахар"/>
              </a:rPr>
              <a:t>сахара</a:t>
            </a:r>
            <a:r>
              <a:rPr lang="ru-RU" sz="2000" dirty="0"/>
              <a:t>, и он хорошо утоляет жажду</a:t>
            </a:r>
            <a:r>
              <a:rPr lang="ru-RU" sz="2000" dirty="0" smtClean="0"/>
              <a:t>.</a:t>
            </a:r>
          </a:p>
          <a:p>
            <a:pPr algn="just"/>
            <a:r>
              <a:rPr lang="ru-RU" sz="2000" b="1" dirty="0">
                <a:solidFill>
                  <a:srgbClr val="FF0000"/>
                </a:solidFill>
              </a:rPr>
              <a:t>Красный чай </a:t>
            </a:r>
            <a:r>
              <a:rPr lang="ru-RU" sz="2000" dirty="0"/>
              <a:t>— </a:t>
            </a:r>
            <a:r>
              <a:rPr lang="ru-RU" sz="2000" dirty="0" smtClean="0"/>
              <a:t>это </a:t>
            </a:r>
            <a:r>
              <a:rPr lang="ru-RU" sz="2000" dirty="0"/>
              <a:t>чай, близкий к черному. Производят его только в Китае. Аромат этого чая очень своеобразный, сильный, приятный, как и вкус</a:t>
            </a:r>
            <a:r>
              <a:rPr lang="ru-RU" sz="2000" dirty="0" smtClean="0"/>
              <a:t>.</a:t>
            </a:r>
            <a:endParaRPr lang="ru-RU" sz="2000" dirty="0"/>
          </a:p>
          <a:p>
            <a:pPr algn="just"/>
            <a:r>
              <a:rPr lang="ru-RU" sz="2000" b="1" dirty="0">
                <a:solidFill>
                  <a:srgbClr val="FFFF00"/>
                </a:solidFill>
              </a:rPr>
              <a:t>Желтый чай </a:t>
            </a:r>
            <a:r>
              <a:rPr lang="ru-RU" sz="2000" dirty="0"/>
              <a:t>изготовляют из высокосортного сырья — молодых побегов и чайных почек. Этот чай близок к </a:t>
            </a:r>
            <a:r>
              <a:rPr lang="ru-RU" sz="2000" dirty="0" smtClean="0"/>
              <a:t>зеленому. Этот </a:t>
            </a:r>
            <a:r>
              <a:rPr lang="ru-RU" sz="2000" dirty="0"/>
              <a:t>чай обладает тонким ароматом, приятным вкусом и хорошим настоем.</a:t>
            </a:r>
          </a:p>
          <a:p>
            <a:pPr algn="just"/>
            <a:endParaRPr lang="ru-RU" sz="2000" b="1" dirty="0">
              <a:solidFill>
                <a:srgbClr val="00B050"/>
              </a:solidFill>
            </a:endParaRPr>
          </a:p>
          <a:p>
            <a:endParaRPr lang="ru-RU" sz="4000" dirty="0"/>
          </a:p>
        </p:txBody>
      </p:sp>
      <p:sp>
        <p:nvSpPr>
          <p:cNvPr id="4" name="WordArt 8"/>
          <p:cNvSpPr>
            <a:spLocks noGrp="1" noChangeArrowheads="1" noChangeShapeType="1" noTextEdit="1"/>
          </p:cNvSpPr>
          <p:nvPr>
            <p:ph type="title"/>
          </p:nvPr>
        </p:nvSpPr>
        <p:spPr bwMode="auto">
          <a:xfrm>
            <a:off x="457200" y="274638"/>
            <a:ext cx="8219256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1071"/>
              </a:avLst>
            </a:prstTxWarp>
          </a:bodyPr>
          <a:lstStyle/>
          <a:p>
            <a:pPr algn="ctr"/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виды чая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B050"/>
                </a:solidFill>
              </a:rPr>
              <a:t>Разновидности чая.</a:t>
            </a:r>
            <a:br>
              <a:rPr lang="ru-RU" b="1" i="1" dirty="0" smtClean="0">
                <a:solidFill>
                  <a:srgbClr val="00B050"/>
                </a:solidFill>
              </a:rPr>
            </a:br>
            <a:endParaRPr lang="ru-RU" i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857916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endParaRPr lang="ru-RU" b="1" dirty="0" smtClean="0"/>
          </a:p>
          <a:p>
            <a:r>
              <a:rPr lang="ru-RU" sz="5100" b="1" i="1" dirty="0" smtClean="0"/>
              <a:t>Листовой</a:t>
            </a:r>
            <a:r>
              <a:rPr lang="ru-RU" sz="5100" dirty="0" smtClean="0"/>
              <a:t> – это более дорогой и более высокого сорта – </a:t>
            </a:r>
            <a:r>
              <a:rPr lang="ru-RU" sz="5100" dirty="0" err="1" smtClean="0"/>
              <a:t>мелколистовой</a:t>
            </a:r>
            <a:r>
              <a:rPr lang="ru-RU" sz="5100" dirty="0" smtClean="0"/>
              <a:t>; а </a:t>
            </a:r>
            <a:r>
              <a:rPr lang="ru-RU" sz="5100" dirty="0" err="1" smtClean="0"/>
              <a:t>крупнолистовой</a:t>
            </a:r>
            <a:r>
              <a:rPr lang="ru-RU" sz="5100" dirty="0" smtClean="0"/>
              <a:t> – его сорт немного ниже </a:t>
            </a:r>
            <a:r>
              <a:rPr lang="ru-RU" sz="5100" dirty="0" err="1" smtClean="0"/>
              <a:t>мелколистового</a:t>
            </a:r>
            <a:r>
              <a:rPr lang="ru-RU" sz="5100" dirty="0" smtClean="0"/>
              <a:t>.</a:t>
            </a:r>
          </a:p>
          <a:p>
            <a:r>
              <a:rPr lang="ru-RU" sz="5100" b="1" i="1" dirty="0" smtClean="0"/>
              <a:t>Гранулированный чай</a:t>
            </a:r>
            <a:r>
              <a:rPr lang="ru-RU" sz="5100" dirty="0" smtClean="0"/>
              <a:t> - это чай из оставшихся мелких крошек после сортировки. Обычно, эти крошки превращают в порошок, а затем формуют гранулы различной формы. Чайную крошку используют в чайных пакетиках, т. к. они быстро растворимы. Но аромат несравним с листовым.</a:t>
            </a:r>
          </a:p>
          <a:p>
            <a:r>
              <a:rPr lang="ru-RU" sz="5100" b="1" i="1" dirty="0" smtClean="0"/>
              <a:t>Купаж</a:t>
            </a:r>
            <a:r>
              <a:rPr lang="ru-RU" sz="5100" dirty="0" smtClean="0"/>
              <a:t> – это смесь сухого чая выращенного на различных плантациях и обработанного на различных чайных фабриках. Каждый купаж имеет свой номер и особое название.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69371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1. Фарфоровый чайник ополаскивают кипятком для прогревания.</a:t>
            </a:r>
          </a:p>
          <a:p>
            <a:r>
              <a:rPr lang="ru-RU" dirty="0" smtClean="0"/>
              <a:t>2. Закладывают сухой чай по рецептуре на определенное количество порций.</a:t>
            </a:r>
          </a:p>
          <a:p>
            <a:r>
              <a:rPr lang="ru-RU" dirty="0" smtClean="0"/>
              <a:t>3. Заливают кипятком на 1/3 объема чайника</a:t>
            </a:r>
          </a:p>
          <a:p>
            <a:r>
              <a:rPr lang="ru-RU" dirty="0" smtClean="0"/>
              <a:t>4 Накрывают салфеткой и настаивают 10мин.</a:t>
            </a:r>
          </a:p>
          <a:p>
            <a:r>
              <a:rPr lang="ru-RU" dirty="0" smtClean="0"/>
              <a:t>5.  Доливают в чайник оставшуюся часть кипятка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На порцию чая (200гр) расходуют 50мл. заварки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Или 1-2гр сухого чая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6" name="WordArt 5"/>
          <p:cNvSpPr>
            <a:spLocks noChangeArrowheads="1" noChangeShapeType="1" noTextEdit="1"/>
          </p:cNvSpPr>
          <p:nvPr/>
        </p:nvSpPr>
        <p:spPr bwMode="auto">
          <a:xfrm>
            <a:off x="1619250" y="692150"/>
            <a:ext cx="626427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Приготовление чая</a:t>
            </a:r>
          </a:p>
        </p:txBody>
      </p:sp>
      <p:pic>
        <p:nvPicPr>
          <p:cNvPr id="7" name="Picture 4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188913"/>
            <a:ext cx="1512887" cy="126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Подача чая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4" name="Picture 25" descr="Рисунок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556792"/>
            <a:ext cx="3486598" cy="4968552"/>
          </a:xfrm>
          <a:prstGeom prst="rect">
            <a:avLst/>
          </a:prstGeom>
          <a:noFill/>
        </p:spPr>
      </p:pic>
      <p:pic>
        <p:nvPicPr>
          <p:cNvPr id="5" name="Picture 6" descr="D:\Documents and Settings\санек\Рабочий стол\фото к конкурсу\PR201004021857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4837" y="1556793"/>
            <a:ext cx="4405635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 cstate="print"/>
          <a:srcRect l="3528" t="7122" r="59914" b="39886"/>
          <a:stretch>
            <a:fillRect/>
          </a:stretch>
        </p:blipFill>
        <p:spPr bwMode="auto">
          <a:xfrm>
            <a:off x="4499992" y="4077072"/>
            <a:ext cx="4392488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КОФЕ</a:t>
            </a:r>
            <a:endParaRPr lang="ru-RU" sz="7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Содержимое 3" descr="55036480_1265890965_1249669606_2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412776"/>
            <a:ext cx="7848872" cy="5040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3" descr="Рисунок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00450" y="0"/>
            <a:ext cx="5543550" cy="3810000"/>
          </a:xfrm>
          <a:prstGeom prst="rect">
            <a:avLst/>
          </a:prstGeom>
          <a:noFill/>
        </p:spPr>
      </p:pic>
      <p:pic>
        <p:nvPicPr>
          <p:cNvPr id="3" name="Picture 24" descr="Рисунок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420888"/>
            <a:ext cx="3048000" cy="3352800"/>
          </a:xfrm>
          <a:prstGeom prst="rect">
            <a:avLst/>
          </a:prstGeom>
          <a:noFill/>
        </p:spPr>
      </p:pic>
      <p:pic>
        <p:nvPicPr>
          <p:cNvPr id="4" name="Picture 21" descr="Рисунок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163" y="3857625"/>
            <a:ext cx="2228850" cy="3000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858</Words>
  <Application>Microsoft Office PowerPoint</Application>
  <PresentationFormat>Экран (4:3)</PresentationFormat>
  <Paragraphs>101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Тема урока: « Горячие напитки»</vt:lpstr>
      <vt:lpstr>Слайд 2</vt:lpstr>
      <vt:lpstr>Пищевая ценность чая</vt:lpstr>
      <vt:lpstr>виды чая</vt:lpstr>
      <vt:lpstr>Разновидности чая. </vt:lpstr>
      <vt:lpstr>Слайд 6</vt:lpstr>
      <vt:lpstr>Подача чая</vt:lpstr>
      <vt:lpstr>КОФЕ</vt:lpstr>
      <vt:lpstr>Слайд 9</vt:lpstr>
      <vt:lpstr>Слайд 10</vt:lpstr>
      <vt:lpstr>Пищевая ценность кофе</vt:lpstr>
      <vt:lpstr>Виды кофе</vt:lpstr>
      <vt:lpstr>Слайд 13</vt:lpstr>
      <vt:lpstr>Приготовление кофе</vt:lpstr>
      <vt:lpstr>Слайд 15</vt:lpstr>
      <vt:lpstr>На 1 порцию черного кофе необходимо 4-5гр. Молотого кофе и 100 мл. воды</vt:lpstr>
      <vt:lpstr>Кофе растворимый</vt:lpstr>
      <vt:lpstr>Подача кофе</vt:lpstr>
      <vt:lpstr>КАКАО,ШОКОЛАД</vt:lpstr>
      <vt:lpstr>Какао с молоком</vt:lpstr>
      <vt:lpstr>Шоколад</vt:lpstr>
      <vt:lpstr>Подача какао, шоколада</vt:lpstr>
      <vt:lpstr>Какао и шоколад можно подать в горячем виде со взбитыми сливками или холодным мороженым</vt:lpstr>
      <vt:lpstr>Домашнее задание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урока: « Горячие напитки»</dc:title>
  <dc:creator>николай</dc:creator>
  <cp:lastModifiedBy>84543223</cp:lastModifiedBy>
  <cp:revision>26</cp:revision>
  <dcterms:created xsi:type="dcterms:W3CDTF">2013-03-27T16:01:55Z</dcterms:created>
  <dcterms:modified xsi:type="dcterms:W3CDTF">2013-04-12T06:31:51Z</dcterms:modified>
</cp:coreProperties>
</file>