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8" r:id="rId3"/>
    <p:sldId id="259" r:id="rId4"/>
    <p:sldId id="260" r:id="rId5"/>
    <p:sldId id="287" r:id="rId6"/>
    <p:sldId id="262" r:id="rId7"/>
    <p:sldId id="263" r:id="rId8"/>
    <p:sldId id="261" r:id="rId9"/>
    <p:sldId id="281" r:id="rId10"/>
    <p:sldId id="288" r:id="rId11"/>
    <p:sldId id="257" r:id="rId12"/>
    <p:sldId id="289" r:id="rId13"/>
    <p:sldId id="290" r:id="rId14"/>
    <p:sldId id="264" r:id="rId15"/>
    <p:sldId id="265" r:id="rId16"/>
    <p:sldId id="282" r:id="rId17"/>
    <p:sldId id="273" r:id="rId18"/>
    <p:sldId id="274" r:id="rId19"/>
    <p:sldId id="283" r:id="rId20"/>
    <p:sldId id="275" r:id="rId21"/>
    <p:sldId id="284" r:id="rId22"/>
    <p:sldId id="276" r:id="rId23"/>
    <p:sldId id="285" r:id="rId24"/>
    <p:sldId id="278" r:id="rId25"/>
    <p:sldId id="286" r:id="rId26"/>
    <p:sldId id="292" r:id="rId27"/>
    <p:sldId id="291" r:id="rId28"/>
    <p:sldId id="270" r:id="rId29"/>
    <p:sldId id="293" r:id="rId30"/>
    <p:sldId id="294" r:id="rId31"/>
    <p:sldId id="280" r:id="rId32"/>
    <p:sldId id="267" r:id="rId33"/>
    <p:sldId id="268" r:id="rId34"/>
    <p:sldId id="269" r:id="rId35"/>
    <p:sldId id="271" r:id="rId36"/>
    <p:sldId id="272"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79" d="100"/>
          <a:sy n="79" d="100"/>
        </p:scale>
        <p:origin x="-906" y="-60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8C8D5D43-8578-4E3A-A595-3C6BB3C3B13D}" type="datetimeFigureOut">
              <a:rPr lang="ru-RU" smtClean="0"/>
              <a:pPr/>
              <a:t>24.03.2014</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6C993DE-005A-4749-B460-AF2732D7DD2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C8D5D43-8578-4E3A-A595-3C6BB3C3B13D}" type="datetimeFigureOut">
              <a:rPr lang="ru-RU" smtClean="0"/>
              <a:pPr/>
              <a:t>24.03.2014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6C993DE-005A-4749-B460-AF2732D7DD2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C8D5D43-8578-4E3A-A595-3C6BB3C3B13D}" type="datetimeFigureOut">
              <a:rPr lang="ru-RU" smtClean="0"/>
              <a:pPr/>
              <a:t>24.03.2014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6C993DE-005A-4749-B460-AF2732D7DD2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8C8D5D43-8578-4E3A-A595-3C6BB3C3B13D}" type="datetimeFigureOut">
              <a:rPr lang="ru-RU" smtClean="0"/>
              <a:pPr/>
              <a:t>24.03.2014</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6C993DE-005A-4749-B460-AF2732D7DD2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8C8D5D43-8578-4E3A-A595-3C6BB3C3B13D}" type="datetimeFigureOut">
              <a:rPr lang="ru-RU" smtClean="0"/>
              <a:pPr/>
              <a:t>24.03.2014</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6C993DE-005A-4749-B460-AF2732D7DD26}"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8C8D5D43-8578-4E3A-A595-3C6BB3C3B13D}" type="datetimeFigureOut">
              <a:rPr lang="ru-RU" smtClean="0"/>
              <a:pPr/>
              <a:t>24.03.2014</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6C993DE-005A-4749-B460-AF2732D7DD2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8C8D5D43-8578-4E3A-A595-3C6BB3C3B13D}" type="datetimeFigureOut">
              <a:rPr lang="ru-RU" smtClean="0"/>
              <a:pPr/>
              <a:t>24.03.2014</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6C993DE-005A-4749-B460-AF2732D7DD2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C8D5D43-8578-4E3A-A595-3C6BB3C3B13D}" type="datetimeFigureOut">
              <a:rPr lang="ru-RU" smtClean="0"/>
              <a:pPr/>
              <a:t>24.03.2014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6C993DE-005A-4749-B460-AF2732D7DD2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8C8D5D43-8578-4E3A-A595-3C6BB3C3B13D}" type="datetimeFigureOut">
              <a:rPr lang="ru-RU" smtClean="0"/>
              <a:pPr/>
              <a:t>24.03.2014</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6C993DE-005A-4749-B460-AF2732D7DD2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8C8D5D43-8578-4E3A-A595-3C6BB3C3B13D}" type="datetimeFigureOut">
              <a:rPr lang="ru-RU" smtClean="0"/>
              <a:pPr/>
              <a:t>24.03.2014</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6C993DE-005A-4749-B460-AF2732D7DD2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8C8D5D43-8578-4E3A-A595-3C6BB3C3B13D}" type="datetimeFigureOut">
              <a:rPr lang="ru-RU" smtClean="0"/>
              <a:pPr/>
              <a:t>24.03.2014</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6C993DE-005A-4749-B460-AF2732D7DD2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C8D5D43-8578-4E3A-A595-3C6BB3C3B13D}" type="datetimeFigureOut">
              <a:rPr lang="ru-RU" smtClean="0"/>
              <a:pPr/>
              <a:t>24.03.2014</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6C993DE-005A-4749-B460-AF2732D7DD26}"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hyperlink" Target="http://www.aforism.su/avtor/348.html"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484784"/>
            <a:ext cx="8134672" cy="2520280"/>
          </a:xfrm>
        </p:spPr>
        <p:txBody>
          <a:bodyPr>
            <a:normAutofit fontScale="90000"/>
          </a:bodyPr>
          <a:lstStyle/>
          <a:p>
            <a:pPr algn="ctr"/>
            <a:r>
              <a:rPr lang="ru-RU" sz="3100" dirty="0">
                <a:ln w="18415" cmpd="sng">
                  <a:solidFill>
                    <a:srgbClr val="FFFFFF"/>
                  </a:solidFill>
                  <a:prstDash val="solid"/>
                </a:ln>
                <a:solidFill>
                  <a:srgbClr val="FFFFFF"/>
                </a:solidFill>
                <a:effectLst>
                  <a:outerShdw blurRad="63500" dir="3600000" algn="tl" rotWithShape="0">
                    <a:srgbClr val="000000">
                      <a:alpha val="70000"/>
                    </a:srgbClr>
                  </a:outerShdw>
                </a:effectLst>
              </a:rPr>
              <a:t>Тема урока: </a:t>
            </a:r>
            <a:r>
              <a:rPr lang="ru-RU"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ru-RU"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ru-RU"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Подготовка </a:t>
            </a:r>
            <a:r>
              <a:rPr lang="ru-RU" sz="3100" dirty="0">
                <a:ln w="18415" cmpd="sng">
                  <a:solidFill>
                    <a:srgbClr val="FFFFFF"/>
                  </a:solidFill>
                  <a:prstDash val="solid"/>
                </a:ln>
                <a:solidFill>
                  <a:srgbClr val="FFFFFF"/>
                </a:solidFill>
                <a:effectLst>
                  <a:outerShdw blurRad="63500" dir="3600000" algn="tl" rotWithShape="0">
                    <a:srgbClr val="000000">
                      <a:alpha val="70000"/>
                    </a:srgbClr>
                  </a:outerShdw>
                </a:effectLst>
              </a:rPr>
              <a:t>к сочинению – рассуждению на лингвистическую тему по высказыванию о русском языке.</a:t>
            </a:r>
            <a:r>
              <a:rPr lang="ru-RU" dirty="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ru-RU" dirty="0">
                <a:ln w="18415" cmpd="sng">
                  <a:solidFill>
                    <a:srgbClr val="FFFFFF"/>
                  </a:solidFill>
                  <a:prstDash val="solid"/>
                </a:ln>
                <a:solidFill>
                  <a:srgbClr val="FFFFFF"/>
                </a:solidFill>
                <a:effectLst>
                  <a:outerShdw blurRad="63500" dir="3600000" algn="tl" rotWithShape="0">
                    <a:srgbClr val="000000">
                      <a:alpha val="70000"/>
                    </a:srgbClr>
                  </a:outerShdw>
                </a:effectLst>
              </a:rPr>
            </a:b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37473465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404664"/>
            <a:ext cx="7029104"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Шаг 3. Оформляем вступление</a:t>
            </a:r>
            <a:endParaRPr kumimoji="0" lang="ru-RU" sz="2800" b="0" i="0" u="none" strike="noStrike" cap="none" normalizeH="0" baseline="0" dirty="0" smtClean="0">
              <a:ln>
                <a:noFill/>
              </a:ln>
              <a:solidFill>
                <a:srgbClr val="FFFF00"/>
              </a:solidFill>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Во вступлении необходимо:</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lang="ru-RU" sz="2400" dirty="0" smtClean="0">
                <a:latin typeface="Times New Roman" pitchFamily="18" charset="0"/>
                <a:ea typeface="Symbol" pitchFamily="18" charset="2"/>
                <a:cs typeface="Times New Roman" pitchFamily="18" charset="0"/>
              </a:rPr>
              <a:t>- </a:t>
            </a:r>
            <a:r>
              <a:rPr kumimoji="0" lang="ru-RU" sz="2400" b="0" i="0" u="none" strike="noStrike" cap="none" normalizeH="0" baseline="0" dirty="0" smtClean="0">
                <a:ln>
                  <a:noFill/>
                </a:ln>
                <a:effectLst/>
                <a:latin typeface="Times New Roman" pitchFamily="18" charset="0"/>
                <a:ea typeface="Symbol" pitchFamily="18" charset="2"/>
                <a:cs typeface="Times New Roman" pitchFamily="18" charset="0"/>
              </a:rPr>
              <a:t> </a:t>
            </a: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сформулировать </a:t>
            </a:r>
            <a:r>
              <a:rPr kumimoji="0" lang="ru-RU" sz="2400" b="0" i="0" u="sng" strike="noStrike" cap="none" normalizeH="0" baseline="0" dirty="0" smtClean="0">
                <a:ln>
                  <a:noFill/>
                </a:ln>
                <a:effectLst/>
                <a:latin typeface="Times New Roman" pitchFamily="18" charset="0"/>
                <a:ea typeface="Times New Roman" pitchFamily="18" charset="0"/>
                <a:cs typeface="Times New Roman" pitchFamily="18" charset="0"/>
              </a:rPr>
              <a:t>позицию автора высказывания</a:t>
            </a: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endParaRPr kumimoji="0" lang="ru-RU" sz="2400" b="0" i="0" u="none" strike="noStrike" cap="none" normalizeH="0" baseline="0" dirty="0" smtClean="0">
              <a:ln>
                <a:noFill/>
              </a:ln>
              <a:effectLst/>
              <a:latin typeface="Times New Roman" pitchFamily="18" charset="0"/>
              <a:ea typeface="Symbol" pitchFamily="18" charset="2"/>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lang="ru-RU" sz="2400" dirty="0" smtClean="0">
                <a:latin typeface="Times New Roman" pitchFamily="18" charset="0"/>
                <a:ea typeface="Times New Roman" pitchFamily="18" charset="0"/>
                <a:cs typeface="Times New Roman" pitchFamily="18" charset="0"/>
              </a:rPr>
              <a:t>-  </a:t>
            </a: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выразить </a:t>
            </a:r>
            <a:r>
              <a:rPr kumimoji="0" lang="ru-RU" sz="2400" b="0" i="0" u="sng" strike="noStrike" cap="none" normalizeH="0" baseline="0" dirty="0" smtClean="0">
                <a:ln>
                  <a:noFill/>
                </a:ln>
                <a:effectLst/>
                <a:latin typeface="Times New Roman" pitchFamily="18" charset="0"/>
                <a:ea typeface="Times New Roman" pitchFamily="18" charset="0"/>
                <a:cs typeface="Times New Roman" pitchFamily="18" charset="0"/>
              </a:rPr>
              <a:t>своё отношение</a:t>
            </a: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 к ней.</a:t>
            </a:r>
            <a:endParaRPr kumimoji="0" lang="ru-RU" sz="2400" b="0" i="0" u="none" strike="noStrike" cap="none" normalizeH="0" baseline="0" dirty="0" smtClean="0">
              <a:ln>
                <a:noFill/>
              </a:ln>
              <a:solidFill>
                <a:srgbClr val="FFFF00"/>
              </a:solidFill>
              <a:effectLst/>
              <a:latin typeface="Times New Roman" pitchFamily="18" charset="0"/>
              <a:cs typeface="Times New Roman" pitchFamily="18" charset="0"/>
            </a:endParaRPr>
          </a:p>
        </p:txBody>
      </p:sp>
      <p:sp>
        <p:nvSpPr>
          <p:cNvPr id="1026" name="Rectangle 2"/>
          <p:cNvSpPr>
            <a:spLocks noChangeArrowheads="1"/>
          </p:cNvSpPr>
          <p:nvPr/>
        </p:nvSpPr>
        <p:spPr bwMode="auto">
          <a:xfrm>
            <a:off x="323528" y="2996952"/>
            <a:ext cx="3225498" cy="42165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автор анализирует</a:t>
            </a: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характеризует</a:t>
            </a:r>
            <a:endParaRPr lang="ru-RU" sz="2400" dirty="0" smtClean="0">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400" b="0" i="0" u="none" strike="noStrike" cap="none" normalizeH="0" baseline="0" dirty="0" smtClean="0">
                <a:ln>
                  <a:noFill/>
                </a:ln>
                <a:effectLst/>
                <a:latin typeface="Times New Roman" pitchFamily="18" charset="0"/>
                <a:ea typeface="Symbol" pitchFamily="18" charset="2"/>
                <a:cs typeface="Times New Roman" pitchFamily="18" charset="0"/>
              </a:rPr>
              <a:t> </a:t>
            </a: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рассуждает</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400" b="0" i="0" u="none" strike="noStrike" cap="none" normalizeH="0" baseline="0" dirty="0" smtClean="0">
                <a:ln>
                  <a:noFill/>
                </a:ln>
                <a:effectLst/>
                <a:latin typeface="Times New Roman" pitchFamily="18" charset="0"/>
                <a:ea typeface="Symbol" pitchFamily="18" charset="2"/>
                <a:cs typeface="Times New Roman" pitchFamily="18" charset="0"/>
              </a:rPr>
              <a:t> </a:t>
            </a: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отмечает</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доказывает</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сравнивает</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сопоставляет</a:t>
            </a: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противопоставляет</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называет</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описывает</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800" b="0" i="0" u="none" strike="noStrike" cap="none" normalizeH="0" baseline="0" dirty="0" smtClean="0">
                <a:ln>
                  <a:noFill/>
                </a:ln>
                <a:effectLst/>
                <a:latin typeface="Times New Roman" pitchFamily="18" charset="0"/>
                <a:ea typeface="Symbol" pitchFamily="18" charset="2"/>
                <a:cs typeface="Times New Roman" pitchFamily="18" charset="0"/>
              </a:rPr>
              <a:t>·                    </a:t>
            </a:r>
            <a:endParaRPr kumimoji="0" lang="ru-RU" sz="2800" b="0" i="0" u="none" strike="noStrike" cap="none" normalizeH="0" baseline="0" dirty="0" smtClean="0">
              <a:ln>
                <a:noFill/>
              </a:ln>
              <a:effectLst/>
              <a:latin typeface="Times New Roman" pitchFamily="18" charset="0"/>
              <a:cs typeface="Times New Roman" pitchFamily="18" charset="0"/>
            </a:endParaRPr>
          </a:p>
        </p:txBody>
      </p:sp>
      <p:sp>
        <p:nvSpPr>
          <p:cNvPr id="6" name="Прямоугольник 5"/>
          <p:cNvSpPr/>
          <p:nvPr/>
        </p:nvSpPr>
        <p:spPr>
          <a:xfrm>
            <a:off x="4067944" y="3068960"/>
            <a:ext cx="4572000" cy="4154984"/>
          </a:xfrm>
          <a:prstGeom prst="rect">
            <a:avLst/>
          </a:prstGeom>
        </p:spPr>
        <p:txBody>
          <a:bodyPr>
            <a:spAutoFit/>
          </a:bodyPr>
          <a:lstStyle/>
          <a:p>
            <a:pPr lvl="0" indent="180975" eaLnBrk="0" fontAlgn="base" hangingPunct="0">
              <a:spcBef>
                <a:spcPct val="0"/>
              </a:spcBef>
              <a:spcAft>
                <a:spcPct val="0"/>
              </a:spcAft>
              <a:tabLst>
                <a:tab pos="457200" algn="l"/>
              </a:tabLst>
            </a:pPr>
            <a:r>
              <a:rPr lang="ru-RU" sz="2400" b="1" i="1" dirty="0" smtClean="0">
                <a:latin typeface="Times New Roman" pitchFamily="18" charset="0"/>
                <a:ea typeface="Times New Roman" pitchFamily="18" charset="0"/>
                <a:cs typeface="Times New Roman" pitchFamily="18" charset="0"/>
              </a:rPr>
              <a:t>подчёркивает</a:t>
            </a:r>
            <a:endParaRPr lang="ru-RU" sz="2400" dirty="0" smtClean="0">
              <a:latin typeface="Times New Roman" pitchFamily="18" charset="0"/>
              <a:cs typeface="Times New Roman" pitchFamily="18" charset="0"/>
            </a:endParaRPr>
          </a:p>
          <a:p>
            <a:pPr lvl="0" indent="180975" eaLnBrk="0" fontAlgn="base" hangingPunct="0">
              <a:spcBef>
                <a:spcPct val="0"/>
              </a:spcBef>
              <a:spcAft>
                <a:spcPct val="0"/>
              </a:spcAft>
              <a:tabLst>
                <a:tab pos="457200" algn="l"/>
              </a:tabLst>
            </a:pPr>
            <a:r>
              <a:rPr lang="ru-RU" sz="2400" b="1" i="1" dirty="0" smtClean="0">
                <a:latin typeface="Times New Roman" pitchFamily="18" charset="0"/>
                <a:ea typeface="Times New Roman" pitchFamily="18" charset="0"/>
                <a:cs typeface="Times New Roman" pitchFamily="18" charset="0"/>
              </a:rPr>
              <a:t>ссылается на...</a:t>
            </a:r>
            <a:endParaRPr lang="ru-RU" sz="2400" dirty="0" smtClean="0">
              <a:latin typeface="Times New Roman" pitchFamily="18" charset="0"/>
              <a:cs typeface="Times New Roman" pitchFamily="18" charset="0"/>
            </a:endParaRPr>
          </a:p>
          <a:p>
            <a:pPr lvl="0" indent="180975" eaLnBrk="0" fontAlgn="base" hangingPunct="0">
              <a:spcBef>
                <a:spcPct val="0"/>
              </a:spcBef>
              <a:spcAft>
                <a:spcPct val="0"/>
              </a:spcAft>
              <a:tabLst>
                <a:tab pos="457200" algn="l"/>
              </a:tabLst>
            </a:pPr>
            <a:r>
              <a:rPr lang="ru-RU" sz="2400" b="1" i="1" dirty="0" smtClean="0">
                <a:latin typeface="Times New Roman" pitchFamily="18" charset="0"/>
                <a:ea typeface="Times New Roman" pitchFamily="18" charset="0"/>
                <a:cs typeface="Times New Roman" pitchFamily="18" charset="0"/>
              </a:rPr>
              <a:t>останавливается на ...</a:t>
            </a:r>
            <a:endParaRPr lang="ru-RU" sz="2400" dirty="0" smtClean="0">
              <a:latin typeface="Times New Roman" pitchFamily="18" charset="0"/>
              <a:cs typeface="Times New Roman" pitchFamily="18" charset="0"/>
            </a:endParaRPr>
          </a:p>
          <a:p>
            <a:pPr lvl="0" indent="180975" eaLnBrk="0" fontAlgn="base" hangingPunct="0">
              <a:spcBef>
                <a:spcPct val="0"/>
              </a:spcBef>
              <a:spcAft>
                <a:spcPct val="0"/>
              </a:spcAft>
              <a:tabLst>
                <a:tab pos="457200" algn="l"/>
              </a:tabLst>
            </a:pPr>
            <a:r>
              <a:rPr lang="ru-RU" sz="2400" b="1" i="1" dirty="0" smtClean="0">
                <a:latin typeface="Times New Roman" pitchFamily="18" charset="0"/>
                <a:ea typeface="Times New Roman" pitchFamily="18" charset="0"/>
                <a:cs typeface="Times New Roman" pitchFamily="18" charset="0"/>
              </a:rPr>
              <a:t>раскрывает содержание</a:t>
            </a:r>
            <a:endParaRPr lang="ru-RU" sz="2400" dirty="0" smtClean="0">
              <a:latin typeface="Times New Roman" pitchFamily="18" charset="0"/>
              <a:cs typeface="Times New Roman" pitchFamily="18" charset="0"/>
            </a:endParaRPr>
          </a:p>
          <a:p>
            <a:pPr lvl="0" indent="180975" eaLnBrk="0" fontAlgn="base" hangingPunct="0">
              <a:spcBef>
                <a:spcPct val="0"/>
              </a:spcBef>
              <a:spcAft>
                <a:spcPct val="0"/>
              </a:spcAft>
              <a:tabLst>
                <a:tab pos="457200" algn="l"/>
              </a:tabLst>
            </a:pPr>
            <a:r>
              <a:rPr lang="ru-RU" sz="2400" b="1" i="1" dirty="0" smtClean="0">
                <a:latin typeface="Times New Roman" pitchFamily="18" charset="0"/>
                <a:ea typeface="Times New Roman" pitchFamily="18" charset="0"/>
                <a:cs typeface="Times New Roman" pitchFamily="18" charset="0"/>
              </a:rPr>
              <a:t>отмечает важность</a:t>
            </a:r>
            <a:endParaRPr lang="ru-RU" sz="2400" dirty="0" smtClean="0">
              <a:latin typeface="Times New Roman" pitchFamily="18" charset="0"/>
              <a:cs typeface="Times New Roman" pitchFamily="18" charset="0"/>
            </a:endParaRPr>
          </a:p>
          <a:p>
            <a:pPr lvl="0" indent="180975" eaLnBrk="0" fontAlgn="base" hangingPunct="0">
              <a:spcBef>
                <a:spcPct val="0"/>
              </a:spcBef>
              <a:spcAft>
                <a:spcPct val="0"/>
              </a:spcAft>
              <a:tabLst>
                <a:tab pos="457200" algn="l"/>
              </a:tabLst>
            </a:pPr>
            <a:r>
              <a:rPr lang="ru-RU" sz="2400" b="1" i="1" dirty="0" smtClean="0">
                <a:latin typeface="Times New Roman" pitchFamily="18" charset="0"/>
                <a:ea typeface="Times New Roman" pitchFamily="18" charset="0"/>
                <a:cs typeface="Times New Roman" pitchFamily="18" charset="0"/>
              </a:rPr>
              <a:t>формулирует</a:t>
            </a:r>
            <a:endParaRPr lang="ru-RU" sz="2400" dirty="0" smtClean="0">
              <a:latin typeface="Times New Roman" pitchFamily="18" charset="0"/>
              <a:cs typeface="Times New Roman" pitchFamily="18" charset="0"/>
            </a:endParaRPr>
          </a:p>
          <a:p>
            <a:pPr lvl="0" indent="180975" eaLnBrk="0" fontAlgn="base" hangingPunct="0">
              <a:spcBef>
                <a:spcPct val="0"/>
              </a:spcBef>
              <a:spcAft>
                <a:spcPct val="0"/>
              </a:spcAft>
              <a:tabLst>
                <a:tab pos="457200" algn="l"/>
              </a:tabLst>
            </a:pPr>
            <a:r>
              <a:rPr lang="ru-RU" sz="2400" dirty="0" smtClean="0">
                <a:latin typeface="Times New Roman" pitchFamily="18" charset="0"/>
                <a:ea typeface="Symbol" pitchFamily="18" charset="2"/>
                <a:cs typeface="Times New Roman" pitchFamily="18" charset="0"/>
              </a:rPr>
              <a:t> </a:t>
            </a:r>
            <a:r>
              <a:rPr lang="ru-RU" sz="2400" b="1" i="1" dirty="0" smtClean="0">
                <a:latin typeface="Times New Roman" pitchFamily="18" charset="0"/>
                <a:ea typeface="Times New Roman" pitchFamily="18" charset="0"/>
                <a:cs typeface="Times New Roman" pitchFamily="18" charset="0"/>
              </a:rPr>
              <a:t>касается</a:t>
            </a:r>
            <a:endParaRPr lang="ru-RU" sz="2400" dirty="0" smtClean="0">
              <a:latin typeface="Times New Roman" pitchFamily="18" charset="0"/>
              <a:cs typeface="Times New Roman" pitchFamily="18" charset="0"/>
            </a:endParaRPr>
          </a:p>
          <a:p>
            <a:pPr lvl="0" indent="180975" eaLnBrk="0" fontAlgn="base" hangingPunct="0">
              <a:spcBef>
                <a:spcPct val="0"/>
              </a:spcBef>
              <a:spcAft>
                <a:spcPct val="0"/>
              </a:spcAft>
              <a:tabLst>
                <a:tab pos="457200" algn="l"/>
              </a:tabLst>
            </a:pPr>
            <a:r>
              <a:rPr lang="ru-RU" sz="2400" b="1" i="1" dirty="0" smtClean="0">
                <a:latin typeface="Times New Roman" pitchFamily="18" charset="0"/>
                <a:ea typeface="Times New Roman" pitchFamily="18" charset="0"/>
                <a:cs typeface="Times New Roman" pitchFamily="18" charset="0"/>
              </a:rPr>
              <a:t>утверждает</a:t>
            </a:r>
            <a:endParaRPr lang="ru-RU" sz="2400" dirty="0" smtClean="0">
              <a:latin typeface="Times New Roman" pitchFamily="18" charset="0"/>
              <a:cs typeface="Times New Roman" pitchFamily="18" charset="0"/>
            </a:endParaRPr>
          </a:p>
          <a:p>
            <a:pPr indent="180975" eaLnBrk="0" fontAlgn="base" hangingPunct="0">
              <a:spcBef>
                <a:spcPct val="0"/>
              </a:spcBef>
              <a:spcAft>
                <a:spcPct val="0"/>
              </a:spcAft>
              <a:tabLst>
                <a:tab pos="457200" algn="l"/>
              </a:tabLst>
            </a:pPr>
            <a:r>
              <a:rPr lang="ru-RU" sz="2400" dirty="0" smtClean="0">
                <a:latin typeface="Times New Roman" pitchFamily="18" charset="0"/>
                <a:ea typeface="Symbol" pitchFamily="18" charset="2"/>
                <a:cs typeface="Times New Roman" pitchFamily="18" charset="0"/>
              </a:rPr>
              <a:t> </a:t>
            </a:r>
            <a:r>
              <a:rPr lang="ru-RU" sz="2400" b="1" i="1" dirty="0" smtClean="0">
                <a:latin typeface="Times New Roman" pitchFamily="18" charset="0"/>
                <a:ea typeface="Times New Roman" pitchFamily="18" charset="0"/>
                <a:cs typeface="Times New Roman" pitchFamily="18" charset="0"/>
              </a:rPr>
              <a:t>считает, что ...</a:t>
            </a:r>
          </a:p>
          <a:p>
            <a:pPr indent="180975" eaLnBrk="0" fontAlgn="base" hangingPunct="0">
              <a:spcBef>
                <a:spcPct val="0"/>
              </a:spcBef>
              <a:spcAft>
                <a:spcPct val="0"/>
              </a:spcAft>
              <a:tabLst>
                <a:tab pos="457200" algn="l"/>
              </a:tabLst>
            </a:pPr>
            <a:r>
              <a:rPr lang="ru-RU" sz="2400" b="1" i="1" dirty="0" smtClean="0">
                <a:latin typeface="Times New Roman" pitchFamily="18" charset="0"/>
                <a:ea typeface="Times New Roman" pitchFamily="18" charset="0"/>
                <a:cs typeface="Times New Roman" pitchFamily="18" charset="0"/>
              </a:rPr>
              <a:t> разбирает</a:t>
            </a:r>
            <a:endParaRPr lang="ru-RU" sz="2400" dirty="0" smtClean="0">
              <a:latin typeface="Times New Roman" pitchFamily="18" charset="0"/>
              <a:cs typeface="Times New Roman" pitchFamily="18" charset="0"/>
            </a:endParaRPr>
          </a:p>
          <a:p>
            <a:pPr lvl="0" indent="180975" eaLnBrk="0" fontAlgn="base" hangingPunct="0">
              <a:spcBef>
                <a:spcPct val="0"/>
              </a:spcBef>
              <a:spcAft>
                <a:spcPct val="0"/>
              </a:spcAft>
              <a:tabLst>
                <a:tab pos="457200" algn="l"/>
              </a:tabLst>
            </a:pPr>
            <a:endParaRPr lang="ru-RU" sz="2400" dirty="0" smtClean="0">
              <a:latin typeface="Times New Roman" pitchFamily="18" charset="0"/>
              <a:cs typeface="Times New Roman" pitchFamily="18" charset="0"/>
            </a:endParaRPr>
          </a:p>
        </p:txBody>
      </p:sp>
      <p:sp>
        <p:nvSpPr>
          <p:cNvPr id="7" name="Прямоугольник 6"/>
          <p:cNvSpPr/>
          <p:nvPr/>
        </p:nvSpPr>
        <p:spPr>
          <a:xfrm>
            <a:off x="395536" y="2564904"/>
            <a:ext cx="8496944" cy="400110"/>
          </a:xfrm>
          <a:prstGeom prst="rect">
            <a:avLst/>
          </a:prstGeom>
        </p:spPr>
        <p:txBody>
          <a:bodyPr wrap="square">
            <a:spAutoFit/>
          </a:bodyPr>
          <a:lstStyle/>
          <a:p>
            <a:pPr lvl="0" indent="180975" fontAlgn="base">
              <a:spcBef>
                <a:spcPct val="0"/>
              </a:spcBef>
              <a:spcAft>
                <a:spcPct val="0"/>
              </a:spcAft>
              <a:tabLst>
                <a:tab pos="457200" algn="l"/>
              </a:tabLst>
            </a:pPr>
            <a:r>
              <a:rPr lang="ru-RU" sz="2000" b="1" dirty="0" smtClean="0">
                <a:solidFill>
                  <a:srgbClr val="FFFF00"/>
                </a:solidFill>
                <a:latin typeface="Times New Roman" pitchFamily="18" charset="0"/>
                <a:ea typeface="Times New Roman" pitchFamily="18" charset="0"/>
                <a:cs typeface="Times New Roman" pitchFamily="18" charset="0"/>
              </a:rPr>
              <a:t>Сформулировать </a:t>
            </a:r>
            <a:r>
              <a:rPr lang="ru-RU" sz="2000" b="1" u="sng" dirty="0" smtClean="0">
                <a:solidFill>
                  <a:srgbClr val="FFFF00"/>
                </a:solidFill>
                <a:latin typeface="Times New Roman" pitchFamily="18" charset="0"/>
                <a:ea typeface="Times New Roman" pitchFamily="18" charset="0"/>
                <a:cs typeface="Times New Roman" pitchFamily="18" charset="0"/>
              </a:rPr>
              <a:t>позицию автора</a:t>
            </a:r>
            <a:r>
              <a:rPr lang="ru-RU" sz="2000" b="1" dirty="0" smtClean="0">
                <a:solidFill>
                  <a:srgbClr val="FFFF00"/>
                </a:solidFill>
                <a:latin typeface="Times New Roman" pitchFamily="18" charset="0"/>
                <a:ea typeface="Times New Roman" pitchFamily="18" charset="0"/>
                <a:cs typeface="Times New Roman" pitchFamily="18" charset="0"/>
              </a:rPr>
              <a:t> вам помогут слова и выражения:</a:t>
            </a:r>
            <a:endParaRPr lang="ru-RU" sz="2000" b="1" dirty="0" smtClean="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467544" y="1456909"/>
            <a:ext cx="8076122" cy="35394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800" b="1" i="1" u="none" strike="noStrike" cap="none" normalizeH="0" baseline="0" dirty="0" smtClean="0">
                <a:ln>
                  <a:noFill/>
                </a:ln>
                <a:effectLst/>
                <a:latin typeface="Times New Roman" pitchFamily="18" charset="0"/>
                <a:ea typeface="Times New Roman" pitchFamily="18" charset="0"/>
                <a:cs typeface="Times New Roman" pitchFamily="18" charset="0"/>
              </a:rPr>
              <a:t>действительно</a:t>
            </a: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800" b="1" i="1" u="none" strike="noStrike" cap="none" normalizeH="0" baseline="0" dirty="0" smtClean="0">
                <a:ln>
                  <a:noFill/>
                </a:ln>
                <a:effectLst/>
                <a:latin typeface="Times New Roman" pitchFamily="18" charset="0"/>
                <a:ea typeface="Times New Roman" pitchFamily="18" charset="0"/>
                <a:cs typeface="Times New Roman" pitchFamily="18" charset="0"/>
              </a:rPr>
              <a:t>на самом деле</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800" b="1" i="1" u="none" strike="noStrike" cap="none" normalizeH="0" baseline="0" dirty="0" smtClean="0">
                <a:ln>
                  <a:noFill/>
                </a:ln>
                <a:effectLst/>
                <a:latin typeface="Times New Roman" pitchFamily="18" charset="0"/>
                <a:ea typeface="Times New Roman" pitchFamily="18" charset="0"/>
                <a:cs typeface="Times New Roman" pitchFamily="18" charset="0"/>
              </a:rPr>
              <a:t>не могу не согласиться с автором высказывания</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800" b="1" i="1" u="none" strike="noStrike" cap="none" normalizeH="0" baseline="0" dirty="0" smtClean="0">
                <a:ln>
                  <a:noFill/>
                </a:ln>
                <a:effectLst/>
                <a:latin typeface="Times New Roman" pitchFamily="18" charset="0"/>
                <a:ea typeface="Times New Roman" pitchFamily="18" charset="0"/>
                <a:cs typeface="Times New Roman" pitchFamily="18" charset="0"/>
              </a:rPr>
              <a:t>я полностью согласен с ...</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800" b="1" i="1" u="none" strike="noStrike" cap="none" normalizeH="0" baseline="0" dirty="0" smtClean="0">
                <a:ln>
                  <a:noFill/>
                </a:ln>
                <a:effectLst/>
                <a:latin typeface="Times New Roman" pitchFamily="18" charset="0"/>
                <a:ea typeface="Times New Roman" pitchFamily="18" charset="0"/>
                <a:cs typeface="Times New Roman" pitchFamily="18" charset="0"/>
              </a:rPr>
              <a:t>вынужден согласиться с ...</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800" b="1" i="1" u="none" strike="noStrike" cap="none" normalizeH="0" baseline="0" dirty="0" smtClean="0">
                <a:ln>
                  <a:noFill/>
                </a:ln>
                <a:effectLst/>
                <a:latin typeface="Times New Roman" pitchFamily="18" charset="0"/>
                <a:ea typeface="Times New Roman" pitchFamily="18" charset="0"/>
                <a:cs typeface="Times New Roman" pitchFamily="18" charset="0"/>
              </a:rPr>
              <a:t>я разделяю точку зрения автора высказывания</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800" b="1" i="1" u="none" strike="noStrike" cap="none" normalizeH="0" baseline="0" dirty="0" smtClean="0">
                <a:ln>
                  <a:noFill/>
                </a:ln>
                <a:effectLst/>
                <a:latin typeface="Times New Roman" pitchFamily="18" charset="0"/>
                <a:ea typeface="Times New Roman" pitchFamily="18" charset="0"/>
                <a:cs typeface="Times New Roman" pitchFamily="18" charset="0"/>
              </a:rPr>
              <a:t>я поддерживаю мнение автора</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457200" algn="l"/>
              </a:tabLst>
            </a:pPr>
            <a:r>
              <a:rPr kumimoji="0" lang="ru-RU" sz="2800" b="1" i="1" u="none" strike="noStrike" cap="none" normalizeH="0" baseline="0" dirty="0" smtClean="0">
                <a:ln>
                  <a:noFill/>
                </a:ln>
                <a:effectLst/>
                <a:latin typeface="Times New Roman" pitchFamily="18" charset="0"/>
                <a:ea typeface="Times New Roman" pitchFamily="18" charset="0"/>
                <a:cs typeface="Times New Roman" pitchFamily="18" charset="0"/>
              </a:rPr>
              <a:t>бесспорно, мнение автора о том, что ...</a:t>
            </a:r>
            <a:endParaRPr kumimoji="0" lang="ru-RU" sz="2800" b="0" i="0" u="none" strike="noStrike" cap="none" normalizeH="0" baseline="0" dirty="0" smtClean="0">
              <a:ln>
                <a:noFill/>
              </a:ln>
              <a:effectLst/>
              <a:latin typeface="Times New Roman" pitchFamily="18" charset="0"/>
              <a:cs typeface="Times New Roman" pitchFamily="18" charset="0"/>
            </a:endParaRPr>
          </a:p>
        </p:txBody>
      </p:sp>
      <p:sp>
        <p:nvSpPr>
          <p:cNvPr id="5" name="Прямоугольник 4"/>
          <p:cNvSpPr/>
          <p:nvPr/>
        </p:nvSpPr>
        <p:spPr>
          <a:xfrm>
            <a:off x="467544" y="404664"/>
            <a:ext cx="8136904" cy="830997"/>
          </a:xfrm>
          <a:prstGeom prst="rect">
            <a:avLst/>
          </a:prstGeom>
        </p:spPr>
        <p:txBody>
          <a:bodyPr wrap="square">
            <a:spAutoFit/>
          </a:bodyPr>
          <a:lstStyle/>
          <a:p>
            <a:pPr lvl="0" indent="180975" fontAlgn="base">
              <a:spcBef>
                <a:spcPct val="0"/>
              </a:spcBef>
              <a:spcAft>
                <a:spcPct val="0"/>
              </a:spcAft>
              <a:tabLst>
                <a:tab pos="457200" algn="l"/>
              </a:tabLst>
            </a:pPr>
            <a:r>
              <a:rPr lang="ru-RU" sz="2400" b="1" dirty="0" smtClean="0">
                <a:solidFill>
                  <a:srgbClr val="FFFF00"/>
                </a:solidFill>
                <a:latin typeface="Times New Roman" pitchFamily="18" charset="0"/>
                <a:ea typeface="Times New Roman" pitchFamily="18" charset="0"/>
                <a:cs typeface="Times New Roman" pitchFamily="18" charset="0"/>
              </a:rPr>
              <a:t>Для выражения </a:t>
            </a:r>
            <a:r>
              <a:rPr lang="ru-RU" sz="2400" b="1" u="sng" dirty="0" smtClean="0">
                <a:solidFill>
                  <a:srgbClr val="FFFF00"/>
                </a:solidFill>
                <a:latin typeface="Times New Roman" pitchFamily="18" charset="0"/>
                <a:ea typeface="Times New Roman" pitchFamily="18" charset="0"/>
                <a:cs typeface="Times New Roman" pitchFamily="18" charset="0"/>
              </a:rPr>
              <a:t>своего отношения</a:t>
            </a:r>
            <a:r>
              <a:rPr lang="ru-RU" sz="2400" b="1" dirty="0" smtClean="0">
                <a:solidFill>
                  <a:srgbClr val="FFFF00"/>
                </a:solidFill>
                <a:latin typeface="Times New Roman" pitchFamily="18" charset="0"/>
                <a:ea typeface="Times New Roman" pitchFamily="18" charset="0"/>
                <a:cs typeface="Times New Roman" pitchFamily="18" charset="0"/>
              </a:rPr>
              <a:t> к авторской позиции можно использовать следующие слова:</a:t>
            </a:r>
            <a:endParaRPr lang="ru-RU" sz="2400" b="1" dirty="0" smtClean="0">
              <a:solidFill>
                <a:srgbClr val="FFFF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4187580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2348880"/>
            <a:ext cx="8136904" cy="1938992"/>
          </a:xfrm>
          <a:prstGeom prst="rect">
            <a:avLst/>
          </a:prstGeom>
        </p:spPr>
        <p:txBody>
          <a:bodyPr wrap="square">
            <a:spAutoFit/>
          </a:bodyPr>
          <a:lstStyle/>
          <a:p>
            <a:r>
              <a:rPr lang="ru-RU" sz="2000" b="1" dirty="0" smtClean="0">
                <a:latin typeface="Times New Roman" pitchFamily="18" charset="0"/>
                <a:cs typeface="Times New Roman" pitchFamily="18" charset="0"/>
              </a:rPr>
              <a:t>2 вариант:</a:t>
            </a:r>
          </a:p>
          <a:p>
            <a:r>
              <a:rPr lang="ru-RU" sz="2000" dirty="0" smtClean="0">
                <a:latin typeface="Times New Roman" pitchFamily="18" charset="0"/>
                <a:cs typeface="Times New Roman" pitchFamily="18" charset="0"/>
              </a:rPr>
              <a:t>     Современный лингвист Маргарита Николаевна Кожина утверждает, что "читатель проникает в мир образов художественного произведения через его речевую ткань". И это верно, потому что средства выразительности речи помогают нам понять замысел автора, его отношение к героям.</a:t>
            </a:r>
            <a:endParaRPr lang="ru-RU" sz="2000" dirty="0">
              <a:latin typeface="Times New Roman" pitchFamily="18" charset="0"/>
              <a:cs typeface="Times New Roman" pitchFamily="18" charset="0"/>
            </a:endParaRPr>
          </a:p>
        </p:txBody>
      </p:sp>
      <p:sp>
        <p:nvSpPr>
          <p:cNvPr id="5" name="Прямоугольник 4"/>
          <p:cNvSpPr/>
          <p:nvPr/>
        </p:nvSpPr>
        <p:spPr>
          <a:xfrm>
            <a:off x="467544" y="548680"/>
            <a:ext cx="8424936" cy="1631216"/>
          </a:xfrm>
          <a:prstGeom prst="rect">
            <a:avLst/>
          </a:prstGeom>
        </p:spPr>
        <p:txBody>
          <a:bodyPr wrap="square">
            <a:spAutoFit/>
          </a:bodyPr>
          <a:lstStyle/>
          <a:p>
            <a:r>
              <a:rPr lang="ru-RU" sz="2000" b="1" dirty="0" smtClean="0">
                <a:latin typeface="Times New Roman" pitchFamily="18" charset="0"/>
                <a:cs typeface="Times New Roman" pitchFamily="18" charset="0"/>
              </a:rPr>
              <a:t>1 вариант:</a:t>
            </a:r>
          </a:p>
          <a:p>
            <a:r>
              <a:rPr lang="ru-RU" sz="2000" dirty="0" smtClean="0">
                <a:latin typeface="Times New Roman" pitchFamily="18" charset="0"/>
                <a:cs typeface="Times New Roman" pitchFamily="18" charset="0"/>
              </a:rPr>
              <a:t>     Маргарита Николаевна Кожина писала: «Читатель проникает в мир образов художественного произведения через его речевую ткань". Читая  слова и предложения, мы  понимаем, какую важную роль играют в тексте средства выразительности речи. И с этим нельзя не согласиться.</a:t>
            </a:r>
            <a:endParaRPr lang="ru-RU" sz="2000" dirty="0">
              <a:latin typeface="Times New Roman" pitchFamily="18" charset="0"/>
              <a:cs typeface="Times New Roman" pitchFamily="18" charset="0"/>
            </a:endParaRPr>
          </a:p>
        </p:txBody>
      </p:sp>
      <p:sp>
        <p:nvSpPr>
          <p:cNvPr id="6" name="Прямоугольник 5"/>
          <p:cNvSpPr/>
          <p:nvPr/>
        </p:nvSpPr>
        <p:spPr>
          <a:xfrm>
            <a:off x="539552" y="4437112"/>
            <a:ext cx="8424936" cy="2246769"/>
          </a:xfrm>
          <a:prstGeom prst="rect">
            <a:avLst/>
          </a:prstGeom>
        </p:spPr>
        <p:txBody>
          <a:bodyPr wrap="square">
            <a:spAutoFit/>
          </a:bodyPr>
          <a:lstStyle/>
          <a:p>
            <a:r>
              <a:rPr lang="ru-RU" sz="2000" b="1" dirty="0" smtClean="0">
                <a:latin typeface="Times New Roman" pitchFamily="18" charset="0"/>
                <a:cs typeface="Times New Roman" pitchFamily="18" charset="0"/>
              </a:rPr>
              <a:t>3 вариант:</a:t>
            </a:r>
          </a:p>
          <a:p>
            <a:r>
              <a:rPr lang="ru-RU" sz="2000" dirty="0" smtClean="0">
                <a:latin typeface="Times New Roman" pitchFamily="18" charset="0"/>
                <a:cs typeface="Times New Roman" pitchFamily="18" charset="0"/>
              </a:rPr>
              <a:t>     Любое художественное произведение имеет главную цель – воздействовать на читателя. Права  Маргарита  Николаевна Кожина утверждающая, что  читатель  проникает  в мир  образов художественного произведения через его речевую ткань. Текст художественного произведения построен на  языковых явлениях, используемых  автором для характеристики героев, для раскрытия темы и идеи текста. </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323528" y="-5318"/>
            <a:ext cx="8424936" cy="71711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Шаг 4. Пишем основную часть</a:t>
            </a:r>
            <a:r>
              <a:rPr kumimoji="0" lang="ru-RU" sz="2400" b="1" i="0" u="none" strike="noStrike" cap="none" normalizeH="0" baseline="0" dirty="0" smtClean="0">
                <a:ln>
                  <a:noFill/>
                </a:ln>
                <a:solidFill>
                  <a:srgbClr val="666666"/>
                </a:solidFill>
                <a:effectLst/>
                <a:latin typeface="Times New Roman" pitchFamily="18" charset="0"/>
                <a:ea typeface="Times New Roman" pitchFamily="18" charset="0"/>
                <a:cs typeface="Times New Roman" pitchFamily="18" charset="0"/>
              </a:rPr>
              <a:t/>
            </a:r>
            <a:br>
              <a:rPr kumimoji="0" lang="ru-RU" sz="2400" b="1" i="0" u="none" strike="noStrike" cap="none" normalizeH="0" baseline="0" dirty="0" smtClean="0">
                <a:ln>
                  <a:noFill/>
                </a:ln>
                <a:solidFill>
                  <a:srgbClr val="666666"/>
                </a:solidFill>
                <a:effectLst/>
                <a:latin typeface="Times New Roman" pitchFamily="18" charset="0"/>
                <a:ea typeface="Times New Roman" pitchFamily="18" charset="0"/>
                <a:cs typeface="Times New Roman" pitchFamily="18" charset="0"/>
              </a:rPr>
            </a:br>
            <a:endParaRPr kumimoji="0" lang="ru-RU" sz="2400" b="1" i="0" u="none" strike="noStrike" cap="none" normalizeH="0" baseline="0" dirty="0" smtClean="0">
              <a:ln>
                <a:noFill/>
              </a:ln>
              <a:solidFill>
                <a:srgbClr val="666666"/>
              </a:solidFill>
              <a:effectLst/>
              <a:latin typeface="Times New Roman" pitchFamily="18" charset="0"/>
              <a:ea typeface="Times New Roman" pitchFamily="18" charset="0"/>
              <a:cs typeface="Times New Roman" pitchFamily="18" charset="0"/>
            </a:endParaRPr>
          </a:p>
          <a:p>
            <a:pPr marL="0" marR="0" lvl="0" indent="180975"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Основную часть можно </a:t>
            </a:r>
            <a:r>
              <a:rPr kumimoji="0" lang="ru-RU" sz="2400" b="1" i="0" u="sng"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начать</a:t>
            </a:r>
            <a:r>
              <a:rPr kumimoji="0" lang="ru-RU" sz="24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 следующими фразами:</a:t>
            </a:r>
            <a:endParaRPr kumimoji="0" lang="ru-RU" sz="2400" b="0" i="0" u="none" strike="noStrike" cap="none" normalizeH="0" baseline="0" dirty="0" smtClean="0">
              <a:ln>
                <a:noFill/>
              </a:ln>
              <a:solidFill>
                <a:srgbClr val="FFFF00"/>
              </a:solidFill>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endPar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 Присмотримся повнимательнее к словам в тексте ... </a:t>
            </a: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(называем фамилию автора текста)</a:t>
            </a:r>
          </a:p>
          <a:p>
            <a:pPr marL="0" marR="0" lvl="0" indent="180975" algn="l" defTabSz="914400" rtl="0" eaLnBrk="0" fontAlgn="base" latinLnBrk="0" hangingPunct="0">
              <a:lnSpc>
                <a:spcPct val="100000"/>
              </a:lnSpc>
              <a:spcBef>
                <a:spcPct val="0"/>
              </a:spcBef>
              <a:spcAft>
                <a:spcPct val="0"/>
              </a:spcAft>
              <a:buClrTx/>
              <a:buSzTx/>
              <a:tabLst/>
            </a:pP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 Обратимся к тексту русского писателя ... </a:t>
            </a: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(фамилия автора текста)</a:t>
            </a:r>
          </a:p>
          <a:p>
            <a:pPr marL="0" marR="0" lvl="0" indent="180975" algn="l" defTabSz="914400" rtl="0" eaLnBrk="0" fontAlgn="base" latinLnBrk="0" hangingPunct="0">
              <a:lnSpc>
                <a:spcPct val="100000"/>
              </a:lnSpc>
              <a:spcBef>
                <a:spcPct val="0"/>
              </a:spcBef>
              <a:spcAft>
                <a:spcPct val="0"/>
              </a:spcAft>
              <a:buClrTx/>
              <a:buSzTx/>
              <a:tabLst/>
            </a:pPr>
            <a:r>
              <a:rPr lang="ru-RU" sz="2400" dirty="0" smtClean="0">
                <a:latin typeface="Times New Roman" pitchFamily="18" charset="0"/>
                <a:cs typeface="Times New Roman" pitchFamily="18" charset="0"/>
              </a:rPr>
              <a:t>Во-первых,….</a:t>
            </a:r>
          </a:p>
          <a:p>
            <a:pPr marL="0" marR="0" lvl="0" indent="180975" algn="l" defTabSz="914400" rtl="0" eaLnBrk="0" fontAlgn="base" latinLnBrk="0" hangingPunct="0">
              <a:lnSpc>
                <a:spcPct val="100000"/>
              </a:lnSpc>
              <a:spcBef>
                <a:spcPct val="0"/>
              </a:spcBef>
              <a:spcAft>
                <a:spcPct val="0"/>
              </a:spcAft>
              <a:buClrTx/>
              <a:buSzTx/>
              <a:tabLst/>
            </a:pPr>
            <a:r>
              <a:rPr kumimoji="0" lang="ru-RU" sz="2400" b="0" i="0" u="none" strike="noStrike" cap="none" normalizeH="0" baseline="0" dirty="0" smtClean="0">
                <a:ln>
                  <a:noFill/>
                </a:ln>
                <a:effectLst/>
                <a:latin typeface="Times New Roman" pitchFamily="18" charset="0"/>
                <a:cs typeface="Times New Roman" pitchFamily="18" charset="0"/>
              </a:rPr>
              <a:t>Во- вторых,….</a:t>
            </a:r>
          </a:p>
          <a:p>
            <a:pPr marL="0" marR="0" lvl="0" indent="180975" algn="l" defTabSz="914400" rtl="0" eaLnBrk="0" fontAlgn="base" latinLnBrk="0" hangingPunct="0">
              <a:lnSpc>
                <a:spcPct val="100000"/>
              </a:lnSpc>
              <a:spcBef>
                <a:spcPct val="0"/>
              </a:spcBef>
              <a:spcAft>
                <a:spcPct val="0"/>
              </a:spcAft>
              <a:buClrTx/>
              <a:buSzTx/>
              <a:tabLst/>
            </a:pP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 Докажем эту мысль на примерах из текста...</a:t>
            </a:r>
          </a:p>
          <a:p>
            <a:pPr lvl="0" indent="180975" eaLnBrk="0" fontAlgn="base" hangingPunct="0">
              <a:spcBef>
                <a:spcPct val="0"/>
              </a:spcBef>
              <a:spcAft>
                <a:spcPct val="0"/>
              </a:spcAft>
            </a:pPr>
            <a:r>
              <a:rPr lang="ru-RU" sz="2400" dirty="0" smtClean="0">
                <a:latin typeface="Times New Roman" pitchFamily="18" charset="0"/>
                <a:cs typeface="Times New Roman" pitchFamily="18" charset="0"/>
              </a:rPr>
              <a:t>Во-первых,….</a:t>
            </a:r>
          </a:p>
          <a:p>
            <a:pPr lvl="0" indent="180975" eaLnBrk="0" fontAlgn="base" hangingPunct="0">
              <a:spcBef>
                <a:spcPct val="0"/>
              </a:spcBef>
              <a:spcAft>
                <a:spcPct val="0"/>
              </a:spcAft>
            </a:pPr>
            <a:r>
              <a:rPr lang="ru-RU" sz="2400" dirty="0" smtClean="0">
                <a:latin typeface="Times New Roman" pitchFamily="18" charset="0"/>
                <a:cs typeface="Times New Roman" pitchFamily="18" charset="0"/>
              </a:rPr>
              <a:t>Во- вторых,….</a:t>
            </a:r>
          </a:p>
          <a:p>
            <a:pPr marL="0" marR="0" lvl="0" indent="180975" algn="l" defTabSz="914400" rtl="0" eaLnBrk="0" fontAlgn="base" latinLnBrk="0" hangingPunct="0">
              <a:lnSpc>
                <a:spcPct val="100000"/>
              </a:lnSpc>
              <a:spcBef>
                <a:spcPct val="0"/>
              </a:spcBef>
              <a:spcAft>
                <a:spcPct val="0"/>
              </a:spcAft>
              <a:buClrTx/>
              <a:buSzTx/>
              <a:tabLst/>
            </a:pP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 Попытаемся раскрыть значение тезиса на примерах, взятых из текста ... </a:t>
            </a:r>
          </a:p>
          <a:p>
            <a:pPr marL="0" marR="0" lvl="0" indent="180975" algn="l" defTabSz="914400" rtl="0" eaLnBrk="0" fontAlgn="base" latinLnBrk="0" hangingPunct="0">
              <a:lnSpc>
                <a:spcPct val="100000"/>
              </a:lnSpc>
              <a:spcBef>
                <a:spcPct val="0"/>
              </a:spcBef>
              <a:spcAft>
                <a:spcPct val="0"/>
              </a:spcAft>
              <a:buClrTx/>
              <a:buSzTx/>
              <a:buFont typeface="Arial" pitchFamily="34" charset="0"/>
              <a:buChar char="•"/>
              <a:tabLst/>
            </a:pPr>
            <a:endParaRPr kumimoji="0" lang="ru-RU" sz="24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568952" cy="6001643"/>
          </a:xfrm>
          <a:prstGeom prst="rect">
            <a:avLst/>
          </a:prstGeom>
        </p:spPr>
        <p:txBody>
          <a:bodyPr wrap="square">
            <a:spAutoFit/>
          </a:bodyPr>
          <a:lstStyle/>
          <a:p>
            <a:r>
              <a:rPr lang="ru-RU" sz="2400" b="1" dirty="0" smtClean="0">
                <a:latin typeface="Times New Roman" pitchFamily="18" charset="0"/>
                <a:cs typeface="Times New Roman" pitchFamily="18" charset="0"/>
              </a:rPr>
              <a:t>• Чтобы подтвердить сказанное, обратимся к … предложению текста. </a:t>
            </a:r>
          </a:p>
          <a:p>
            <a:endParaRPr lang="ru-RU" sz="2400"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 Проиллюстрировать названную функцию можно на примере …. предложения текста. </a:t>
            </a:r>
          </a:p>
          <a:p>
            <a:endParaRPr lang="ru-RU" sz="2400" b="1" dirty="0" smtClean="0">
              <a:latin typeface="Times New Roman" pitchFamily="18" charset="0"/>
              <a:cs typeface="Times New Roman" pitchFamily="18" charset="0"/>
            </a:endParaRPr>
          </a:p>
          <a:p>
            <a:pPr>
              <a:buFont typeface="Arial" pitchFamily="34" charset="0"/>
              <a:buChar char="•"/>
            </a:pPr>
            <a:r>
              <a:rPr lang="ru-RU" sz="2400" b="1" dirty="0" smtClean="0">
                <a:latin typeface="Times New Roman" pitchFamily="18" charset="0"/>
                <a:cs typeface="Times New Roman" pitchFamily="18" charset="0"/>
              </a:rPr>
              <a:t> Пример </a:t>
            </a:r>
            <a:r>
              <a:rPr lang="ru-RU" sz="2400" b="1" dirty="0">
                <a:latin typeface="Times New Roman" pitchFamily="18" charset="0"/>
                <a:cs typeface="Times New Roman" pitchFamily="18" charset="0"/>
              </a:rPr>
              <a:t>использования … можно найти в предложении …  </a:t>
            </a:r>
            <a:endParaRPr lang="ru-RU" sz="2400" b="1"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r>
              <a:rPr lang="ru-RU" sz="2400" b="1" dirty="0">
                <a:latin typeface="Times New Roman" pitchFamily="18" charset="0"/>
                <a:cs typeface="Times New Roman" pitchFamily="18" charset="0"/>
              </a:rPr>
              <a:t>• Справедливость этого вывода можно доказать на примере … предложения, в котором автор использует … </a:t>
            </a:r>
            <a:endParaRPr lang="ru-RU" sz="2400" b="1"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r>
              <a:rPr lang="ru-RU" sz="2400" b="1" dirty="0">
                <a:latin typeface="Times New Roman" pitchFamily="18" charset="0"/>
                <a:cs typeface="Times New Roman" pitchFamily="18" charset="0"/>
              </a:rPr>
              <a:t>• В подтверждение собственных выводов приведу пример из … предложения прочитанного мною текста. </a:t>
            </a:r>
            <a:endParaRPr lang="ru-RU" sz="2400" b="1"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r>
              <a:rPr lang="ru-RU" sz="2400" b="1" dirty="0">
                <a:latin typeface="Times New Roman" pitchFamily="18" charset="0"/>
                <a:cs typeface="Times New Roman" pitchFamily="18" charset="0"/>
              </a:rPr>
              <a:t>• Рассмотрим … предложение. В нем использована … . Это подтверждает наш вывод о том, что … .</a:t>
            </a:r>
            <a:endParaRPr lang="ru-RU"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913942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260648"/>
            <a:ext cx="8424936" cy="1138773"/>
          </a:xfrm>
          <a:prstGeom prst="rect">
            <a:avLst/>
          </a:prstGeom>
          <a:solidFill>
            <a:schemeClr val="bg1">
              <a:lumMod val="65000"/>
              <a:lumOff val="35000"/>
            </a:schemeClr>
          </a:solidFill>
        </p:spPr>
        <p:txBody>
          <a:bodyPr wrap="square">
            <a:spAutoFit/>
          </a:bodyPr>
          <a:lstStyle/>
          <a:p>
            <a:r>
              <a:rPr lang="ru-RU" sz="2000" dirty="0" smtClean="0"/>
              <a:t>                               </a:t>
            </a:r>
            <a:endParaRPr lang="ru-RU" sz="2000" dirty="0"/>
          </a:p>
          <a:p>
            <a:r>
              <a:rPr lang="ru-RU" sz="2400" b="1" dirty="0">
                <a:solidFill>
                  <a:srgbClr val="FFFF00"/>
                </a:solidFill>
                <a:latin typeface="Times New Roman" pitchFamily="18" charset="0"/>
                <a:cs typeface="Times New Roman" pitchFamily="18" charset="0"/>
              </a:rPr>
              <a:t>Определи   средство языка</a:t>
            </a:r>
          </a:p>
          <a:p>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а</a:t>
            </a:r>
            <a:r>
              <a:rPr lang="ru-RU" sz="2400" dirty="0">
                <a:latin typeface="Times New Roman" pitchFamily="18" charset="0"/>
                <a:cs typeface="Times New Roman" pitchFamily="18" charset="0"/>
              </a:rPr>
              <a:t>) мягкий </a:t>
            </a:r>
            <a:r>
              <a:rPr lang="ru-RU" sz="2400" dirty="0" smtClean="0">
                <a:latin typeface="Times New Roman" pitchFamily="18" charset="0"/>
                <a:cs typeface="Times New Roman" pitchFamily="18" charset="0"/>
              </a:rPr>
              <a:t>свет         б</a:t>
            </a:r>
            <a:r>
              <a:rPr lang="ru-RU" sz="2400" dirty="0">
                <a:latin typeface="Times New Roman" pitchFamily="18" charset="0"/>
                <a:cs typeface="Times New Roman" pitchFamily="18" charset="0"/>
              </a:rPr>
              <a:t>) мягкий </a:t>
            </a:r>
            <a:r>
              <a:rPr lang="ru-RU" sz="2400" dirty="0" smtClean="0">
                <a:latin typeface="Times New Roman" pitchFamily="18" charset="0"/>
                <a:cs typeface="Times New Roman" pitchFamily="18" charset="0"/>
              </a:rPr>
              <a:t>климат          в</a:t>
            </a:r>
            <a:r>
              <a:rPr lang="ru-RU" sz="2400" dirty="0">
                <a:latin typeface="Times New Roman" pitchFamily="18" charset="0"/>
                <a:cs typeface="Times New Roman" pitchFamily="18" charset="0"/>
              </a:rPr>
              <a:t>) мягкий мох</a:t>
            </a:r>
          </a:p>
        </p:txBody>
      </p:sp>
      <p:sp>
        <p:nvSpPr>
          <p:cNvPr id="4" name="Прямоугольник 3"/>
          <p:cNvSpPr/>
          <p:nvPr/>
        </p:nvSpPr>
        <p:spPr>
          <a:xfrm>
            <a:off x="575556" y="3068960"/>
            <a:ext cx="7488832" cy="1569660"/>
          </a:xfrm>
          <a:prstGeom prst="rect">
            <a:avLst/>
          </a:prstGeom>
        </p:spPr>
        <p:txBody>
          <a:bodyPr wrap="square">
            <a:spAutoFit/>
          </a:bodyPr>
          <a:lstStyle/>
          <a:p>
            <a:r>
              <a:rPr lang="ru-RU" sz="2400" b="1" dirty="0">
                <a:solidFill>
                  <a:srgbClr val="FFFF00"/>
                </a:solidFill>
                <a:latin typeface="Times New Roman" pitchFamily="18" charset="0"/>
                <a:cs typeface="Times New Roman" pitchFamily="18" charset="0"/>
              </a:rPr>
              <a:t>В каком ряду слова являются  антонимами?</a:t>
            </a:r>
          </a:p>
          <a:p>
            <a:r>
              <a:rPr lang="ru-RU" sz="2400" dirty="0" smtClean="0">
                <a:latin typeface="Times New Roman" pitchFamily="18" charset="0"/>
                <a:cs typeface="Times New Roman" pitchFamily="18" charset="0"/>
              </a:rPr>
              <a:t>  А</a:t>
            </a:r>
            <a:r>
              <a:rPr lang="ru-RU" sz="2400" dirty="0">
                <a:latin typeface="Times New Roman" pitchFamily="18" charset="0"/>
                <a:cs typeface="Times New Roman" pitchFamily="18" charset="0"/>
              </a:rPr>
              <a:t>) благородный – подлый, надменный – слабый</a:t>
            </a:r>
          </a:p>
          <a:p>
            <a:r>
              <a:rPr lang="ru-RU" sz="2400" dirty="0" smtClean="0">
                <a:latin typeface="Times New Roman" pitchFamily="18" charset="0"/>
                <a:cs typeface="Times New Roman" pitchFamily="18" charset="0"/>
              </a:rPr>
              <a:t>  Б</a:t>
            </a:r>
            <a:r>
              <a:rPr lang="ru-RU" sz="2400" dirty="0">
                <a:latin typeface="Times New Roman" pitchFamily="18" charset="0"/>
                <a:cs typeface="Times New Roman" pitchFamily="18" charset="0"/>
              </a:rPr>
              <a:t>) почёт -  уважение, жребий – участь</a:t>
            </a:r>
          </a:p>
          <a:p>
            <a:r>
              <a:rPr lang="ru-RU" sz="2400" dirty="0" smtClean="0">
                <a:latin typeface="Times New Roman" pitchFamily="18" charset="0"/>
                <a:cs typeface="Times New Roman" pitchFamily="18" charset="0"/>
              </a:rPr>
              <a:t>  В</a:t>
            </a:r>
            <a:r>
              <a:rPr lang="ru-RU" sz="2400" dirty="0">
                <a:latin typeface="Times New Roman" pitchFamily="18" charset="0"/>
                <a:cs typeface="Times New Roman" pitchFamily="18" charset="0"/>
              </a:rPr>
              <a:t>) холодный – вспыльчивый, смятение – покой</a:t>
            </a:r>
          </a:p>
        </p:txBody>
      </p:sp>
      <p:sp>
        <p:nvSpPr>
          <p:cNvPr id="6" name="Прямоугольник 5"/>
          <p:cNvSpPr/>
          <p:nvPr/>
        </p:nvSpPr>
        <p:spPr>
          <a:xfrm>
            <a:off x="467544" y="1628800"/>
            <a:ext cx="8064896" cy="1015663"/>
          </a:xfrm>
          <a:prstGeom prst="rect">
            <a:avLst/>
          </a:prstGeom>
        </p:spPr>
        <p:txBody>
          <a:bodyPr wrap="square">
            <a:spAutoFit/>
          </a:bodyPr>
          <a:lstStyle/>
          <a:p>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Прямое значение слова -  это его основное лексическое значение. Переносное значение слова – это его вторичное значение. Уместное употребление делает  речь яркой, образной)</a:t>
            </a:r>
          </a:p>
        </p:txBody>
      </p:sp>
      <p:sp>
        <p:nvSpPr>
          <p:cNvPr id="9" name="Прямоугольник 8"/>
          <p:cNvSpPr/>
          <p:nvPr/>
        </p:nvSpPr>
        <p:spPr>
          <a:xfrm>
            <a:off x="395536" y="4824213"/>
            <a:ext cx="8352928" cy="1631216"/>
          </a:xfrm>
          <a:prstGeom prst="rect">
            <a:avLst/>
          </a:prstGeom>
        </p:spPr>
        <p:txBody>
          <a:bodyPr wrap="square">
            <a:spAutoFit/>
          </a:bodyPr>
          <a:lstStyle/>
          <a:p>
            <a:r>
              <a:rPr lang="ru-RU" sz="2000" dirty="0">
                <a:latin typeface="Times New Roman" pitchFamily="18" charset="0"/>
                <a:cs typeface="Times New Roman" pitchFamily="18" charset="0"/>
              </a:rPr>
              <a:t>(Антонимы делают нашу речь  ярче и выразительнее, поэтому они  часто встречаются   в одном и тоже тексте, а иногда в одном и том же предложении : Родная сторона – мать, чужая – мачеха. Контекстуальные антонимы, т.е. такие, которые являются  антонимами только в рамках  данного текста: Волна и камень, стихи и проза. Лёд и пламень.)</a:t>
            </a:r>
          </a:p>
        </p:txBody>
      </p:sp>
      <p:sp>
        <p:nvSpPr>
          <p:cNvPr id="2" name="Прямоугольник 1"/>
          <p:cNvSpPr/>
          <p:nvPr/>
        </p:nvSpPr>
        <p:spPr>
          <a:xfrm>
            <a:off x="3226096" y="75982"/>
            <a:ext cx="2930080" cy="461665"/>
          </a:xfrm>
          <a:prstGeom prst="rect">
            <a:avLst/>
          </a:prstGeom>
          <a:solidFill>
            <a:schemeClr val="accent5">
              <a:lumMod val="75000"/>
            </a:schemeClr>
          </a:solidFill>
        </p:spPr>
        <p:txBody>
          <a:bodyPr wrap="square">
            <a:spAutoFit/>
          </a:bodyPr>
          <a:lstStyle/>
          <a:p>
            <a:r>
              <a:rPr lang="ru-RU" sz="2400" dirty="0"/>
              <a:t>Тестовая работа.</a:t>
            </a:r>
          </a:p>
        </p:txBody>
      </p:sp>
    </p:spTree>
    <p:extLst>
      <p:ext uri="{BB962C8B-B14F-4D97-AF65-F5344CB8AC3E}">
        <p14:creationId xmlns="" xmlns:p14="http://schemas.microsoft.com/office/powerpoint/2010/main" val="222252168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692696"/>
            <a:ext cx="7848872" cy="1569660"/>
          </a:xfrm>
          <a:prstGeom prst="rect">
            <a:avLst/>
          </a:prstGeom>
        </p:spPr>
        <p:txBody>
          <a:bodyPr wrap="square">
            <a:spAutoFit/>
          </a:bodyPr>
          <a:lstStyle/>
          <a:p>
            <a:r>
              <a:rPr lang="ru-RU" sz="2400" dirty="0">
                <a:solidFill>
                  <a:srgbClr val="FFFF00"/>
                </a:solidFill>
              </a:rPr>
              <a:t>В каком ряду слова являются синонимами</a:t>
            </a:r>
            <a:r>
              <a:rPr lang="ru-RU" sz="2400" dirty="0" smtClean="0">
                <a:solidFill>
                  <a:srgbClr val="FFFF00"/>
                </a:solidFill>
              </a:rPr>
              <a:t>?</a:t>
            </a:r>
          </a:p>
          <a:p>
            <a:r>
              <a:rPr lang="ru-RU" sz="2400" dirty="0" smtClean="0"/>
              <a:t> А)отвага, храбрый, мужество, бесстрашие </a:t>
            </a:r>
          </a:p>
          <a:p>
            <a:r>
              <a:rPr lang="ru-RU" sz="2400" dirty="0" smtClean="0"/>
              <a:t> Б) </a:t>
            </a:r>
            <a:r>
              <a:rPr lang="ru-RU" sz="2400" dirty="0"/>
              <a:t>отвага, храбрый, мужество, </a:t>
            </a:r>
            <a:r>
              <a:rPr lang="ru-RU" sz="2400" dirty="0" smtClean="0"/>
              <a:t>гордость</a:t>
            </a:r>
          </a:p>
          <a:p>
            <a:r>
              <a:rPr lang="ru-RU" sz="2400" dirty="0" smtClean="0"/>
              <a:t> В</a:t>
            </a:r>
            <a:r>
              <a:rPr lang="ru-RU" sz="2400" dirty="0"/>
              <a:t>) </a:t>
            </a:r>
            <a:r>
              <a:rPr lang="ru-RU" sz="2400" dirty="0" smtClean="0"/>
              <a:t>отвага</a:t>
            </a:r>
            <a:r>
              <a:rPr lang="ru-RU" sz="2400" dirty="0"/>
              <a:t>, </a:t>
            </a:r>
            <a:r>
              <a:rPr lang="ru-RU" sz="2400" dirty="0" smtClean="0"/>
              <a:t>храбрость, </a:t>
            </a:r>
            <a:r>
              <a:rPr lang="ru-RU" sz="2400" dirty="0"/>
              <a:t>мужество, бесстрашие </a:t>
            </a:r>
            <a:endParaRPr lang="ru-RU" sz="2400" dirty="0" smtClean="0"/>
          </a:p>
        </p:txBody>
      </p:sp>
      <p:sp>
        <p:nvSpPr>
          <p:cNvPr id="3" name="Прямоугольник 2"/>
          <p:cNvSpPr/>
          <p:nvPr/>
        </p:nvSpPr>
        <p:spPr>
          <a:xfrm>
            <a:off x="683568" y="3068960"/>
            <a:ext cx="7992888" cy="2246769"/>
          </a:xfrm>
          <a:prstGeom prst="rect">
            <a:avLst/>
          </a:prstGeom>
        </p:spPr>
        <p:txBody>
          <a:bodyPr wrap="square">
            <a:spAutoFit/>
          </a:bodyPr>
          <a:lstStyle/>
          <a:p>
            <a:r>
              <a:rPr lang="ru-RU" sz="2000" b="1" dirty="0">
                <a:latin typeface="Times New Roman" pitchFamily="18" charset="0"/>
                <a:cs typeface="Times New Roman" pitchFamily="18" charset="0"/>
              </a:rPr>
              <a:t>Синонимы – слова одной и той же части речи, у которых  лексические значения  полностью или в основном совпадают. Существуют синонимы стилистические ( спать – почивать -   дрыхнуть) и  контекстные, т.е. такие, которые являются  синонимами только в рамках  данного текста: пустынный, неприветливый  дом; суровый, упрямый старик; тяжёлое, злое чувство;  душная, гнетущая темнота</a:t>
            </a:r>
            <a:endParaRPr lang="ru-RU"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418222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96752"/>
            <a:ext cx="8784976" cy="1446550"/>
          </a:xfrm>
          <a:prstGeom prst="rect">
            <a:avLst/>
          </a:prstGeom>
        </p:spPr>
        <p:txBody>
          <a:bodyPr wrap="square">
            <a:spAutoFit/>
          </a:bodyPr>
          <a:lstStyle/>
          <a:p>
            <a:pPr marL="342900" indent="-342900">
              <a:spcBef>
                <a:spcPct val="20000"/>
              </a:spcBef>
              <a:buClr>
                <a:schemeClr val="hlink"/>
              </a:buClr>
              <a:buSzPct val="120000"/>
              <a:defRPr/>
            </a:pPr>
            <a:r>
              <a:rPr lang="ru-RU" sz="2400" dirty="0">
                <a:solidFill>
                  <a:srgbClr val="FFFF00"/>
                </a:solidFill>
                <a:effectLst>
                  <a:outerShdw blurRad="38100" dist="38100" dir="2700000" algn="tl">
                    <a:srgbClr val="000000"/>
                  </a:outerShdw>
                </a:effectLst>
                <a:latin typeface="Cambria" pitchFamily="18" charset="0"/>
              </a:rPr>
              <a:t>КАКОЙ ВИД     </a:t>
            </a:r>
            <a:r>
              <a:rPr lang="ru-RU" sz="8800" dirty="0" smtClean="0">
                <a:solidFill>
                  <a:srgbClr val="FFFF00"/>
                </a:solidFill>
                <a:effectLst>
                  <a:outerShdw blurRad="38100" dist="38100" dir="2700000" algn="tl">
                    <a:srgbClr val="000000"/>
                  </a:outerShdw>
                </a:effectLst>
                <a:latin typeface="Cambria" pitchFamily="18" charset="0"/>
              </a:rPr>
              <a:t>ТРОПА </a:t>
            </a:r>
            <a:r>
              <a:rPr lang="ru-RU" dirty="0" smtClean="0">
                <a:solidFill>
                  <a:srgbClr val="FFFF00"/>
                </a:solidFill>
                <a:effectLst>
                  <a:outerShdw blurRad="38100" dist="38100" dir="2700000" algn="tl">
                    <a:srgbClr val="000000"/>
                  </a:outerShdw>
                </a:effectLst>
                <a:latin typeface="Cambria" pitchFamily="18" charset="0"/>
              </a:rPr>
              <a:t> </a:t>
            </a:r>
            <a:r>
              <a:rPr lang="ru-RU" sz="2400" dirty="0">
                <a:solidFill>
                  <a:srgbClr val="FFFF00"/>
                </a:solidFill>
                <a:effectLst>
                  <a:outerShdw blurRad="38100" dist="38100" dir="2700000" algn="tl">
                    <a:srgbClr val="000000"/>
                  </a:outerShdw>
                </a:effectLst>
                <a:latin typeface="Cambria" pitchFamily="18" charset="0"/>
              </a:rPr>
              <a:t>ИСПОЛЬЗОВАН ?</a:t>
            </a:r>
          </a:p>
        </p:txBody>
      </p:sp>
    </p:spTree>
    <p:extLst>
      <p:ext uri="{BB962C8B-B14F-4D97-AF65-F5344CB8AC3E}">
        <p14:creationId xmlns="" xmlns:p14="http://schemas.microsoft.com/office/powerpoint/2010/main" val="933293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a:spLocks/>
          </p:cNvSpPr>
          <p:nvPr/>
        </p:nvSpPr>
        <p:spPr bwMode="auto">
          <a:xfrm>
            <a:off x="251520" y="332656"/>
            <a:ext cx="8610600" cy="5562600"/>
          </a:xfrm>
          <a:prstGeom prst="rect">
            <a:avLst/>
          </a:prstGeom>
          <a:noFill/>
          <a:ln w="9525">
            <a:noFill/>
            <a:miter lim="800000"/>
            <a:headEnd/>
            <a:tailEnd/>
          </a:ln>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eaLnBrk="1" hangingPunct="1">
              <a:spcBef>
                <a:spcPct val="20000"/>
              </a:spcBef>
              <a:buClr>
                <a:schemeClr val="hlink"/>
              </a:buClr>
              <a:buSzPct val="120000"/>
              <a:defRPr/>
            </a:pPr>
            <a:r>
              <a:rPr lang="ru-RU" sz="32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1</a:t>
            </a:r>
            <a:r>
              <a:rPr lang="ru-RU" sz="3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r>
              <a:rPr lang="ru-RU" sz="32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А у нас то дожди, то снега, то забота…</a:t>
            </a:r>
          </a:p>
          <a:p>
            <a:pPr marL="342900" indent="-342900" eaLnBrk="1" hangingPunct="1">
              <a:spcBef>
                <a:spcPct val="20000"/>
              </a:spcBef>
              <a:buClr>
                <a:schemeClr val="hlink"/>
              </a:buClr>
              <a:buSzPct val="120000"/>
              <a:defRPr/>
            </a:pPr>
            <a:r>
              <a:rPr lang="ru-RU" sz="32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А у нас то капели, ручьи, первоцветы, весна...</a:t>
            </a:r>
          </a:p>
          <a:p>
            <a:pPr marL="342900" indent="-342900" eaLnBrk="1" hangingPunct="1">
              <a:spcBef>
                <a:spcPct val="20000"/>
              </a:spcBef>
              <a:buClr>
                <a:schemeClr val="hlink"/>
              </a:buClr>
              <a:buSzPct val="120000"/>
              <a:defRPr/>
            </a:pPr>
            <a:r>
              <a:rPr lang="ru-RU" sz="32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А у вас там хребты, перевалы, тропинки, пехота…</a:t>
            </a:r>
          </a:p>
          <a:p>
            <a:pPr marL="342900" indent="-342900" eaLnBrk="1" hangingPunct="1">
              <a:spcBef>
                <a:spcPct val="20000"/>
              </a:spcBef>
              <a:buClr>
                <a:schemeClr val="hlink"/>
              </a:buClr>
              <a:buSzPct val="120000"/>
              <a:defRPr/>
            </a:pPr>
            <a:r>
              <a:rPr lang="ru-RU" sz="32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Это мы называем обычно «ВОЙНА».</a:t>
            </a:r>
          </a:p>
          <a:p>
            <a:pPr marL="342900" indent="-342900" eaLnBrk="1" hangingPunct="1">
              <a:spcBef>
                <a:spcPct val="20000"/>
              </a:spcBef>
              <a:buClr>
                <a:schemeClr val="hlink"/>
              </a:buClr>
              <a:buSzPct val="120000"/>
              <a:defRPr/>
            </a:pPr>
            <a:endParaRPr lang="ru-RU" sz="32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a:p>
            <a:pPr marL="342900" indent="-342900" eaLnBrk="1" hangingPunct="1">
              <a:spcBef>
                <a:spcPct val="20000"/>
              </a:spcBef>
              <a:buClr>
                <a:schemeClr val="hlink"/>
              </a:buClr>
              <a:buSzPct val="120000"/>
              <a:defRPr/>
            </a:pPr>
            <a: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а) ряды однородных членов </a:t>
            </a: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p>
          <a:p>
            <a:pPr marL="342900" indent="-342900" eaLnBrk="1" hangingPunct="1">
              <a:spcBef>
                <a:spcPct val="20000"/>
              </a:spcBef>
              <a:buClr>
                <a:schemeClr val="hlink"/>
              </a:buClr>
              <a:buSzPct val="120000"/>
              <a:defRPr/>
            </a:pPr>
            <a: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б) </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антитеза  </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a:p>
            <a:pPr marL="342900" indent="-342900" eaLnBrk="1" hangingPunct="1">
              <a:spcBef>
                <a:spcPct val="20000"/>
              </a:spcBef>
              <a:buClr>
                <a:schemeClr val="hlink"/>
              </a:buClr>
              <a:buSzPct val="120000"/>
              <a:defRPr/>
            </a:pPr>
            <a: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в) </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эпитеты</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2225990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
            </a:r>
            <a:br>
              <a:rPr lang="ru-RU" sz="2800" dirty="0" smtClean="0"/>
            </a:br>
            <a:r>
              <a:rPr lang="ru-RU" sz="2800" dirty="0"/>
              <a:t/>
            </a:r>
            <a:br>
              <a:rPr lang="ru-RU" sz="2800" dirty="0"/>
            </a:br>
            <a:r>
              <a:rPr lang="ru-RU" sz="2800" dirty="0" smtClean="0"/>
              <a:t/>
            </a:r>
            <a:br>
              <a:rPr lang="ru-RU" sz="2800" dirty="0" smtClean="0"/>
            </a:br>
            <a:r>
              <a:rPr lang="ru-RU" sz="2800" dirty="0"/>
              <a:t/>
            </a:r>
            <a:br>
              <a:rPr lang="ru-RU" sz="2800" dirty="0"/>
            </a:br>
            <a:r>
              <a:rPr lang="ru-RU" sz="2800" dirty="0" smtClean="0"/>
              <a:t/>
            </a:r>
            <a:br>
              <a:rPr lang="ru-RU" sz="2800" dirty="0" smtClean="0"/>
            </a:br>
            <a:r>
              <a:rPr lang="ru-RU" sz="2800" dirty="0"/>
              <a:t/>
            </a:r>
            <a:br>
              <a:rPr lang="ru-RU" sz="2800" dirty="0"/>
            </a:br>
            <a:r>
              <a:rPr lang="ru-RU" sz="2800" dirty="0" smtClean="0"/>
              <a:t/>
            </a:r>
            <a:br>
              <a:rPr lang="ru-RU" sz="2800" dirty="0" smtClean="0"/>
            </a:br>
            <a:r>
              <a:rPr lang="ru-RU" sz="2800" dirty="0"/>
              <a:t/>
            </a:r>
            <a:br>
              <a:rPr lang="ru-RU" sz="2800" dirty="0"/>
            </a:br>
            <a:r>
              <a:rPr lang="ru-RU" sz="2800" dirty="0" smtClean="0"/>
              <a:t/>
            </a:r>
            <a:br>
              <a:rPr lang="ru-RU" sz="2800" dirty="0" smtClean="0"/>
            </a:br>
            <a:r>
              <a:rPr lang="ru-RU" sz="2800" dirty="0">
                <a:ln w="6350">
                  <a:solidFill>
                    <a:schemeClr val="tx1"/>
                  </a:solidFill>
                </a:ln>
              </a:rPr>
              <a:t/>
            </a:r>
            <a:br>
              <a:rPr lang="ru-RU" sz="2800" dirty="0">
                <a:ln w="6350">
                  <a:solidFill>
                    <a:schemeClr val="tx1"/>
                  </a:solidFill>
                </a:ln>
              </a:rPr>
            </a:b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ОДНОРОДНЫЕ  ЧЛЕНЫ</a:t>
            </a:r>
            <a:b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помогают перечислить действия героев;</a:t>
            </a:r>
            <a:b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позволяют увидеть одновременные, последовательные действия предмета;</a:t>
            </a:r>
            <a:b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конкретизируют признак предмета.</a:t>
            </a:r>
            <a:br>
              <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На войне сражались </a:t>
            </a:r>
            <a:r>
              <a:rPr lang="ru-RU" sz="3200" dirty="0" smtClean="0">
                <a:ln w="18415" cmpd="sng">
                  <a:solidFill>
                    <a:srgbClr val="FFFF00"/>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за Родину, за  честь , за свободу.</a:t>
            </a:r>
            <a:endParaRPr lang="ru-RU" sz="3200" dirty="0">
              <a:ln w="18415" cmpd="sng">
                <a:solidFill>
                  <a:srgbClr val="FFFF00"/>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240379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Галина\Desktop\books.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368941" y="4581128"/>
            <a:ext cx="2775059" cy="2093647"/>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p:cNvSpPr/>
          <p:nvPr/>
        </p:nvSpPr>
        <p:spPr>
          <a:xfrm>
            <a:off x="611560" y="476672"/>
            <a:ext cx="8280920" cy="4401205"/>
          </a:xfrm>
          <a:prstGeom prst="rect">
            <a:avLst/>
          </a:prstGeom>
        </p:spPr>
        <p:txBody>
          <a:bodyPr wrap="square">
            <a:spAutoFit/>
          </a:bodyPr>
          <a:lstStyle/>
          <a:p>
            <a:pPr>
              <a:buNone/>
            </a:pPr>
            <a:r>
              <a:rPr lang="ru-RU"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Великие писатели, общественные деятели, учёные лингвисты любили родной язык и гордились им. Своё отношение к языку они передали в словах, наполненных гордостью  за самое великое изобретение человечества ,- язык.</a:t>
            </a:r>
          </a:p>
        </p:txBody>
      </p:sp>
    </p:spTree>
    <p:extLst>
      <p:ext uri="{BB962C8B-B14F-4D97-AF65-F5344CB8AC3E}">
        <p14:creationId xmlns="" xmlns:p14="http://schemas.microsoft.com/office/powerpoint/2010/main" val="25417367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a:spLocks noGrp="1"/>
          </p:cNvSpPr>
          <p:nvPr/>
        </p:nvSpPr>
        <p:spPr>
          <a:xfrm>
            <a:off x="495300" y="1181100"/>
            <a:ext cx="8469188" cy="44958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265176" indent="-265176" eaLnBrk="1" fontAlgn="auto" hangingPunct="1">
              <a:spcAft>
                <a:spcPts val="0"/>
              </a:spcAft>
              <a:buFont typeface="Wingdings" pitchFamily="2" charset="2"/>
              <a:buNone/>
              <a:defRPr/>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2. Осень </a:t>
            </a:r>
            <a:r>
              <a:rPr lang="ru-RU" sz="3600" i="1" dirty="0" smtClean="0">
                <a:ln w="18415" cmpd="sng">
                  <a:solidFill>
                    <a:srgbClr val="FFFF00"/>
                  </a:solidFill>
                  <a:prstDash val="solid"/>
                </a:ln>
                <a:solidFill>
                  <a:srgbClr val="FFFFFF"/>
                </a:solidFill>
                <a:effectLst>
                  <a:outerShdw blurRad="63500" dir="3600000" algn="tl" rotWithShape="0">
                    <a:srgbClr val="000000">
                      <a:alpha val="70000"/>
                    </a:srgbClr>
                  </a:outerShdw>
                </a:effectLst>
                <a:latin typeface="Times New Roman" pitchFamily="18" charset="0"/>
              </a:rPr>
              <a:t>пестрит, копошится, клокочет,</a:t>
            </a:r>
          </a:p>
          <a:p>
            <a:pPr marL="265176" indent="-265176" eaLnBrk="1" fontAlgn="auto" hangingPunct="1">
              <a:spcAft>
                <a:spcPts val="0"/>
              </a:spcAft>
              <a:buFont typeface="Wingdings" pitchFamily="2" charset="2"/>
              <a:buNone/>
              <a:defRPr/>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Всё, что задумала, выполнить хочет.</a:t>
            </a:r>
          </a:p>
          <a:p>
            <a:pPr marL="265176" indent="-265176" eaLnBrk="1" fontAlgn="auto" hangingPunct="1">
              <a:spcAft>
                <a:spcPts val="0"/>
              </a:spcAft>
              <a:buFont typeface="Wingdings" pitchFamily="2" charset="2"/>
              <a:buNone/>
              <a:defRPr/>
            </a:pPr>
            <a:endPar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ndParaRPr>
          </a:p>
          <a:p>
            <a:pPr marL="265176" indent="-265176" eaLnBrk="1" fontAlgn="auto" hangingPunct="1">
              <a:spcAft>
                <a:spcPts val="0"/>
              </a:spcAft>
              <a:buFont typeface="Wingdings" pitchFamily="2" charset="2"/>
              <a:buNone/>
              <a:defRPr/>
            </a:pP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а) олицетворение 		</a:t>
            </a:r>
          </a:p>
          <a:p>
            <a:pPr marL="265176" indent="-265176" eaLnBrk="1" fontAlgn="auto" hangingPunct="1">
              <a:spcAft>
                <a:spcPts val="0"/>
              </a:spcAft>
              <a:buFont typeface="Wingdings" pitchFamily="2" charset="2"/>
              <a:buNone/>
              <a:defRPr/>
            </a:pP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б) синонимы      </a:t>
            </a:r>
          </a:p>
          <a:p>
            <a:pPr marL="265176" indent="-265176" eaLnBrk="1" fontAlgn="auto" hangingPunct="1">
              <a:spcAft>
                <a:spcPts val="0"/>
              </a:spcAft>
              <a:buFont typeface="Wingdings" pitchFamily="2" charset="2"/>
              <a:buNone/>
              <a:defRPr/>
            </a:pP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в) антитеза</a:t>
            </a:r>
          </a:p>
        </p:txBody>
      </p:sp>
    </p:spTree>
    <p:extLst>
      <p:ext uri="{BB962C8B-B14F-4D97-AF65-F5344CB8AC3E}">
        <p14:creationId xmlns="" xmlns:p14="http://schemas.microsoft.com/office/powerpoint/2010/main" val="27439576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4208" y="476672"/>
            <a:ext cx="8229600" cy="1399032"/>
          </a:xfrm>
        </p:spPr>
        <p:txBody>
          <a:bodyPr/>
          <a:lstStyle/>
          <a:p>
            <a:r>
              <a:rPr lang="ru-RU" b="1" dirty="0" smtClean="0">
                <a:solidFill>
                  <a:srgbClr val="FFFF00"/>
                </a:solidFill>
              </a:rPr>
              <a:t>       ОЛИЦЕТВОРЕНИЕ</a:t>
            </a:r>
            <a:endParaRPr lang="ru-RU" dirty="0">
              <a:solidFill>
                <a:srgbClr val="FFFF00"/>
              </a:solidFill>
            </a:endParaRPr>
          </a:p>
        </p:txBody>
      </p:sp>
      <p:sp>
        <p:nvSpPr>
          <p:cNvPr id="3" name="Прямоугольник 2"/>
          <p:cNvSpPr/>
          <p:nvPr/>
        </p:nvSpPr>
        <p:spPr>
          <a:xfrm>
            <a:off x="1043608" y="1531166"/>
            <a:ext cx="7344816" cy="3046988"/>
          </a:xfrm>
          <a:prstGeom prst="rect">
            <a:avLst/>
          </a:prstGeom>
        </p:spPr>
        <p:txBody>
          <a:bodyPr wrap="square">
            <a:spAutoFit/>
          </a:bodyPr>
          <a:lstStyle/>
          <a:p>
            <a:r>
              <a:rPr lang="ru-RU" sz="2400" dirty="0"/>
              <a:t>Олицетворение – перенос признака живого лица на неживой (неодушевлённый) предмет</a:t>
            </a:r>
            <a:r>
              <a:rPr lang="ru-RU" dirty="0"/>
              <a:t>.</a:t>
            </a:r>
          </a:p>
          <a:p>
            <a:r>
              <a:rPr lang="ru-RU" dirty="0"/>
              <a:t> </a:t>
            </a:r>
          </a:p>
          <a:p>
            <a:endParaRPr lang="ru-RU" dirty="0"/>
          </a:p>
          <a:p>
            <a:r>
              <a:rPr lang="ru-RU" sz="3600" dirty="0"/>
              <a:t>     </a:t>
            </a:r>
            <a:r>
              <a:rPr lang="ru-RU" sz="3600" dirty="0" smtClean="0"/>
              <a:t>Олицетворение повышает    эмоциональную выразительность текста </a:t>
            </a:r>
            <a:endParaRPr lang="ru-RU" sz="3600" dirty="0"/>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03648" y="4725144"/>
            <a:ext cx="6110720" cy="14401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1019416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p:cNvSpPr>
          <p:nvPr/>
        </p:nvSpPr>
        <p:spPr bwMode="auto">
          <a:xfrm>
            <a:off x="323528" y="548680"/>
            <a:ext cx="8458200" cy="4843482"/>
          </a:xfrm>
          <a:prstGeom prst="rect">
            <a:avLst/>
          </a:prstGeom>
          <a:noFill/>
          <a:ln w="9525">
            <a:noFill/>
            <a:miter lim="800000"/>
            <a:headEnd/>
            <a:tailEnd/>
          </a:ln>
        </p:spPr>
        <p:txBody>
          <a:bodyPr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defRPr/>
            </a:pPr>
            <a:r>
              <a:rPr lang="en-US" sz="3600" b="1" i="1" dirty="0">
                <a:solidFill>
                  <a:schemeClr val="tx2"/>
                </a:solidFill>
                <a:effectLst>
                  <a:outerShdw blurRad="38100" dist="38100" dir="2700000" algn="tl">
                    <a:srgbClr val="000000"/>
                  </a:outerShdw>
                </a:effectLst>
              </a:rPr>
              <a:t/>
            </a:r>
            <a:br>
              <a:rPr lang="en-US" sz="3600" b="1" i="1" dirty="0">
                <a:solidFill>
                  <a:schemeClr val="tx2"/>
                </a:solidFill>
                <a:effectLst>
                  <a:outerShdw blurRad="38100" dist="38100" dir="2700000" algn="tl">
                    <a:srgbClr val="000000"/>
                  </a:outerShdw>
                </a:effectLst>
              </a:rPr>
            </a:br>
            <a:r>
              <a:rPr lang="ru-RU" sz="3600" b="1" i="1" dirty="0" smtClean="0">
                <a:effectLst>
                  <a:outerShdw blurRad="38100" dist="38100" dir="2700000" algn="tl">
                    <a:srgbClr val="000000"/>
                  </a:outerShdw>
                </a:effectLst>
              </a:rPr>
              <a:t>3.</a:t>
            </a:r>
            <a:r>
              <a:rPr lang="ru-RU" sz="3600" b="1" i="1" dirty="0" smtClean="0">
                <a:solidFill>
                  <a:schemeClr val="tx2"/>
                </a:solidFill>
                <a:effectLst>
                  <a:outerShdw blurRad="38100" dist="38100" dir="2700000" algn="tl">
                    <a:srgbClr val="000000"/>
                  </a:outerShdw>
                </a:effectLst>
              </a:rPr>
              <a:t> </a:t>
            </a:r>
            <a:r>
              <a:rPr lang="ru-RU" sz="3600" i="1" dirty="0">
                <a:ln w="18415" cmpd="sng">
                  <a:solidFill>
                    <a:srgbClr val="FFFFFF"/>
                  </a:solidFill>
                  <a:prstDash val="solid"/>
                </a:ln>
                <a:solidFill>
                  <a:srgbClr val="FFFFFF"/>
                </a:solidFill>
                <a:effectLst>
                  <a:outerShdw blurRad="63500" dir="3600000" algn="tl" rotWithShape="0">
                    <a:srgbClr val="000000">
                      <a:alpha val="70000"/>
                    </a:srgbClr>
                  </a:outerShdw>
                </a:effectLst>
              </a:rPr>
              <a:t>Всю прелесть </a:t>
            </a:r>
            <a:r>
              <a:rPr lang="ru-RU" sz="3600" b="1" i="1" dirty="0">
                <a:solidFill>
                  <a:srgbClr val="FF0000"/>
                </a:solidFill>
                <a:effectLst>
                  <a:outerShdw blurRad="38100" dist="38100" dir="2700000" algn="tl">
                    <a:srgbClr val="000000"/>
                  </a:outerShdw>
                </a:effectLst>
              </a:rPr>
              <a:t>ситцевой любви</a:t>
            </a:r>
            <a:r>
              <a:rPr lang="en-US" sz="3600" b="1" i="1" dirty="0">
                <a:solidFill>
                  <a:srgbClr val="FF0000"/>
                </a:solidFill>
                <a:effectLst>
                  <a:outerShdw blurRad="38100" dist="38100" dir="2700000" algn="tl">
                    <a:srgbClr val="000000"/>
                  </a:outerShdw>
                </a:effectLst>
              </a:rPr>
              <a:t/>
            </a:r>
            <a:br>
              <a:rPr lang="en-US" sz="3600" b="1" i="1" dirty="0">
                <a:solidFill>
                  <a:srgbClr val="FF0000"/>
                </a:solidFill>
                <a:effectLst>
                  <a:outerShdw blurRad="38100" dist="38100" dir="2700000" algn="tl">
                    <a:srgbClr val="000000"/>
                  </a:outerShdw>
                </a:effectLst>
              </a:rPr>
            </a:br>
            <a:r>
              <a:rPr lang="ru-RU" sz="3600" i="1" dirty="0">
                <a:ln w="18415" cmpd="sng">
                  <a:solidFill>
                    <a:srgbClr val="FFFFFF"/>
                  </a:solidFill>
                  <a:prstDash val="solid"/>
                </a:ln>
                <a:solidFill>
                  <a:srgbClr val="FFFFFF"/>
                </a:solidFill>
                <a:effectLst>
                  <a:outerShdw blurRad="63500" dir="3600000" algn="tl" rotWithShape="0">
                    <a:srgbClr val="000000">
                      <a:alpha val="70000"/>
                    </a:srgbClr>
                  </a:outerShdw>
                </a:effectLst>
              </a:rPr>
              <a:t>Я растеряла по крупицам…</a:t>
            </a:r>
            <a:r>
              <a:rPr lang="ru-RU" sz="3600" b="1" i="1" dirty="0">
                <a:solidFill>
                  <a:srgbClr val="000000"/>
                </a:solidFill>
                <a:effectLst>
                  <a:outerShdw blurRad="38100" dist="38100" dir="2700000" algn="tl">
                    <a:srgbClr val="FFFFFF"/>
                  </a:outerShdw>
                </a:effectLst>
              </a:rPr>
              <a:t/>
            </a:r>
            <a:br>
              <a:rPr lang="ru-RU" sz="3600" b="1" i="1" dirty="0">
                <a:solidFill>
                  <a:srgbClr val="000000"/>
                </a:solidFill>
                <a:effectLst>
                  <a:outerShdw blurRad="38100" dist="38100" dir="2700000" algn="tl">
                    <a:srgbClr val="FFFFFF"/>
                  </a:outerShdw>
                </a:effectLst>
              </a:rPr>
            </a:br>
            <a:r>
              <a:rPr lang="ru-RU" sz="3600" b="1" i="1" dirty="0">
                <a:solidFill>
                  <a:srgbClr val="000000"/>
                </a:solidFill>
                <a:effectLst>
                  <a:outerShdw blurRad="38100" dist="38100" dir="2700000" algn="tl">
                    <a:srgbClr val="FFFFFF"/>
                  </a:outerShdw>
                </a:effectLst>
              </a:rPr>
              <a:t/>
            </a:r>
            <a:br>
              <a:rPr lang="ru-RU" sz="3600" b="1" i="1" dirty="0">
                <a:solidFill>
                  <a:srgbClr val="000000"/>
                </a:solidFill>
                <a:effectLst>
                  <a:outerShdw blurRad="38100" dist="38100" dir="2700000" algn="tl">
                    <a:srgbClr val="FFFFFF"/>
                  </a:outerShdw>
                </a:effectLst>
              </a:rPr>
            </a:br>
            <a:r>
              <a:rPr lang="ru-RU" sz="3600" b="1" i="1" dirty="0">
                <a:solidFill>
                  <a:srgbClr val="000000"/>
                </a:solidFill>
                <a:effectLst>
                  <a:outerShdw blurRad="38100" dist="38100" dir="2700000" algn="tl">
                    <a:srgbClr val="FFFFFF"/>
                  </a:outerShdw>
                </a:effectLst>
              </a:rPr>
              <a:t/>
            </a:r>
            <a:br>
              <a:rPr lang="ru-RU" sz="3600" b="1" i="1" dirty="0">
                <a:solidFill>
                  <a:srgbClr val="000000"/>
                </a:solidFill>
                <a:effectLst>
                  <a:outerShdw blurRad="38100" dist="38100" dir="2700000" algn="tl">
                    <a:srgbClr val="FFFFFF"/>
                  </a:outerShdw>
                </a:effectLst>
              </a:rPr>
            </a:br>
            <a: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rPr>
              <a:t>а) эпитет       </a:t>
            </a:r>
            <a:b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rPr>
              <a:t>б) литота         </a:t>
            </a:r>
            <a:b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rPr>
              <a:t>в) </a:t>
            </a: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метафора</a:t>
            </a:r>
            <a:endPar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433028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760"/>
            <a:ext cx="8229600" cy="1090984"/>
          </a:xfrm>
        </p:spPr>
        <p:txBody>
          <a:bodyPr/>
          <a:lstStyle/>
          <a:p>
            <a:r>
              <a:rPr lang="ru-RU" b="1" dirty="0" smtClean="0">
                <a:solidFill>
                  <a:srgbClr val="0070C0"/>
                </a:solidFill>
              </a:rPr>
              <a:t>                </a:t>
            </a:r>
            <a:r>
              <a:rPr lang="ru-RU" b="1" dirty="0" smtClean="0">
                <a:solidFill>
                  <a:srgbClr val="FFFF00"/>
                </a:solidFill>
              </a:rPr>
              <a:t>ЭПИТЕТ</a:t>
            </a:r>
            <a:endParaRPr lang="ru-RU" dirty="0">
              <a:solidFill>
                <a:srgbClr val="FFFF00"/>
              </a:solidFill>
            </a:endParaRPr>
          </a:p>
        </p:txBody>
      </p:sp>
      <p:sp>
        <p:nvSpPr>
          <p:cNvPr id="3" name="Прямоугольник 2"/>
          <p:cNvSpPr/>
          <p:nvPr/>
        </p:nvSpPr>
        <p:spPr>
          <a:xfrm>
            <a:off x="467544" y="908720"/>
            <a:ext cx="7326560" cy="1323439"/>
          </a:xfrm>
          <a:prstGeom prst="rect">
            <a:avLst/>
          </a:prstGeom>
        </p:spPr>
        <p:txBody>
          <a:bodyPr wrap="square">
            <a:spAutoFit/>
          </a:bodyPr>
          <a:lstStyle/>
          <a:p>
            <a:pPr marL="265176" indent="-265176">
              <a:buFont typeface="Wingdings 2"/>
              <a:buChar char=""/>
              <a:defRPr/>
            </a:pPr>
            <a:r>
              <a:rPr lang="ru-RU" sz="2000" b="1" u="sng" dirty="0">
                <a:latin typeface="Times New Roman" pitchFamily="18" charset="0"/>
                <a:cs typeface="Times New Roman" pitchFamily="18" charset="0"/>
              </a:rPr>
              <a:t>Эпитет</a:t>
            </a:r>
            <a:r>
              <a:rPr lang="ru-RU" sz="2000" b="1" dirty="0">
                <a:latin typeface="Times New Roman" pitchFamily="18" charset="0"/>
                <a:cs typeface="Times New Roman" pitchFamily="18" charset="0"/>
              </a:rPr>
              <a:t> </a:t>
            </a:r>
            <a:r>
              <a:rPr lang="ru-RU" sz="2000" dirty="0">
                <a:latin typeface="Times New Roman" pitchFamily="18" charset="0"/>
                <a:cs typeface="Times New Roman" pitchFamily="18" charset="0"/>
              </a:rPr>
              <a:t>– стилистический </a:t>
            </a:r>
            <a:r>
              <a:rPr lang="ru-RU" sz="2000" dirty="0" smtClean="0">
                <a:latin typeface="Times New Roman" pitchFamily="18" charset="0"/>
                <a:cs typeface="Times New Roman" pitchFamily="18" charset="0"/>
              </a:rPr>
              <a:t>приём, </a:t>
            </a:r>
            <a:r>
              <a:rPr lang="ru-RU" sz="2000" b="1" dirty="0" smtClean="0">
                <a:latin typeface="Times New Roman" pitchFamily="18" charset="0"/>
                <a:cs typeface="Times New Roman" pitchFamily="18" charset="0"/>
              </a:rPr>
              <a:t>образное </a:t>
            </a:r>
            <a:r>
              <a:rPr lang="ru-RU" sz="2000" b="1" dirty="0">
                <a:latin typeface="Times New Roman" pitchFamily="18" charset="0"/>
                <a:cs typeface="Times New Roman" pitchFamily="18" charset="0"/>
              </a:rPr>
              <a:t>определение</a:t>
            </a:r>
            <a:r>
              <a:rPr lang="ru-RU" sz="2000" dirty="0">
                <a:latin typeface="Times New Roman" pitchFamily="18" charset="0"/>
                <a:cs typeface="Times New Roman" pitchFamily="18" charset="0"/>
              </a:rPr>
              <a:t>, не только указывающее на признак определяемого явления, но и сообщающее этому признаку дополнительное значение – переносное или символическое.</a:t>
            </a:r>
          </a:p>
        </p:txBody>
      </p:sp>
      <p:sp>
        <p:nvSpPr>
          <p:cNvPr id="4" name="Прямоугольник 3"/>
          <p:cNvSpPr/>
          <p:nvPr/>
        </p:nvSpPr>
        <p:spPr>
          <a:xfrm>
            <a:off x="999619" y="2466585"/>
            <a:ext cx="7182544" cy="2208297"/>
          </a:xfrm>
          <a:prstGeom prst="rect">
            <a:avLst/>
          </a:prstGeom>
        </p:spPr>
        <p:txBody>
          <a:bodyPr wrap="square">
            <a:spAutoFit/>
          </a:bodyPr>
          <a:lstStyle/>
          <a:p>
            <a:pPr marL="265176" marR="0" lvl="0" indent="-265176" algn="ctr" defTabSz="914400" eaLnBrk="1" fontAlgn="auto" latinLnBrk="0" hangingPunct="1">
              <a:lnSpc>
                <a:spcPct val="100000"/>
              </a:lnSpc>
              <a:spcBef>
                <a:spcPts val="700"/>
              </a:spcBef>
              <a:spcAft>
                <a:spcPts val="0"/>
              </a:spcAft>
              <a:buClr>
                <a:srgbClr val="DD8047"/>
              </a:buClr>
              <a:buSzPct val="60000"/>
              <a:buFontTx/>
              <a:buNone/>
              <a:tabLst/>
              <a:defRPr/>
            </a:pPr>
            <a:r>
              <a:rPr kumimoji="0" lang="ru-RU" sz="2000" b="0" i="0" u="none" strike="noStrike" kern="0" cap="none" spc="0" normalizeH="0" baseline="0" noProof="0" dirty="0">
                <a:ln>
                  <a:noFill/>
                </a:ln>
                <a:solidFill>
                  <a:schemeClr val="bg1"/>
                </a:solidFill>
                <a:effectLst/>
                <a:uLnTx/>
                <a:uFillTx/>
                <a:latin typeface="Times New Roman" pitchFamily="18" charset="0"/>
                <a:cs typeface="Times New Roman" pitchFamily="18" charset="0"/>
              </a:rPr>
              <a:t>(например, в стихотворении М.Ю.</a:t>
            </a:r>
          </a:p>
          <a:p>
            <a:pPr marL="265176" marR="0" lvl="0" indent="-265176" algn="ctr" defTabSz="914400" eaLnBrk="1" fontAlgn="auto" latinLnBrk="0" hangingPunct="1">
              <a:lnSpc>
                <a:spcPct val="100000"/>
              </a:lnSpc>
              <a:spcBef>
                <a:spcPts val="700"/>
              </a:spcBef>
              <a:spcAft>
                <a:spcPts val="0"/>
              </a:spcAft>
              <a:buClr>
                <a:srgbClr val="DD8047"/>
              </a:buClr>
              <a:buSzPct val="60000"/>
              <a:buFontTx/>
              <a:buNone/>
              <a:tabLst/>
              <a:defRPr/>
            </a:pPr>
            <a:r>
              <a:rPr kumimoji="0" lang="ru-RU" sz="2000" b="0" i="0" u="none" strike="noStrike" kern="0" cap="none" spc="0" normalizeH="0" baseline="0" noProof="0" dirty="0">
                <a:ln>
                  <a:noFill/>
                </a:ln>
                <a:solidFill>
                  <a:schemeClr val="bg1"/>
                </a:solidFill>
                <a:effectLst/>
                <a:uLnTx/>
                <a:uFillTx/>
                <a:latin typeface="Times New Roman" pitchFamily="18" charset="0"/>
                <a:cs typeface="Times New Roman" pitchFamily="18" charset="0"/>
              </a:rPr>
              <a:t>Лермонтова «Утес»: «</a:t>
            </a:r>
            <a:r>
              <a:rPr kumimoji="0" lang="ru-RU" sz="2000" b="0" i="1" u="none" strike="noStrike" kern="0" cap="none" spc="0" normalizeH="0" baseline="0" noProof="0" dirty="0">
                <a:ln>
                  <a:noFill/>
                </a:ln>
                <a:solidFill>
                  <a:schemeClr val="bg1"/>
                </a:solidFill>
                <a:effectLst/>
                <a:uLnTx/>
                <a:uFillTx/>
                <a:latin typeface="Times New Roman" pitchFamily="18" charset="0"/>
                <a:cs typeface="Times New Roman" pitchFamily="18" charset="0"/>
              </a:rPr>
              <a:t>тучка золотая</a:t>
            </a:r>
            <a:r>
              <a:rPr kumimoji="0" lang="ru-RU" sz="2000" b="0" i="0" u="none" strike="noStrike" kern="0" cap="none" spc="0" normalizeH="0" baseline="0" noProof="0" dirty="0">
                <a:ln>
                  <a:noFill/>
                </a:ln>
                <a:solidFill>
                  <a:schemeClr val="bg1"/>
                </a:solidFill>
                <a:effectLst/>
                <a:uLnTx/>
                <a:uFillTx/>
                <a:latin typeface="Times New Roman" pitchFamily="18" charset="0"/>
                <a:cs typeface="Times New Roman" pitchFamily="18" charset="0"/>
              </a:rPr>
              <a:t>», «</a:t>
            </a:r>
            <a:r>
              <a:rPr kumimoji="0" lang="ru-RU" sz="2000" b="0" i="1" u="none" strike="noStrike" kern="0" cap="none" spc="0" normalizeH="0" baseline="0" noProof="0" dirty="0">
                <a:ln>
                  <a:noFill/>
                </a:ln>
                <a:solidFill>
                  <a:schemeClr val="bg1"/>
                </a:solidFill>
                <a:effectLst/>
                <a:uLnTx/>
                <a:uFillTx/>
                <a:latin typeface="Times New Roman" pitchFamily="18" charset="0"/>
                <a:cs typeface="Times New Roman" pitchFamily="18" charset="0"/>
              </a:rPr>
              <a:t>утес-великан</a:t>
            </a:r>
            <a:r>
              <a:rPr kumimoji="0" lang="ru-RU" sz="2000" b="0" i="0" u="none" strike="noStrike" kern="0" cap="none" spc="0" normalizeH="0" baseline="0" noProof="0" dirty="0">
                <a:ln>
                  <a:noFill/>
                </a:ln>
                <a:solidFill>
                  <a:schemeClr val="bg1"/>
                </a:solidFill>
                <a:effectLst/>
                <a:uLnTx/>
                <a:uFillTx/>
                <a:latin typeface="Times New Roman" pitchFamily="18" charset="0"/>
                <a:cs typeface="Times New Roman" pitchFamily="18" charset="0"/>
              </a:rPr>
              <a:t>», </a:t>
            </a:r>
            <a:r>
              <a:rPr kumimoji="0" lang="ru-RU" sz="2000" b="0" i="0" u="none" strike="noStrike" kern="0" cap="none" spc="0" normalizeH="0" baseline="0" noProof="0" dirty="0" smtClean="0">
                <a:ln>
                  <a:noFill/>
                </a:ln>
                <a:solidFill>
                  <a:schemeClr val="bg1"/>
                </a:solidFill>
                <a:effectLst/>
                <a:uLnTx/>
                <a:uFillTx/>
                <a:latin typeface="Times New Roman" pitchFamily="18" charset="0"/>
                <a:cs typeface="Times New Roman" pitchFamily="18" charset="0"/>
              </a:rPr>
              <a:t> «стоит </a:t>
            </a:r>
            <a:r>
              <a:rPr kumimoji="0" lang="ru-RU" sz="2000" b="0" i="0" u="none" strike="noStrike" kern="0" cap="none" spc="0" normalizeH="0" baseline="0" noProof="0" dirty="0">
                <a:ln>
                  <a:noFill/>
                </a:ln>
                <a:solidFill>
                  <a:schemeClr val="bg1"/>
                </a:solidFill>
                <a:effectLst/>
                <a:uLnTx/>
                <a:uFillTx/>
                <a:latin typeface="Times New Roman" pitchFamily="18" charset="0"/>
                <a:cs typeface="Times New Roman" pitchFamily="18" charset="0"/>
              </a:rPr>
              <a:t>одиноко», «тихонько плачет»).</a:t>
            </a:r>
          </a:p>
          <a:p>
            <a:pPr marL="265176" marR="0" lvl="0" indent="-265176" algn="ctr" defTabSz="914400" eaLnBrk="1" fontAlgn="auto" latinLnBrk="0" hangingPunct="1">
              <a:lnSpc>
                <a:spcPct val="100000"/>
              </a:lnSpc>
              <a:spcBef>
                <a:spcPts val="700"/>
              </a:spcBef>
              <a:spcAft>
                <a:spcPts val="0"/>
              </a:spcAft>
              <a:buClr>
                <a:srgbClr val="DD8047"/>
              </a:buClr>
              <a:buSzPct val="60000"/>
              <a:buFontTx/>
              <a:buNone/>
              <a:tabLst/>
              <a:defRPr/>
            </a:pPr>
            <a:r>
              <a:rPr kumimoji="0" lang="ru-RU" sz="2000" b="0" i="0" u="none" strike="noStrike" kern="0" cap="none" spc="0" normalizeH="0" baseline="0" noProof="0" dirty="0">
                <a:ln>
                  <a:noFill/>
                </a:ln>
                <a:solidFill>
                  <a:schemeClr val="bg1"/>
                </a:solidFill>
                <a:effectLst/>
                <a:uLnTx/>
                <a:uFillTx/>
                <a:latin typeface="Times New Roman" pitchFamily="18" charset="0"/>
                <a:cs typeface="Times New Roman" pitchFamily="18" charset="0"/>
              </a:rPr>
              <a:t> Э. обычно </a:t>
            </a:r>
            <a:r>
              <a:rPr kumimoji="0" lang="ru-RU" sz="2000" b="1" i="0" u="none" strike="noStrike" kern="0" cap="none" spc="0" normalizeH="0" baseline="0" noProof="0" dirty="0">
                <a:ln>
                  <a:noFill/>
                </a:ln>
                <a:solidFill>
                  <a:schemeClr val="bg1"/>
                </a:solidFill>
                <a:effectLst/>
                <a:uLnTx/>
                <a:uFillTx/>
                <a:latin typeface="Times New Roman" pitchFamily="18" charset="0"/>
                <a:cs typeface="Times New Roman" pitchFamily="18" charset="0"/>
              </a:rPr>
              <a:t>выражен прилагательным, причастием, наречием или</a:t>
            </a:r>
          </a:p>
          <a:p>
            <a:pPr marL="265176" marR="0" lvl="0" indent="-265176" algn="ctr" defTabSz="914400" eaLnBrk="1" fontAlgn="auto" latinLnBrk="0" hangingPunct="1">
              <a:lnSpc>
                <a:spcPct val="100000"/>
              </a:lnSpc>
              <a:spcBef>
                <a:spcPts val="700"/>
              </a:spcBef>
              <a:spcAft>
                <a:spcPts val="0"/>
              </a:spcAft>
              <a:buClr>
                <a:srgbClr val="DD8047"/>
              </a:buClr>
              <a:buSzPct val="60000"/>
              <a:buFontTx/>
              <a:buNone/>
              <a:tabLst/>
              <a:defRPr/>
            </a:pPr>
            <a:r>
              <a:rPr kumimoji="0" lang="ru-RU" sz="2000" b="1" i="0" u="none" strike="noStrike" kern="0" cap="none" spc="0" normalizeH="0" baseline="0" noProof="0" dirty="0">
                <a:ln>
                  <a:noFill/>
                </a:ln>
                <a:solidFill>
                  <a:schemeClr val="bg1"/>
                </a:solidFill>
                <a:effectLst/>
                <a:uLnTx/>
                <a:uFillTx/>
                <a:latin typeface="Times New Roman" pitchFamily="18" charset="0"/>
                <a:cs typeface="Times New Roman" pitchFamily="18" charset="0"/>
              </a:rPr>
              <a:t>существительным в роли приложения</a:t>
            </a:r>
            <a:r>
              <a:rPr kumimoji="0" lang="ru-RU" sz="2000" b="0" i="0" u="none" strike="noStrike" kern="0" cap="none" spc="0" normalizeH="0" baseline="0" noProof="0" dirty="0">
                <a:ln>
                  <a:noFill/>
                </a:ln>
                <a:solidFill>
                  <a:schemeClr val="bg1"/>
                </a:solidFill>
                <a:effectLst/>
                <a:uLnTx/>
                <a:uFillTx/>
                <a:latin typeface="Times New Roman" pitchFamily="18" charset="0"/>
                <a:cs typeface="Times New Roman" pitchFamily="18" charset="0"/>
              </a:rPr>
              <a:t>)</a:t>
            </a:r>
          </a:p>
        </p:txBody>
      </p:sp>
      <p:sp>
        <p:nvSpPr>
          <p:cNvPr id="5" name="Прямоугольник 4"/>
          <p:cNvSpPr/>
          <p:nvPr/>
        </p:nvSpPr>
        <p:spPr>
          <a:xfrm>
            <a:off x="179512" y="4672786"/>
            <a:ext cx="9126760" cy="2185214"/>
          </a:xfrm>
          <a:prstGeom prst="rect">
            <a:avLst/>
          </a:prstGeom>
        </p:spPr>
        <p:txBody>
          <a:bodyPr wrap="square">
            <a:spAutoFit/>
          </a:bodyPr>
          <a:lstStyle/>
          <a:p>
            <a:r>
              <a:rPr lang="ru-RU" sz="2000" dirty="0" smtClean="0">
                <a:latin typeface="Times New Roman" pitchFamily="18" charset="0"/>
                <a:cs typeface="Times New Roman" pitchFamily="18" charset="0"/>
              </a:rPr>
              <a:t>    Эпитет </a:t>
            </a:r>
            <a:r>
              <a:rPr lang="ru-RU" sz="2000" dirty="0">
                <a:latin typeface="Times New Roman" pitchFamily="18" charset="0"/>
                <a:cs typeface="Times New Roman" pitchFamily="18" charset="0"/>
              </a:rPr>
              <a:t>создаёт зримый образ предмета, явления, формирует эмоциональное впечатление, передаёт психологическую атмосферу, настроение. Также характеризует, поясняет какое-нибудь свойство, качество понятия, предмета или явления; воплощает мироощущение писателя. В описании природы выражает чувства, настроения, внутреннее состояние человека.</a:t>
            </a:r>
            <a:br>
              <a:rPr lang="ru-RU" sz="2000" dirty="0">
                <a:latin typeface="Times New Roman" pitchFamily="18" charset="0"/>
                <a:cs typeface="Times New Roman" pitchFamily="18" charset="0"/>
              </a:rPr>
            </a:br>
            <a:r>
              <a:rPr lang="ru-RU" dirty="0"/>
              <a:t/>
            </a:r>
            <a:br>
              <a:rPr lang="ru-RU" dirty="0"/>
            </a:br>
            <a:endParaRPr lang="ru-RU" dirty="0"/>
          </a:p>
        </p:txBody>
      </p:sp>
    </p:spTree>
    <p:extLst>
      <p:ext uri="{BB962C8B-B14F-4D97-AF65-F5344CB8AC3E}">
        <p14:creationId xmlns="" xmlns:p14="http://schemas.microsoft.com/office/powerpoint/2010/main" val="14410033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a:spLocks noGrp="1"/>
          </p:cNvSpPr>
          <p:nvPr/>
        </p:nvSpPr>
        <p:spPr>
          <a:xfrm>
            <a:off x="539552" y="620688"/>
            <a:ext cx="8153400" cy="44958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265176" indent="-265176" eaLnBrk="1" fontAlgn="auto" hangingPunct="1">
              <a:spcAft>
                <a:spcPts val="0"/>
              </a:spcAft>
              <a:buFontTx/>
              <a:buNone/>
              <a:defRPr/>
            </a:pPr>
            <a:endParaRPr lang="ru-RU" i="1" dirty="0" smtClean="0"/>
          </a:p>
          <a:p>
            <a:pPr marL="265176" indent="-265176" eaLnBrk="1" fontAlgn="auto" hangingPunct="1">
              <a:spcAft>
                <a:spcPts val="0"/>
              </a:spcAft>
              <a:buFontTx/>
              <a:buNone/>
              <a:defRPr/>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4. Мокрые липы, </a:t>
            </a:r>
            <a:r>
              <a:rPr lang="ru-RU" sz="3600" i="1" dirty="0" smtClean="0">
                <a:ln w="18415" cmpd="sng">
                  <a:solidFill>
                    <a:srgbClr val="FFFF00"/>
                  </a:solidFill>
                  <a:prstDash val="solid"/>
                </a:ln>
                <a:solidFill>
                  <a:srgbClr val="FFFFFF"/>
                </a:solidFill>
                <a:effectLst>
                  <a:outerShdw blurRad="63500" dir="3600000" algn="tl" rotWithShape="0">
                    <a:srgbClr val="000000">
                      <a:alpha val="70000"/>
                    </a:srgbClr>
                  </a:outerShdw>
                </a:effectLst>
                <a:latin typeface="Times New Roman" pitchFamily="18" charset="0"/>
              </a:rPr>
              <a:t>как мокрые курицы</a:t>
            </a: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a:t>
            </a:r>
          </a:p>
          <a:p>
            <a:pPr marL="265176" indent="-265176" eaLnBrk="1" fontAlgn="auto" hangingPunct="1">
              <a:spcAft>
                <a:spcPts val="0"/>
              </a:spcAft>
              <a:buFontTx/>
              <a:buNone/>
              <a:defRPr/>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Крыши домов и промокшие улицы…</a:t>
            </a:r>
          </a:p>
          <a:p>
            <a:pPr marL="265176" indent="-265176" eaLnBrk="1" fontAlgn="auto" hangingPunct="1">
              <a:spcAft>
                <a:spcPts val="0"/>
              </a:spcAft>
              <a:buNone/>
              <a:defRPr/>
            </a:pPr>
            <a:endPar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ndParaRPr>
          </a:p>
          <a:p>
            <a:pPr marL="265176" indent="-265176" eaLnBrk="1" fontAlgn="auto" hangingPunct="1">
              <a:spcAft>
                <a:spcPts val="0"/>
              </a:spcAft>
              <a:buFontTx/>
              <a:buNone/>
              <a:defRPr/>
            </a:pP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а) сравнение </a:t>
            </a:r>
          </a:p>
          <a:p>
            <a:pPr marL="265176" indent="-265176" eaLnBrk="1" fontAlgn="auto" hangingPunct="1">
              <a:spcAft>
                <a:spcPts val="0"/>
              </a:spcAft>
              <a:buFontTx/>
              <a:buNone/>
              <a:defRPr/>
            </a:pP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б) метафора </a:t>
            </a:r>
          </a:p>
          <a:p>
            <a:pPr marL="265176" indent="-265176" eaLnBrk="1" fontAlgn="auto" hangingPunct="1">
              <a:spcAft>
                <a:spcPts val="0"/>
              </a:spcAft>
              <a:buFontTx/>
              <a:buNone/>
              <a:defRPr/>
            </a:pP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rPr>
              <a:t>в) гипербола</a:t>
            </a:r>
          </a:p>
        </p:txBody>
      </p:sp>
    </p:spTree>
    <p:extLst>
      <p:ext uri="{BB962C8B-B14F-4D97-AF65-F5344CB8AC3E}">
        <p14:creationId xmlns="" xmlns:p14="http://schemas.microsoft.com/office/powerpoint/2010/main" val="28302048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985"/>
            <a:ext cx="8229600" cy="1399032"/>
          </a:xfrm>
        </p:spPr>
        <p:txBody>
          <a:bodyPr/>
          <a:lstStyle/>
          <a:p>
            <a:r>
              <a:rPr lang="ru-RU" b="1" dirty="0" smtClean="0">
                <a:solidFill>
                  <a:srgbClr val="0070C0"/>
                </a:solidFill>
              </a:rPr>
              <a:t>             </a:t>
            </a:r>
            <a:r>
              <a:rPr lang="ru-RU" dirty="0" smtClean="0">
                <a:ln w="18415" cmpd="sng">
                  <a:solidFill>
                    <a:srgbClr val="FFFF00"/>
                  </a:solidFill>
                  <a:prstDash val="solid"/>
                </a:ln>
                <a:solidFill>
                  <a:srgbClr val="FFFFFF"/>
                </a:solidFill>
                <a:effectLst>
                  <a:outerShdw blurRad="63500" dir="3600000" algn="tl" rotWithShape="0">
                    <a:srgbClr val="000000">
                      <a:alpha val="70000"/>
                    </a:srgbClr>
                  </a:outerShdw>
                </a:effectLst>
              </a:rPr>
              <a:t>Сравнение</a:t>
            </a:r>
            <a:endParaRPr lang="ru-RU" dirty="0">
              <a:ln w="18415" cmpd="sng">
                <a:solidFill>
                  <a:srgbClr val="FFFF00"/>
                </a:solidFill>
                <a:prstDash val="solid"/>
              </a:ln>
              <a:solidFill>
                <a:srgbClr val="FFFFFF"/>
              </a:solidFill>
              <a:effectLst>
                <a:outerShdw blurRad="63500" dir="3600000" algn="tl" rotWithShape="0">
                  <a:srgbClr val="000000">
                    <a:alpha val="70000"/>
                  </a:srgbClr>
                </a:outerShdw>
              </a:effectLst>
            </a:endParaRPr>
          </a:p>
        </p:txBody>
      </p:sp>
      <p:sp>
        <p:nvSpPr>
          <p:cNvPr id="3" name="Прямоугольник 2"/>
          <p:cNvSpPr/>
          <p:nvPr/>
        </p:nvSpPr>
        <p:spPr>
          <a:xfrm>
            <a:off x="395536" y="1124744"/>
            <a:ext cx="8424936" cy="5632311"/>
          </a:xfrm>
          <a:prstGeom prst="rect">
            <a:avLst/>
          </a:prstGeom>
        </p:spPr>
        <p:txBody>
          <a:bodyPr wrap="square">
            <a:spAutoFit/>
          </a:bodyPr>
          <a:lstStyle/>
          <a:p>
            <a:r>
              <a:rPr lang="ru-RU" sz="2400" b="1" dirty="0"/>
              <a:t>СРАВНЕ́НИЕ</a:t>
            </a:r>
            <a:r>
              <a:rPr lang="ru-RU" sz="2400" dirty="0"/>
              <a:t> —сопоставление одного предмета с другим с </a:t>
            </a:r>
            <a:r>
              <a:rPr lang="ru-RU" sz="2400" b="1" dirty="0"/>
              <a:t>целью создания художественного описания.</a:t>
            </a:r>
          </a:p>
          <a:p>
            <a:endParaRPr lang="ru-RU" sz="2400" dirty="0"/>
          </a:p>
          <a:p>
            <a:pPr algn="ctr"/>
            <a:r>
              <a:rPr lang="ru-RU" sz="2400" i="1" dirty="0" smtClean="0">
                <a:solidFill>
                  <a:srgbClr val="FFFF00"/>
                </a:solidFill>
              </a:rPr>
              <a:t>Например: «Разлетелись, как дым, облака»</a:t>
            </a:r>
          </a:p>
          <a:p>
            <a:pPr algn="ctr"/>
            <a:r>
              <a:rPr lang="ru-RU" sz="2400" i="1" dirty="0" smtClean="0">
                <a:solidFill>
                  <a:srgbClr val="FFFF00"/>
                </a:solidFill>
              </a:rPr>
              <a:t>«Облако  живым фонтаном клубится»</a:t>
            </a:r>
          </a:p>
          <a:p>
            <a:pPr algn="ctr"/>
            <a:r>
              <a:rPr lang="ru-RU" sz="2400" i="1" dirty="0" smtClean="0">
                <a:solidFill>
                  <a:srgbClr val="FFFF00"/>
                </a:solidFill>
              </a:rPr>
              <a:t>«Щенок похож на пушистый клубок»</a:t>
            </a:r>
            <a:endParaRPr lang="ru-RU" sz="2400" i="1" dirty="0">
              <a:solidFill>
                <a:srgbClr val="FFFF00"/>
              </a:solidFill>
            </a:endParaRPr>
          </a:p>
          <a:p>
            <a:pPr algn="ctr"/>
            <a:endParaRPr lang="ru-RU" sz="2400" i="1" dirty="0" smtClean="0">
              <a:solidFill>
                <a:schemeClr val="accent3">
                  <a:lumMod val="40000"/>
                  <a:lumOff val="60000"/>
                </a:schemeClr>
              </a:solidFill>
            </a:endParaRPr>
          </a:p>
          <a:p>
            <a:pPr>
              <a:buFontTx/>
              <a:buChar char="-"/>
            </a:pPr>
            <a:r>
              <a:rPr lang="ru-RU" sz="2400" i="1" dirty="0" smtClean="0">
                <a:ln w="18415" cmpd="sng">
                  <a:solidFill>
                    <a:schemeClr val="bg1"/>
                  </a:solidFill>
                  <a:prstDash val="solid"/>
                </a:ln>
                <a:solidFill>
                  <a:schemeClr val="accent3">
                    <a:lumMod val="40000"/>
                    <a:lumOff val="60000"/>
                  </a:schemeClr>
                </a:solidFill>
                <a:effectLst>
                  <a:outerShdw blurRad="63500" dir="3600000" algn="tl" rotWithShape="0">
                    <a:srgbClr val="000000">
                      <a:alpha val="70000"/>
                    </a:srgbClr>
                  </a:outerShdw>
                </a:effectLst>
              </a:rPr>
              <a:t> с</a:t>
            </a:r>
            <a:r>
              <a:rPr lang="ru-RU" sz="2400" i="1" dirty="0" smtClean="0">
                <a:ln w="18415" cmpd="sng">
                  <a:solidFill>
                    <a:schemeClr val="bg1"/>
                  </a:solidFill>
                  <a:prstDash val="solid"/>
                </a:ln>
                <a:solidFill>
                  <a:sysClr val="windowText" lastClr="000000"/>
                </a:solidFill>
                <a:effectLst>
                  <a:outerShdw blurRad="63500" dir="3600000" algn="tl" rotWithShape="0">
                    <a:srgbClr val="000000">
                      <a:alpha val="70000"/>
                    </a:srgbClr>
                  </a:outerShdw>
                </a:effectLst>
              </a:rPr>
              <a:t>пособствует образному описанию предметов или их признаков, действий;</a:t>
            </a:r>
          </a:p>
          <a:p>
            <a:pPr>
              <a:buFontTx/>
              <a:buChar char="-"/>
            </a:pPr>
            <a:r>
              <a:rPr lang="ru-RU" sz="2400" i="1" dirty="0" smtClean="0">
                <a:ln w="18415" cmpd="sng">
                  <a:solidFill>
                    <a:schemeClr val="bg1"/>
                  </a:solidFill>
                  <a:prstDash val="solid"/>
                </a:ln>
                <a:solidFill>
                  <a:sysClr val="windowText" lastClr="000000"/>
                </a:solidFill>
                <a:effectLst>
                  <a:outerShdw blurRad="63500" dir="3600000" algn="tl" rotWithShape="0">
                    <a:srgbClr val="000000">
                      <a:alpha val="70000"/>
                    </a:srgbClr>
                  </a:outerShdw>
                </a:effectLst>
              </a:rPr>
              <a:t>- помогает дать более точное, конкретное представление о свойствах описываемых явлений;</a:t>
            </a:r>
          </a:p>
          <a:p>
            <a:pPr>
              <a:buFontTx/>
              <a:buChar char="-"/>
            </a:pPr>
            <a:r>
              <a:rPr lang="ru-RU" sz="2400" i="1" dirty="0" smtClean="0">
                <a:ln w="18415" cmpd="sng">
                  <a:solidFill>
                    <a:schemeClr val="bg1"/>
                  </a:solidFill>
                  <a:prstDash val="solid"/>
                </a:ln>
                <a:solidFill>
                  <a:sysClr val="windowText" lastClr="000000"/>
                </a:solidFill>
                <a:effectLst>
                  <a:outerShdw blurRad="63500" dir="3600000" algn="tl" rotWithShape="0">
                    <a:srgbClr val="000000">
                      <a:alpha val="70000"/>
                    </a:srgbClr>
                  </a:outerShdw>
                </a:effectLst>
              </a:rPr>
              <a:t>- обращается на него особое внимание читателей;</a:t>
            </a:r>
          </a:p>
          <a:p>
            <a:pPr>
              <a:buFontTx/>
              <a:buChar char="-"/>
            </a:pPr>
            <a:r>
              <a:rPr lang="ru-RU" sz="2400" i="1" dirty="0" smtClean="0">
                <a:ln w="18415" cmpd="sng">
                  <a:solidFill>
                    <a:schemeClr val="bg1"/>
                  </a:solidFill>
                  <a:prstDash val="solid"/>
                </a:ln>
                <a:solidFill>
                  <a:sysClr val="windowText" lastClr="000000"/>
                </a:solidFill>
                <a:effectLst>
                  <a:outerShdw blurRad="63500" dir="3600000" algn="tl" rotWithShape="0">
                    <a:srgbClr val="000000">
                      <a:alpha val="70000"/>
                    </a:srgbClr>
                  </a:outerShdw>
                </a:effectLst>
              </a:rPr>
              <a:t>- с помощью сравнений лучше выделяется предмет или явление.</a:t>
            </a:r>
            <a:endParaRPr lang="ru-RU" sz="2400" i="1" dirty="0">
              <a:ln w="18415" cmpd="sng">
                <a:solidFill>
                  <a:schemeClr val="bg1"/>
                </a:solidFill>
                <a:prstDash val="solid"/>
              </a:ln>
              <a:solidFill>
                <a:sysClr val="windowText" lastClr="000000"/>
              </a:solidFill>
              <a:effectLst>
                <a:outerShdw blurRad="63500" dir="3600000" algn="tl" rotWithShape="0">
                  <a:srgbClr val="000000">
                    <a:alpha val="70000"/>
                  </a:srgbClr>
                </a:outerShdw>
              </a:effectLst>
            </a:endParaRPr>
          </a:p>
        </p:txBody>
      </p:sp>
    </p:spTree>
    <p:extLst>
      <p:ext uri="{BB962C8B-B14F-4D97-AF65-F5344CB8AC3E}">
        <p14:creationId xmlns="" xmlns:p14="http://schemas.microsoft.com/office/powerpoint/2010/main" val="24068434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548680"/>
            <a:ext cx="8280920" cy="3477875"/>
          </a:xfrm>
          <a:prstGeom prst="rect">
            <a:avLst/>
          </a:prstGeom>
        </p:spPr>
        <p:txBody>
          <a:bodyPr wrap="square">
            <a:spAutoFit/>
          </a:bodyPr>
          <a:lstStyle/>
          <a:p>
            <a:pPr lvl="0" indent="180975" algn="ctr" fontAlgn="base">
              <a:spcBef>
                <a:spcPct val="0"/>
              </a:spcBef>
              <a:spcAft>
                <a:spcPct val="0"/>
              </a:spcAft>
            </a:pPr>
            <a:r>
              <a:rPr lang="ru-RU" sz="4400" b="1" dirty="0" smtClean="0">
                <a:solidFill>
                  <a:srgbClr val="FFFF00"/>
                </a:solidFill>
                <a:latin typeface="Times New Roman" pitchFamily="18" charset="0"/>
                <a:ea typeface="Times New Roman" pitchFamily="18" charset="0"/>
                <a:cs typeface="Times New Roman" pitchFamily="18" charset="0"/>
              </a:rPr>
              <a:t>Работаем с текстом</a:t>
            </a:r>
          </a:p>
          <a:p>
            <a:pPr lvl="0" indent="180975" fontAlgn="base">
              <a:spcBef>
                <a:spcPct val="0"/>
              </a:spcBef>
              <a:spcAft>
                <a:spcPct val="0"/>
              </a:spcAft>
            </a:pPr>
            <a:r>
              <a:rPr lang="ru-RU" sz="4400" b="1" dirty="0" smtClean="0">
                <a:solidFill>
                  <a:srgbClr val="FFFF00"/>
                </a:solidFill>
                <a:latin typeface="Times New Roman" pitchFamily="18" charset="0"/>
                <a:ea typeface="Times New Roman" pitchFamily="18" charset="0"/>
                <a:cs typeface="Times New Roman" pitchFamily="18" charset="0"/>
              </a:rPr>
              <a:t> Носова Евгения Ивановича.</a:t>
            </a:r>
          </a:p>
          <a:p>
            <a:pPr lvl="0" indent="180975" fontAlgn="base">
              <a:spcBef>
                <a:spcPct val="0"/>
              </a:spcBef>
              <a:spcAft>
                <a:spcPct val="0"/>
              </a:spcAft>
            </a:pPr>
            <a:endParaRPr lang="ru-RU" sz="4400" b="1" dirty="0" smtClean="0">
              <a:solidFill>
                <a:srgbClr val="FFFF00"/>
              </a:solidFill>
              <a:latin typeface="Times New Roman" pitchFamily="18" charset="0"/>
              <a:ea typeface="Times New Roman" pitchFamily="18" charset="0"/>
              <a:cs typeface="Times New Roman" pitchFamily="18" charset="0"/>
            </a:endParaRPr>
          </a:p>
          <a:p>
            <a:pPr lvl="0" indent="180975" fontAlgn="base">
              <a:spcBef>
                <a:spcPct val="0"/>
              </a:spcBef>
              <a:spcAft>
                <a:spcPct val="0"/>
              </a:spcAft>
            </a:pPr>
            <a:r>
              <a:rPr lang="ru-RU" sz="4400" b="1" dirty="0" smtClean="0">
                <a:solidFill>
                  <a:srgbClr val="FFFF00"/>
                </a:solidFill>
                <a:latin typeface="Times New Roman" pitchFamily="18" charset="0"/>
                <a:ea typeface="Times New Roman" pitchFamily="18" charset="0"/>
                <a:cs typeface="Times New Roman" pitchFamily="18" charset="0"/>
              </a:rPr>
              <a:t>Определяем выразительные средства речи.</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251520" y="94028"/>
            <a:ext cx="871296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Шаг 5. Пишем заключение.</a:t>
            </a:r>
          </a:p>
          <a:p>
            <a:pPr marL="0" marR="0" lvl="0" indent="180975"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a:r>
            <a:br>
              <a:rPr kumimoji="0" lang="ru-RU" sz="28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br>
            <a:r>
              <a:rPr kumimoji="0" lang="ru-RU" sz="28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a:t>
            </a: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В заключительной части сочинения делается </a:t>
            </a:r>
            <a:r>
              <a:rPr kumimoji="0" lang="ru-RU" sz="2800" b="0" i="0" u="sng" strike="noStrike" cap="none" normalizeH="0" baseline="0" dirty="0" smtClean="0">
                <a:ln>
                  <a:noFill/>
                </a:ln>
                <a:effectLst/>
                <a:latin typeface="Times New Roman" pitchFamily="18" charset="0"/>
                <a:ea typeface="Times New Roman" pitchFamily="18" charset="0"/>
                <a:cs typeface="Times New Roman" pitchFamily="18" charset="0"/>
              </a:rPr>
              <a:t>вывод</a:t>
            </a: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 из всего сказанного.</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 Как правило, в заключении говорится о том же, о чём во вступлении, но другими словами.</a:t>
            </a:r>
            <a:r>
              <a:rPr kumimoji="0" lang="ru-RU" sz="2800" b="0" i="0" u="none" strike="noStrike" cap="none" normalizeH="0" baseline="0" dirty="0" smtClean="0">
                <a:ln>
                  <a:noFill/>
                </a:ln>
                <a:effectLst/>
                <a:latin typeface="Times New Roman" pitchFamily="18" charset="0"/>
                <a:cs typeface="Times New Roman" pitchFamily="18" charset="0"/>
              </a:rPr>
              <a:t> </a:t>
            </a:r>
          </a:p>
        </p:txBody>
      </p:sp>
      <p:sp>
        <p:nvSpPr>
          <p:cNvPr id="46082" name="Rectangle 2"/>
          <p:cNvSpPr>
            <a:spLocks noChangeArrowheads="1"/>
          </p:cNvSpPr>
          <p:nvPr/>
        </p:nvSpPr>
        <p:spPr bwMode="auto">
          <a:xfrm>
            <a:off x="323528" y="2924944"/>
            <a:ext cx="8640960"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Начать вывод можно следующими словами и фразами:</a:t>
            </a:r>
            <a:br>
              <a:rPr kumimoji="0" lang="ru-RU" sz="24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br>
            <a:r>
              <a:rPr kumimoji="0" lang="ru-RU" sz="24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  </a:t>
            </a: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Таким образом, ... </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Итак, ...</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Следовательно, ...</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В итоге можно прийти к такому выводу: ...</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В заключение можно сказать, что ...</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Мы убеждаемся в том, что ...</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Обобщая сказанное, ...</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effectLst/>
                <a:latin typeface="Times New Roman" pitchFamily="18" charset="0"/>
                <a:ea typeface="Times New Roman" pitchFamily="18" charset="0"/>
                <a:cs typeface="Times New Roman" pitchFamily="18" charset="0"/>
              </a:rPr>
              <a:t>Из этого следует, что ...</a:t>
            </a:r>
            <a:endPar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effectLst/>
                <a:latin typeface="Trebuchet MS" pitchFamily="34" charset="0"/>
                <a:ea typeface="Times New Roman" pitchFamily="18" charset="0"/>
                <a:cs typeface="Times New Roman" pitchFamily="18" charset="0"/>
              </a:rPr>
              <a:t>и т.д.</a:t>
            </a:r>
            <a:r>
              <a:rPr kumimoji="0" lang="ru-RU" sz="1000" b="0" i="0" u="none" strike="noStrike" cap="none" normalizeH="0" baseline="0" dirty="0" smtClean="0">
                <a:ln>
                  <a:noFill/>
                </a:ln>
                <a:solidFill>
                  <a:srgbClr val="666666"/>
                </a:solidFill>
                <a:effectLst/>
                <a:latin typeface="Trebuchet MS" pitchFamily="34" charset="0"/>
                <a:ea typeface="Times New Roman" pitchFamily="18" charset="0"/>
                <a:cs typeface="Times New Roman" pitchFamily="18" charset="0"/>
              </a:rPr>
              <a:t/>
            </a:r>
            <a:br>
              <a:rPr kumimoji="0" lang="ru-RU" sz="1000" b="0" i="0" u="none" strike="noStrike" cap="none" normalizeH="0" baseline="0" dirty="0" smtClean="0">
                <a:ln>
                  <a:noFill/>
                </a:ln>
                <a:solidFill>
                  <a:srgbClr val="666666"/>
                </a:solidFill>
                <a:effectLst/>
                <a:latin typeface="Trebuchet MS" pitchFamily="34" charset="0"/>
                <a:ea typeface="Times New Roman" pitchFamily="18" charset="0"/>
                <a:cs typeface="Times New Roman" pitchFamily="18" charset="0"/>
              </a:rPr>
            </a:br>
            <a:r>
              <a:rPr kumimoji="0" lang="ru-RU" sz="1000" b="0" i="0" u="none" strike="noStrike" cap="none" normalizeH="0" baseline="0" dirty="0" smtClean="0">
                <a:ln>
                  <a:noFill/>
                </a:ln>
                <a:solidFill>
                  <a:srgbClr val="666666"/>
                </a:solidFill>
                <a:effectLst/>
                <a:latin typeface="Trebuchet MS" pitchFamily="34" charset="0"/>
                <a:ea typeface="Times New Roman" pitchFamily="18" charset="0"/>
                <a:cs typeface="Times New Roman" pitchFamily="18" charset="0"/>
              </a:rPr>
              <a:t/>
            </a:r>
            <a:br>
              <a:rPr kumimoji="0" lang="ru-RU" sz="1000" b="0" i="0" u="none" strike="noStrike" cap="none" normalizeH="0" baseline="0" dirty="0" smtClean="0">
                <a:ln>
                  <a:noFill/>
                </a:ln>
                <a:solidFill>
                  <a:srgbClr val="666666"/>
                </a:solidFill>
                <a:effectLst/>
                <a:latin typeface="Trebuchet MS" pitchFamily="34" charset="0"/>
                <a:ea typeface="Times New Roman" pitchFamily="18" charset="0"/>
                <a:cs typeface="Times New Roman" pitchFamily="18"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306" y="262345"/>
            <a:ext cx="8712968" cy="6740307"/>
          </a:xfrm>
          <a:prstGeom prst="rect">
            <a:avLst/>
          </a:prstGeom>
        </p:spPr>
        <p:txBody>
          <a:bodyPr wrap="square">
            <a:spAutoFit/>
          </a:bodyPr>
          <a:lstStyle/>
          <a:p>
            <a:r>
              <a:rPr lang="ru-RU" sz="2400" b="1" dirty="0" smtClean="0"/>
              <a:t>    Заключение </a:t>
            </a:r>
            <a:r>
              <a:rPr lang="ru-RU" sz="2400" b="1" dirty="0"/>
              <a:t>так же, как и вступление, не должно превышать по объёму основную часть сочинения.</a:t>
            </a:r>
            <a:endParaRPr lang="ru-RU" sz="2400" dirty="0"/>
          </a:p>
          <a:p>
            <a:r>
              <a:rPr lang="ru-RU" sz="2400" b="1" dirty="0"/>
              <a:t> Заключение должно представлять собой вывод о справедливости высказывания.</a:t>
            </a:r>
            <a:endParaRPr lang="ru-RU" sz="2400" dirty="0"/>
          </a:p>
          <a:p>
            <a:endParaRPr lang="ru-RU" sz="2400" b="1" u="sng" dirty="0" smtClean="0"/>
          </a:p>
          <a:p>
            <a:r>
              <a:rPr lang="ru-RU" sz="2400" b="1" u="sng" dirty="0" smtClean="0"/>
              <a:t>Можно также использовать выражения</a:t>
            </a:r>
            <a:r>
              <a:rPr lang="ru-RU" sz="2400" b="1" dirty="0"/>
              <a:t>: </a:t>
            </a:r>
            <a:endParaRPr lang="ru-RU" sz="2400" b="1" dirty="0" smtClean="0"/>
          </a:p>
          <a:p>
            <a:r>
              <a:rPr lang="ru-RU" sz="2400" b="1" dirty="0" smtClean="0"/>
              <a:t>я </a:t>
            </a:r>
            <a:r>
              <a:rPr lang="ru-RU" sz="2400" b="1" dirty="0"/>
              <a:t>думаю</a:t>
            </a:r>
            <a:r>
              <a:rPr lang="ru-RU" sz="2400" b="1" dirty="0" smtClean="0"/>
              <a:t>,…</a:t>
            </a:r>
          </a:p>
          <a:p>
            <a:r>
              <a:rPr lang="ru-RU" sz="2400" b="1" dirty="0" smtClean="0"/>
              <a:t>я </a:t>
            </a:r>
            <a:r>
              <a:rPr lang="ru-RU" sz="2400" b="1" dirty="0"/>
              <a:t>считаю</a:t>
            </a:r>
            <a:r>
              <a:rPr lang="ru-RU" sz="2400" b="1" dirty="0" smtClean="0"/>
              <a:t>,…</a:t>
            </a:r>
          </a:p>
          <a:p>
            <a:r>
              <a:rPr lang="ru-RU" sz="2400" b="1" dirty="0" smtClean="0"/>
              <a:t>по </a:t>
            </a:r>
            <a:r>
              <a:rPr lang="ru-RU" sz="2400" b="1" dirty="0"/>
              <a:t>моему мнению</a:t>
            </a:r>
            <a:r>
              <a:rPr lang="ru-RU" sz="2400" b="1" dirty="0" smtClean="0"/>
              <a:t>,…</a:t>
            </a:r>
          </a:p>
          <a:p>
            <a:r>
              <a:rPr lang="ru-RU" sz="2400" b="1" dirty="0" smtClean="0"/>
              <a:t>по-моему,…</a:t>
            </a:r>
          </a:p>
          <a:p>
            <a:r>
              <a:rPr lang="ru-RU" sz="2400" b="1" dirty="0" smtClean="0"/>
              <a:t>на </a:t>
            </a:r>
            <a:r>
              <a:rPr lang="ru-RU" sz="2400" b="1" dirty="0"/>
              <a:t>мой взгляд</a:t>
            </a:r>
            <a:r>
              <a:rPr lang="ru-RU" sz="2400" b="1" dirty="0" smtClean="0"/>
              <a:t>,…</a:t>
            </a:r>
          </a:p>
          <a:p>
            <a:r>
              <a:rPr lang="ru-RU" sz="2400" b="1" dirty="0" smtClean="0"/>
              <a:t>я </a:t>
            </a:r>
            <a:r>
              <a:rPr lang="ru-RU" sz="2400" b="1" dirty="0"/>
              <a:t>убеждён</a:t>
            </a:r>
            <a:r>
              <a:rPr lang="ru-RU" sz="2400" b="1" dirty="0" smtClean="0"/>
              <a:t>,…</a:t>
            </a:r>
          </a:p>
          <a:p>
            <a:r>
              <a:rPr lang="ru-RU" sz="2400" b="1" dirty="0" smtClean="0"/>
              <a:t>я </a:t>
            </a:r>
            <a:r>
              <a:rPr lang="ru-RU" sz="2400" b="1" dirty="0"/>
              <a:t>уверен в том, что</a:t>
            </a:r>
            <a:r>
              <a:rPr lang="ru-RU" sz="2400" b="1" dirty="0" smtClean="0"/>
              <a:t>…</a:t>
            </a:r>
          </a:p>
          <a:p>
            <a:r>
              <a:rPr lang="ru-RU" sz="2400" b="1" dirty="0" smtClean="0"/>
              <a:t>и </a:t>
            </a:r>
            <a:r>
              <a:rPr lang="ru-RU" sz="2400" b="1" dirty="0"/>
              <a:t>т.д.</a:t>
            </a:r>
            <a:endParaRPr lang="ru-RU" sz="2400" dirty="0"/>
          </a:p>
          <a:p>
            <a:r>
              <a:rPr lang="ru-RU" sz="2400" dirty="0"/>
              <a:t> </a:t>
            </a:r>
          </a:p>
          <a:p>
            <a:r>
              <a:rPr lang="ru-RU" sz="2400" dirty="0"/>
              <a:t> Вывод должен быть бесспорным. Стоит не забывать об объеме сочинения-рассуждения</a:t>
            </a:r>
            <a:r>
              <a:rPr lang="ru-RU" sz="2400" dirty="0" smtClean="0"/>
              <a:t>. (90 и чуть более слов)</a:t>
            </a:r>
            <a:endParaRPr lang="ru-RU" sz="2400" dirty="0"/>
          </a:p>
        </p:txBody>
      </p:sp>
    </p:spTree>
    <p:extLst>
      <p:ext uri="{BB962C8B-B14F-4D97-AF65-F5344CB8AC3E}">
        <p14:creationId xmlns="" xmlns:p14="http://schemas.microsoft.com/office/powerpoint/2010/main" val="443654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323528" y="332656"/>
            <a:ext cx="8316416" cy="3108543"/>
          </a:xfrm>
          <a:prstGeom prst="rect">
            <a:avLst/>
          </a:prstGeom>
          <a:no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indent="180975" fontAlgn="base">
              <a:spcBef>
                <a:spcPct val="0"/>
              </a:spcBef>
              <a:spcAft>
                <a:spcPct val="0"/>
              </a:spcAft>
            </a:pPr>
            <a:r>
              <a:rPr kumimoji="0" lang="ru-RU" sz="2800" b="1" u="none" strike="noStrike" normalizeH="0" baseline="0" dirty="0" smtClean="0">
                <a:latin typeface="Times New Roman" pitchFamily="18" charset="0"/>
                <a:ea typeface="Times New Roman" pitchFamily="18" charset="0"/>
                <a:cs typeface="Times New Roman" pitchFamily="18" charset="0"/>
              </a:rPr>
              <a:t> Вывод 1.</a:t>
            </a:r>
          </a:p>
          <a:p>
            <a:pPr indent="180975" fontAlgn="base">
              <a:spcBef>
                <a:spcPct val="0"/>
              </a:spcBef>
              <a:spcAft>
                <a:spcPct val="0"/>
              </a:spcAft>
            </a:pPr>
            <a:r>
              <a:rPr kumimoji="0" lang="ru-RU" sz="2800" b="1" u="none" strike="noStrike" normalizeH="0" baseline="0" dirty="0" smtClean="0">
                <a:latin typeface="Times New Roman" pitchFamily="18" charset="0"/>
                <a:ea typeface="Times New Roman" pitchFamily="18" charset="0"/>
                <a:cs typeface="Times New Roman" pitchFamily="18" charset="0"/>
              </a:rPr>
              <a:t> Таким образом, приведённые примеры подтверждают  мысль  </a:t>
            </a:r>
            <a:r>
              <a:rPr lang="ru-RU" sz="2800" b="1" dirty="0" smtClean="0">
                <a:latin typeface="Times New Roman" pitchFamily="18" charset="0"/>
                <a:cs typeface="Times New Roman" pitchFamily="18" charset="0"/>
              </a:rPr>
              <a:t> Маргариты Николаевны Кожиной, что</a:t>
            </a: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«читатель проникает в мир образов художественного произведения через его речевую ткань».</a:t>
            </a:r>
            <a:endParaRPr lang="ru-RU" sz="2800" dirty="0" smtClean="0">
              <a:latin typeface="Times New Roman" pitchFamily="18" charset="0"/>
              <a:cs typeface="Times New Roman" pitchFamily="18" charset="0"/>
            </a:endParaRPr>
          </a:p>
          <a:p>
            <a:pPr marL="0" marR="0" lvl="0" indent="180975" algn="l" defTabSz="914400" rtl="0" eaLnBrk="1" fontAlgn="base" latinLnBrk="0" hangingPunct="1">
              <a:lnSpc>
                <a:spcPct val="100000"/>
              </a:lnSpc>
              <a:spcBef>
                <a:spcPct val="0"/>
              </a:spcBef>
              <a:spcAft>
                <a:spcPct val="0"/>
              </a:spcAft>
              <a:buClrTx/>
              <a:buSzTx/>
              <a:buFontTx/>
              <a:buNone/>
              <a:tabLst/>
            </a:pPr>
            <a:endParaRPr kumimoji="0" lang="ru-RU" sz="28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
        <p:nvSpPr>
          <p:cNvPr id="3" name="Прямоугольник 2"/>
          <p:cNvSpPr/>
          <p:nvPr/>
        </p:nvSpPr>
        <p:spPr>
          <a:xfrm>
            <a:off x="323528" y="3573016"/>
            <a:ext cx="8424936" cy="3108543"/>
          </a:xfrm>
          <a:prstGeom prst="rect">
            <a:avLst/>
          </a:prstGeom>
        </p:spPr>
        <p:txBody>
          <a:bodyPr wrap="square">
            <a:spAutoFit/>
          </a:bodyPr>
          <a:lstStyle/>
          <a:p>
            <a:r>
              <a:rPr lang="ru-RU" sz="2800" b="1" dirty="0" smtClean="0">
                <a:latin typeface="Times New Roman" pitchFamily="18" charset="0"/>
                <a:cs typeface="Times New Roman" pitchFamily="18" charset="0"/>
              </a:rPr>
              <a:t>   Вывод 2.</a:t>
            </a:r>
          </a:p>
          <a:p>
            <a:r>
              <a:rPr lang="ru-RU" sz="2800" b="1" dirty="0" smtClean="0">
                <a:latin typeface="Times New Roman" pitchFamily="18" charset="0"/>
                <a:cs typeface="Times New Roman" pitchFamily="18" charset="0"/>
              </a:rPr>
              <a:t>   Таким образом, приведённые мною примеры  служат для понимания  высказывания М. Н. Кожиной: «Читатель проникает в мир образов художественного произведения через его речевую ткань». Я согласна с мнением автора  этого высказывания.</a:t>
            </a:r>
            <a:endParaRPr lang="ru-RU"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9" descr="http://to-name.ru/images/biography/pisarev-dmitrij-ivanovich.jpg"/>
          <p:cNvPicPr>
            <a:picLocks noChangeAspect="1" noChangeArrowheads="1"/>
          </p:cNvPicPr>
          <p:nvPr/>
        </p:nvPicPr>
        <p:blipFill>
          <a:blip r:embed="rId2" cstate="print"/>
          <a:srcRect/>
          <a:stretch>
            <a:fillRect/>
          </a:stretch>
        </p:blipFill>
        <p:spPr bwMode="auto">
          <a:xfrm>
            <a:off x="251520" y="2276872"/>
            <a:ext cx="1524000" cy="1933576"/>
          </a:xfrm>
          <a:prstGeom prst="rect">
            <a:avLst/>
          </a:prstGeom>
          <a:noFill/>
          <a:ln>
            <a:solidFill>
              <a:schemeClr val="bg1"/>
            </a:solidFill>
          </a:ln>
        </p:spPr>
      </p:pic>
      <p:sp>
        <p:nvSpPr>
          <p:cNvPr id="8" name="Прямоугольник 7"/>
          <p:cNvSpPr/>
          <p:nvPr/>
        </p:nvSpPr>
        <p:spPr>
          <a:xfrm>
            <a:off x="2123728" y="2348880"/>
            <a:ext cx="6462464" cy="1815882"/>
          </a:xfrm>
          <a:prstGeom prst="rect">
            <a:avLst/>
          </a:prstGeom>
          <a:ln/>
        </p:spPr>
        <p:style>
          <a:lnRef idx="0">
            <a:schemeClr val="dk1"/>
          </a:lnRef>
          <a:fillRef idx="3">
            <a:schemeClr val="dk1"/>
          </a:fillRef>
          <a:effectRef idx="3">
            <a:schemeClr val="dk1"/>
          </a:effectRef>
          <a:fontRef idx="minor">
            <a:schemeClr val="lt1"/>
          </a:fontRef>
        </p:style>
        <p:txBody>
          <a:bodyPr wrap="square">
            <a:spAutoFit/>
          </a:bodyPr>
          <a:lstStyle/>
          <a:p>
            <a:pPr lvl="0" fontAlgn="base">
              <a:spcBef>
                <a:spcPct val="0"/>
              </a:spcBef>
              <a:spcAft>
                <a:spcPct val="0"/>
              </a:spcAft>
            </a:pPr>
            <a:r>
              <a:rPr kumimoji="0" lang="ru-RU" sz="2800" i="1"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Arial Unicode MS" pitchFamily="34" charset="-128"/>
                <a:cs typeface="Times New Roman" pitchFamily="18" charset="0"/>
              </a:rPr>
              <a:t>Неправильность употребления слов ведёт за собой ошибки в области мысли и потом в практике жизни.</a:t>
            </a:r>
          </a:p>
          <a:p>
            <a:pPr lvl="0" algn="r" eaLnBrk="0" fontAlgn="base" hangingPunct="0">
              <a:spcBef>
                <a:spcPct val="0"/>
              </a:spcBef>
              <a:spcAft>
                <a:spcPct val="0"/>
              </a:spcAft>
            </a:pPr>
            <a:r>
              <a:rPr kumimoji="0" lang="ru-RU" sz="2800" i="1"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Arial Unicode MS" pitchFamily="34" charset="-128"/>
                <a:cs typeface="Times New Roman" pitchFamily="18" charset="0"/>
              </a:rPr>
              <a:t>Д. И. Писарев</a:t>
            </a:r>
          </a:p>
        </p:txBody>
      </p:sp>
      <p:pic>
        <p:nvPicPr>
          <p:cNvPr id="10" name="Picture 12" descr="http://rusmilestones.ru/dataphotos/vehi_27_07_2007_2.jpg"/>
          <p:cNvPicPr>
            <a:picLocks noChangeAspect="1" noChangeArrowheads="1"/>
          </p:cNvPicPr>
          <p:nvPr/>
        </p:nvPicPr>
        <p:blipFill>
          <a:blip r:embed="rId3" cstate="print"/>
          <a:srcRect/>
          <a:stretch>
            <a:fillRect/>
          </a:stretch>
        </p:blipFill>
        <p:spPr bwMode="auto">
          <a:xfrm>
            <a:off x="251520" y="4509120"/>
            <a:ext cx="1524000" cy="2102069"/>
          </a:xfrm>
          <a:prstGeom prst="rect">
            <a:avLst/>
          </a:prstGeom>
          <a:noFill/>
          <a:ln>
            <a:solidFill>
              <a:schemeClr val="bg1"/>
            </a:solidFill>
          </a:ln>
        </p:spPr>
      </p:pic>
      <p:sp>
        <p:nvSpPr>
          <p:cNvPr id="11" name="Прямоугольник 10"/>
          <p:cNvSpPr/>
          <p:nvPr/>
        </p:nvSpPr>
        <p:spPr>
          <a:xfrm>
            <a:off x="2123728" y="4437112"/>
            <a:ext cx="6480719" cy="2246769"/>
          </a:xfrm>
          <a:prstGeom prst="rect">
            <a:avLst/>
          </a:prstGeom>
          <a:ln/>
        </p:spPr>
        <p:style>
          <a:lnRef idx="0">
            <a:schemeClr val="dk1"/>
          </a:lnRef>
          <a:fillRef idx="3">
            <a:schemeClr val="dk1"/>
          </a:fillRef>
          <a:effectRef idx="3">
            <a:schemeClr val="dk1"/>
          </a:effectRef>
          <a:fontRef idx="minor">
            <a:schemeClr val="lt1"/>
          </a:fontRef>
        </p:style>
        <p:txBody>
          <a:bodyPr wrap="square">
            <a:spAutoFit/>
          </a:bodyPr>
          <a:lstStyle/>
          <a:p>
            <a:pPr lvl="0" indent="47625" fontAlgn="base">
              <a:spcBef>
                <a:spcPct val="0"/>
              </a:spcBef>
              <a:spcAft>
                <a:spcPct val="0"/>
              </a:spcAft>
            </a:pPr>
            <a:r>
              <a:rPr kumimoji="0" lang="ru-RU" sz="2800" i="1"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Arial Unicode MS" pitchFamily="34" charset="-128"/>
                <a:cs typeface="Times New Roman" pitchFamily="18" charset="0"/>
              </a:rPr>
              <a:t>Русский язык достаточно богат, он обладает всеми средствами для выражения самых тонких ощущений и оттенков мысли.</a:t>
            </a:r>
          </a:p>
          <a:p>
            <a:pPr lvl="0" indent="47625" algn="r" eaLnBrk="0" fontAlgn="base" hangingPunct="0">
              <a:spcBef>
                <a:spcPct val="0"/>
              </a:spcBef>
              <a:spcAft>
                <a:spcPct val="0"/>
              </a:spcAft>
            </a:pPr>
            <a:r>
              <a:rPr kumimoji="0" lang="ru-RU" sz="2800" i="1"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Arial Unicode MS" pitchFamily="34" charset="-128"/>
                <a:cs typeface="Times New Roman" pitchFamily="18" charset="0"/>
                <a:hlinkClick r:id="rId4"/>
              </a:rPr>
              <a:t>Короленко В. Г</a:t>
            </a:r>
            <a:endParaRPr lang="ru-RU"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
        <p:nvSpPr>
          <p:cNvPr id="2" name="Заголовок 1"/>
          <p:cNvSpPr>
            <a:spLocks noGrp="1"/>
          </p:cNvSpPr>
          <p:nvPr>
            <p:ph type="title"/>
          </p:nvPr>
        </p:nvSpPr>
        <p:spPr>
          <a:xfrm>
            <a:off x="518864" y="692696"/>
            <a:ext cx="8229600" cy="1296144"/>
          </a:xfrm>
        </p:spPr>
        <p:txBody>
          <a:bodyPr>
            <a:noAutofit/>
          </a:bodyPr>
          <a:lstStyle/>
          <a:p>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«В языке есть… слова. В языке есть… грамматика. Это – те способы, которыми язык пользуется, чтобы строить предложения». </a:t>
            </a:r>
            <a:b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Лев </a:t>
            </a: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Васильевич Успенский</a:t>
            </a:r>
            <a:b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endPar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3055745287"/>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395536" y="620108"/>
            <a:ext cx="8748464"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effectLst/>
                <a:latin typeface="Times New Roman" pitchFamily="18" charset="0"/>
                <a:ea typeface="Times New Roman" pitchFamily="18" charset="0"/>
                <a:cs typeface="Times New Roman" pitchFamily="18" charset="0"/>
              </a:rPr>
              <a:t>ПЛАН сочинения-рассуждения на лингвистическую тему .</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1. </a:t>
            </a:r>
            <a:r>
              <a:rPr kumimoji="0" lang="ru-RU" sz="2800" b="1" i="0" u="none" strike="noStrike" cap="none" normalizeH="0" baseline="0" dirty="0" smtClean="0">
                <a:ln>
                  <a:noFill/>
                </a:ln>
                <a:effectLst/>
                <a:latin typeface="Times New Roman" pitchFamily="18" charset="0"/>
                <a:ea typeface="Times New Roman" pitchFamily="18" charset="0"/>
                <a:cs typeface="Times New Roman" pitchFamily="18" charset="0"/>
              </a:rPr>
              <a:t>Тезис</a:t>
            </a: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 (формулируем позицию автора и выражаем своё отношение к ней).</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2. </a:t>
            </a:r>
            <a:r>
              <a:rPr kumimoji="0" lang="ru-RU" sz="2800" b="1" i="0" u="none" strike="noStrike" cap="none" normalizeH="0" baseline="0" dirty="0" smtClean="0">
                <a:ln>
                  <a:noFill/>
                </a:ln>
                <a:effectLst/>
                <a:latin typeface="Times New Roman" pitchFamily="18" charset="0"/>
                <a:ea typeface="Times New Roman" pitchFamily="18" charset="0"/>
                <a:cs typeface="Times New Roman" pitchFamily="18" charset="0"/>
              </a:rPr>
              <a:t>Аргументация:</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    а) аргумент-пример №1;</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    б) аргумент-пример №2.</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3. </a:t>
            </a:r>
            <a:r>
              <a:rPr kumimoji="0" lang="ru-RU" sz="2800" b="1" i="0" u="none" strike="noStrike" cap="none" normalizeH="0" baseline="0" dirty="0" smtClean="0">
                <a:ln>
                  <a:noFill/>
                </a:ln>
                <a:effectLst/>
                <a:latin typeface="Times New Roman" pitchFamily="18" charset="0"/>
                <a:ea typeface="Times New Roman" pitchFamily="18" charset="0"/>
                <a:cs typeface="Times New Roman" pitchFamily="18" charset="0"/>
              </a:rPr>
              <a:t>Вывод.</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Каждую часть начинаем </a:t>
            </a:r>
            <a:r>
              <a:rPr kumimoji="0" lang="ru-RU" sz="2800" b="1" i="0" u="sng"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с красной строки.</a:t>
            </a: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 </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ea typeface="Times New Roman" pitchFamily="18" charset="0"/>
                <a:cs typeface="Times New Roman" pitchFamily="18" charset="0"/>
              </a:rPr>
              <a:t>То есть в вашем сочинении должно быть </a:t>
            </a:r>
            <a:r>
              <a:rPr kumimoji="0" lang="ru-RU" sz="2800" b="1" i="0" u="sng"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минимум 3 абзаца.</a:t>
            </a:r>
            <a:endParaRPr kumimoji="0" lang="ru-RU"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А </a:t>
            </a:r>
            <a:r>
              <a:rPr kumimoji="0" lang="ru-RU" sz="2800" b="1" i="0" u="sng"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лучше 4</a:t>
            </a:r>
            <a:r>
              <a:rPr kumimoji="0" lang="ru-RU"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ru-RU" sz="2800" b="0"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т.к. 2-ую часть можно разбить на 2 абзаца в соответствии с количеством аргументов-примеров.</a:t>
            </a:r>
            <a:endParaRPr kumimoji="0" lang="ru-RU"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004828"/>
            <a:ext cx="8208912" cy="2062103"/>
          </a:xfrm>
          <a:prstGeom prst="rect">
            <a:avLst/>
          </a:prstGeom>
        </p:spPr>
        <p:txBody>
          <a:bodyPr wrap="square">
            <a:spAutoFit/>
          </a:bodyPr>
          <a:lstStyle/>
          <a:p>
            <a:r>
              <a:rPr lang="ru-RU" sz="3200" dirty="0"/>
              <a:t>«Русский язык… обладает всеми средствами для выражения самых тонких ощущений и оттенков мысли».</a:t>
            </a:r>
            <a:br>
              <a:rPr lang="ru-RU" sz="3200" dirty="0"/>
            </a:br>
            <a:r>
              <a:rPr lang="ru-RU" sz="3200" dirty="0"/>
              <a:t>                  </a:t>
            </a:r>
            <a:r>
              <a:rPr lang="ru-RU" sz="3200" dirty="0" smtClean="0"/>
              <a:t>              </a:t>
            </a:r>
            <a:r>
              <a:rPr lang="ru-RU" dirty="0" smtClean="0"/>
              <a:t>Владимир  </a:t>
            </a:r>
            <a:r>
              <a:rPr lang="ru-RU" dirty="0" err="1" smtClean="0"/>
              <a:t>Галактионович</a:t>
            </a:r>
            <a:r>
              <a:rPr lang="ru-RU" dirty="0" smtClean="0"/>
              <a:t> Короленко</a:t>
            </a:r>
            <a:endParaRPr lang="ru-RU" dirty="0"/>
          </a:p>
        </p:txBody>
      </p:sp>
    </p:spTree>
    <p:extLst>
      <p:ext uri="{BB962C8B-B14F-4D97-AF65-F5344CB8AC3E}">
        <p14:creationId xmlns="" xmlns:p14="http://schemas.microsoft.com/office/powerpoint/2010/main" val="11161930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0219" y="260648"/>
            <a:ext cx="8712732" cy="6740307"/>
          </a:xfrm>
          <a:prstGeom prst="rect">
            <a:avLst/>
          </a:prstGeom>
        </p:spPr>
        <p:txBody>
          <a:bodyPr wrap="square">
            <a:spAutoFit/>
          </a:bodyPr>
          <a:lstStyle/>
          <a:p>
            <a:r>
              <a:rPr lang="ru-RU" dirty="0"/>
              <a:t>(1)Сколько маленький Коля помнил себя в войну, он всегда был голодным. (2)Он никак не мог привыкнуть, приладиться к голоду, и его ввалившиеся глаза сердито поблескивали, постоянно искали добычу. (3)Черноволосый, нестриженый, взъерошенный, с проступающими ребрышками, он был похож на маленького исхудалого волчонка. (4)Дома ему давали болтанку и хлеб. (5)Мать добавляла в муку веники — вымолоченные метелки проса, и хлеб был тяжелый, вязкий; от него пахло сырой глиной. (6)Но и этот хлеб голодный мальчонка съедал мгновенно.</a:t>
            </a:r>
          </a:p>
          <a:p>
            <a:r>
              <a:rPr lang="ru-RU" dirty="0"/>
              <a:t>(7)Один раз за всю войну он наелся хлеба вдосталь. (8)И хлеб был не из веников — настоящий. (9)Его принесли с собой наши автоматчики.</a:t>
            </a:r>
          </a:p>
          <a:p>
            <a:r>
              <a:rPr lang="ru-RU" dirty="0"/>
              <a:t>(10)Они вошли в хату ночью. (11)Маленький Коля забился в угол и опасливо наблюдал за пришельцами. (12)И тут его заметил скуластый солдат, прихрамывающий на левую ногу.(13) Он поманил к себе Колю:</a:t>
            </a:r>
          </a:p>
          <a:p>
            <a:r>
              <a:rPr lang="ru-RU" dirty="0"/>
              <a:t>(14)— Эй, хозяин, пойди-ка сюда. (15)Хлебушка хочешь?</a:t>
            </a:r>
          </a:p>
          <a:p>
            <a:r>
              <a:rPr lang="ru-RU" dirty="0"/>
              <a:t>(16)Мальчику захотелось крикнуть: «Хочу! Хочу!» (17)Но к горлу подкатил ком. (18)Он не мог произнести ни слова и молча глотал слюну.</a:t>
            </a:r>
          </a:p>
          <a:p>
            <a:r>
              <a:rPr lang="ru-RU" dirty="0"/>
              <a:t>(19)— Ты, наверно, плотно поужинал?</a:t>
            </a:r>
          </a:p>
          <a:p>
            <a:r>
              <a:rPr lang="ru-RU" dirty="0"/>
              <a:t>(20)Коля растерянно заморгал, а скуластый солдат развязал мешок и сунул ему в руку большой кусок хлеба. (21)У голодного мальчика закружилась голова. Он вскарабкался на печку, зажмурил глаза и припал к хлебу.(23) Он дышал хлебом, ласкался к нему, согревал его руками и щекой.(24) Он откусывал то мякиш, то с веселым азартом грыз корку. (25)Покойная сытость сладко разливалась по телу. (26)Он уснул.(27) И всю ночь ему снился хлеб.</a:t>
            </a:r>
          </a:p>
        </p:txBody>
      </p:sp>
    </p:spTree>
    <p:extLst>
      <p:ext uri="{BB962C8B-B14F-4D97-AF65-F5344CB8AC3E}">
        <p14:creationId xmlns="" xmlns:p14="http://schemas.microsoft.com/office/powerpoint/2010/main" val="19339050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712968" cy="7017306"/>
          </a:xfrm>
          <a:prstGeom prst="rect">
            <a:avLst/>
          </a:prstGeom>
        </p:spPr>
        <p:txBody>
          <a:bodyPr wrap="square">
            <a:spAutoFit/>
          </a:bodyPr>
          <a:lstStyle/>
          <a:p>
            <a:r>
              <a:rPr lang="ru-RU" dirty="0"/>
              <a:t>(28)...Когда война подходила к концу, мать посеяла на огороде полоску пшеницы.(29)Вскоре из земли проклюнулись робкие всходы.(30)Потом появились колосья — глазастые, голубоватые, чуть запотевшие.(31)Потом полоска стала соломенной.</a:t>
            </a:r>
          </a:p>
          <a:p>
            <a:r>
              <a:rPr lang="ru-RU" dirty="0"/>
              <a:t>(32)Когда собрали первый урожай, бабушка на радостях испекла два коржа величиной с подсолнух.(33)Коржи были пахучие, румяные.(34) Бабушка смазала их масляным перышком и посыпала солью, крупной, как толченое стекло.(35) От коржей шел жар, и они светились, как два маленьких посоленных солнца.</a:t>
            </a:r>
          </a:p>
          <a:p>
            <a:r>
              <a:rPr lang="ru-RU" dirty="0"/>
              <a:t>(36)Мальчик сидел перед столом, и его ввалившиеся глаза приросли к коржам.(37)Он ждал, когда ж его угостят, и вдыхал в себя теплый дух испеченного хлеба. (38)Он еле  сдерживался, чтобы не протянуть руку и не взять без спроса завидное угощение.(39) Наконец бабушка подошла к нему и сказала:</a:t>
            </a:r>
          </a:p>
          <a:p>
            <a:r>
              <a:rPr lang="ru-RU" dirty="0"/>
              <a:t>(40)— Отведай, внучок, моего коржа.</a:t>
            </a:r>
          </a:p>
          <a:p>
            <a:r>
              <a:rPr lang="ru-RU" dirty="0"/>
              <a:t>(41)Какая-то скрытая пружина сработала внутри — руки мгновенно устремились к коржу, пальцы крепко сжали его и потянули в рот.</a:t>
            </a:r>
          </a:p>
          <a:p>
            <a:r>
              <a:rPr lang="ru-RU" dirty="0"/>
              <a:t>(42)Корочка обжигала губы, соль пощипывала язык, ноздри раздувались, боясь упустить толику вкусного запаха. (43)Коржа  скоро не стало...(44)Коля тяжело вздохнул. (45)А второй корж, румяный, целехонький и наверняка еще более вкусный, лежал на столе и призывно улыбался всей своей рожицей.</a:t>
            </a:r>
          </a:p>
          <a:p>
            <a:r>
              <a:rPr lang="ru-RU" dirty="0"/>
              <a:t>(46)— Отнеси этот корж деду, — сказала бабушка.</a:t>
            </a:r>
          </a:p>
          <a:p>
            <a:r>
              <a:rPr lang="ru-RU" dirty="0"/>
              <a:t>(47)— Давай отнесу, — упавшим голосом сказал Коля.</a:t>
            </a:r>
          </a:p>
          <a:p>
            <a:r>
              <a:rPr lang="ru-RU" dirty="0" smtClean="0"/>
              <a:t>(</a:t>
            </a:r>
            <a:endParaRPr lang="ru-RU" dirty="0"/>
          </a:p>
        </p:txBody>
      </p:sp>
    </p:spTree>
    <p:extLst>
      <p:ext uri="{BB962C8B-B14F-4D97-AF65-F5344CB8AC3E}">
        <p14:creationId xmlns="" xmlns:p14="http://schemas.microsoft.com/office/powerpoint/2010/main" val="1277747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0"/>
            <a:ext cx="9036496" cy="6463308"/>
          </a:xfrm>
          <a:prstGeom prst="rect">
            <a:avLst/>
          </a:prstGeom>
        </p:spPr>
        <p:txBody>
          <a:bodyPr wrap="square">
            <a:spAutoFit/>
          </a:bodyPr>
          <a:lstStyle/>
          <a:p>
            <a:r>
              <a:rPr lang="ru-RU" dirty="0"/>
              <a:t>48)Бабушка завернула горячий корж в лопух и протянула его Коле.</a:t>
            </a:r>
          </a:p>
          <a:p>
            <a:r>
              <a:rPr lang="ru-RU" dirty="0"/>
              <a:t>(49)Дед обрадовался. (50)Он вертел корж в руках и нюхал.(51) А Коля стоял перед стариком, поглощенный надеждой, что дед разломит корж пополам.</a:t>
            </a:r>
          </a:p>
          <a:p>
            <a:r>
              <a:rPr lang="ru-RU" dirty="0"/>
              <a:t>(52).Но дед не стал есть гостинец, а отнес его в шалаш. (53)До чего же жадный дед!(54) Совсем одичал со своими пчелами.(55) Он специально спрятал корж, чтобы не делиться и потом спокойно жевать его, макая в липкий гречишный мед.</a:t>
            </a:r>
          </a:p>
          <a:p>
            <a:r>
              <a:rPr lang="ru-RU" dirty="0"/>
              <a:t>(56)Коля собрался уходить. (57)В последнюю минуту, когда дед протянул котомку с грязным бельем — пусть бабка простирнет! — у Коли что-то дрогнуло, и он чуть не попросил у деда кусочек коржа. (58)Но сумел побороть минутную слабость. (59)И промолчал.</a:t>
            </a:r>
          </a:p>
          <a:p>
            <a:r>
              <a:rPr lang="ru-RU" dirty="0"/>
              <a:t>(60)Он шел не спеша, размахивая котомкой, и думал о том, что, когда кончится война, в доме будет много хлеба и он будет есть коржи утром, в обед и вечером. (61)А сейчас корж ест дед — он, Коля, уже съел свой. </a:t>
            </a:r>
          </a:p>
          <a:p>
            <a:r>
              <a:rPr lang="ru-RU" dirty="0"/>
              <a:t>(62)Дома он сунул бабушке котомку и буркнул:</a:t>
            </a:r>
          </a:p>
          <a:p>
            <a:r>
              <a:rPr lang="ru-RU" dirty="0"/>
              <a:t>(63)— Дед велел простирнуть!</a:t>
            </a:r>
          </a:p>
          <a:p>
            <a:r>
              <a:rPr lang="ru-RU" dirty="0"/>
              <a:t>(64)Бабушка молча принялась выкладывать на лавку дедушкино бельишко, рассматривая, где надо заштопать, где залатать. (65)На дне котомки оказалась чистая тряпица, завязанная узлом. (66)Бабушка неторопливо развязала непослушными пальцами узел. (67)В тряпице лежал корж. (68)Она ничего не сказала. (69)Положила нежданный гостинец перед внуком.</a:t>
            </a:r>
          </a:p>
        </p:txBody>
      </p:sp>
    </p:spTree>
    <p:extLst>
      <p:ext uri="{BB962C8B-B14F-4D97-AF65-F5344CB8AC3E}">
        <p14:creationId xmlns="" xmlns:p14="http://schemas.microsoft.com/office/powerpoint/2010/main" val="9559720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8424936" cy="6463308"/>
          </a:xfrm>
          <a:prstGeom prst="rect">
            <a:avLst/>
          </a:prstGeom>
        </p:spPr>
        <p:txBody>
          <a:bodyPr wrap="square">
            <a:spAutoFit/>
          </a:bodyPr>
          <a:lstStyle/>
          <a:p>
            <a:r>
              <a:rPr lang="ru-RU" dirty="0" smtClean="0"/>
              <a:t> </a:t>
            </a:r>
            <a:r>
              <a:rPr lang="ru-RU" b="1" dirty="0"/>
              <a:t>«Читатель проникает в мир образов художественного произведения через его речевую ткань».</a:t>
            </a:r>
            <a:br>
              <a:rPr lang="ru-RU" b="1" dirty="0"/>
            </a:br>
            <a:r>
              <a:rPr lang="ru-RU" b="1" dirty="0"/>
              <a:t>                                       Маргарита Николаевна Кожина</a:t>
            </a:r>
            <a:r>
              <a:rPr lang="ru-RU" dirty="0" smtClean="0"/>
              <a:t>                    </a:t>
            </a:r>
          </a:p>
          <a:p>
            <a:endParaRPr lang="ru-RU" dirty="0" smtClean="0"/>
          </a:p>
          <a:p>
            <a:r>
              <a:rPr lang="ru-RU" dirty="0" smtClean="0"/>
              <a:t>                      Сочинение </a:t>
            </a:r>
            <a:r>
              <a:rPr lang="ru-RU" dirty="0"/>
              <a:t>на лингвистическую тему.</a:t>
            </a:r>
          </a:p>
          <a:p>
            <a:r>
              <a:rPr lang="ru-RU" dirty="0"/>
              <a:t> </a:t>
            </a:r>
          </a:p>
          <a:p>
            <a:r>
              <a:rPr lang="ru-RU" dirty="0"/>
              <a:t>      Любое художественное произведение имеет главную цель – воздействовать на читателя. Права  Маргарита  Николаевна Кожина, утверждающая, что  читатель  проникает  в мир  образов художественного произведения через его речевую ткань. Текст художественного произведения построен из языковых явлений, используемых  автором для характеристики героев, для раскрытия темы и идеи текста. </a:t>
            </a:r>
          </a:p>
          <a:p>
            <a:r>
              <a:rPr lang="ru-RU" dirty="0"/>
              <a:t>    Текст </a:t>
            </a:r>
            <a:r>
              <a:rPr lang="ru-RU" dirty="0" err="1"/>
              <a:t>Е.И.Носова</a:t>
            </a:r>
            <a:r>
              <a:rPr lang="ru-RU" dirty="0"/>
              <a:t> о мальчике Коле, чьё детство прошло в голодные военные годы, заставляет поверить читателям, что сохранить человеческое достоинство, любовь к  ближним, милосердие  можно даже в самые трудные годы. Действительно, этому служит речевая ткань текста. В предложениях 8,15,33,69,70 Носов использует контекстуальные синонимы: хлеб – хлебушко - коржи – гостинец  - солнышко,  которые, являясь словами одной части речи, дают возможность выразить отношение мальчика к хлебу, любовь к деду, подчеркнуть порядочность  внука , его внутренний мир и отношение автора  к  герою. Мальчик чуть не подумал о дедушке плохо! </a:t>
            </a:r>
          </a:p>
        </p:txBody>
      </p:sp>
    </p:spTree>
    <p:extLst>
      <p:ext uri="{BB962C8B-B14F-4D97-AF65-F5344CB8AC3E}">
        <p14:creationId xmlns="" xmlns:p14="http://schemas.microsoft.com/office/powerpoint/2010/main" val="2647454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784976" cy="3416320"/>
          </a:xfrm>
          <a:prstGeom prst="rect">
            <a:avLst/>
          </a:prstGeom>
        </p:spPr>
        <p:txBody>
          <a:bodyPr wrap="square">
            <a:spAutoFit/>
          </a:bodyPr>
          <a:lstStyle/>
          <a:p>
            <a:r>
              <a:rPr lang="ru-RU" dirty="0"/>
              <a:t> </a:t>
            </a:r>
            <a:r>
              <a:rPr lang="ru-RU" dirty="0" smtClean="0"/>
              <a:t>     </a:t>
            </a:r>
            <a:r>
              <a:rPr lang="ru-RU" dirty="0"/>
              <a:t>В предложении 64  авторское: дедушкино «бельишко»  - существительное, образованное суффиксальным способом, передаёт неодобрительное отношение  Коли  к деду. В нём отражается не только ветхость и небогатая одежда деда, а по авторскому замыслу – злость на деда.</a:t>
            </a:r>
          </a:p>
          <a:p>
            <a:r>
              <a:rPr lang="ru-RU" dirty="0" smtClean="0"/>
              <a:t>    Таким </a:t>
            </a:r>
            <a:r>
              <a:rPr lang="ru-RU" dirty="0"/>
              <a:t>образом, приведённые мною </a:t>
            </a:r>
            <a:r>
              <a:rPr lang="ru-RU" dirty="0" smtClean="0"/>
              <a:t>примеры </a:t>
            </a:r>
            <a:r>
              <a:rPr lang="ru-RU" dirty="0"/>
              <a:t>служат для понимания  высказывания М. Н. Кожиной: «Читатель проникает в мир образов художественного произведения через его речевую ткань». Я уверена в правоте автора этого высказывания.</a:t>
            </a:r>
            <a:br>
              <a:rPr lang="ru-RU" dirty="0"/>
            </a:br>
            <a:endParaRPr lang="ru-RU" dirty="0"/>
          </a:p>
          <a:p>
            <a:r>
              <a:rPr lang="ru-RU" dirty="0" smtClean="0"/>
              <a:t>                                                                                             (</a:t>
            </a:r>
            <a:r>
              <a:rPr lang="ru-RU" dirty="0"/>
              <a:t>180 слов)</a:t>
            </a:r>
          </a:p>
          <a:p>
            <a:r>
              <a:rPr lang="ru-RU" dirty="0"/>
              <a:t> </a:t>
            </a:r>
          </a:p>
        </p:txBody>
      </p:sp>
    </p:spTree>
    <p:extLst>
      <p:ext uri="{BB962C8B-B14F-4D97-AF65-F5344CB8AC3E}">
        <p14:creationId xmlns="" xmlns:p14="http://schemas.microsoft.com/office/powerpoint/2010/main" val="2666073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http://bibliotekar.ru/rusKuprin/index.files/image001.jpg"/>
          <p:cNvPicPr>
            <a:picLocks noChangeAspect="1" noChangeArrowheads="1"/>
          </p:cNvPicPr>
          <p:nvPr/>
        </p:nvPicPr>
        <p:blipFill>
          <a:blip r:embed="rId2" cstate="print"/>
          <a:srcRect/>
          <a:stretch>
            <a:fillRect/>
          </a:stretch>
        </p:blipFill>
        <p:spPr bwMode="auto">
          <a:xfrm>
            <a:off x="539552" y="644146"/>
            <a:ext cx="1685925" cy="1781176"/>
          </a:xfrm>
          <a:prstGeom prst="rect">
            <a:avLst/>
          </a:prstGeom>
          <a:noFill/>
          <a:ln>
            <a:solidFill>
              <a:schemeClr val="bg1"/>
            </a:solidFill>
          </a:ln>
        </p:spPr>
      </p:pic>
      <p:sp>
        <p:nvSpPr>
          <p:cNvPr id="5" name="Прямоугольник 4"/>
          <p:cNvSpPr/>
          <p:nvPr/>
        </p:nvSpPr>
        <p:spPr>
          <a:xfrm>
            <a:off x="2771800" y="620688"/>
            <a:ext cx="6120680" cy="2246769"/>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lvl="0"/>
            <a:r>
              <a:rPr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Русский язык в умелых руках и в опытных устах – красив, певуч, выразителен, гибок, послушен, ловок и вместителен. </a:t>
            </a:r>
          </a:p>
          <a:p>
            <a:pPr lvl="0" algn="r"/>
            <a:r>
              <a:rPr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А. И. Куприн</a:t>
            </a:r>
            <a:endParaRPr lang="ru-RU"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Прямоугольник 5"/>
          <p:cNvSpPr/>
          <p:nvPr/>
        </p:nvSpPr>
        <p:spPr>
          <a:xfrm>
            <a:off x="2771800" y="3140968"/>
            <a:ext cx="6192688" cy="2246769"/>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lvl="0"/>
            <a:r>
              <a:rPr kumimoji="0"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Calibri" pitchFamily="34" charset="0"/>
                <a:cs typeface="Times New Roman" pitchFamily="18" charset="0"/>
              </a:rPr>
              <a:t>Нет таких звуков, красок, образов и мыслей - сложных и простых, - </a:t>
            </a:r>
          </a:p>
          <a:p>
            <a:pPr lvl="0"/>
            <a:r>
              <a:rPr kumimoji="0"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Calibri" pitchFamily="34" charset="0"/>
                <a:cs typeface="Times New Roman" pitchFamily="18" charset="0"/>
              </a:rPr>
              <a:t>для которых не нашлось бы в нашем языке точного выражения. </a:t>
            </a:r>
            <a:r>
              <a:rPr kumimoji="0"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Calibri" pitchFamily="34" charset="0"/>
                <a:cs typeface="Times New Roman" pitchFamily="18" charset="0"/>
              </a:rPr>
              <a:t> </a:t>
            </a:r>
          </a:p>
          <a:p>
            <a:pPr lvl="0" algn="r"/>
            <a:r>
              <a:rPr kumimoji="0"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Calibri" pitchFamily="34" charset="0"/>
                <a:cs typeface="Times New Roman" pitchFamily="18" charset="0"/>
              </a:rPr>
              <a:t>К. Паустовский</a:t>
            </a:r>
            <a:endParaRPr kumimoji="0"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pic>
        <p:nvPicPr>
          <p:cNvPr id="7" name="Picture 7" descr="http://www.piplz.ru/photo/Paustovskij.jpg"/>
          <p:cNvPicPr>
            <a:picLocks noChangeAspect="1" noChangeArrowheads="1"/>
          </p:cNvPicPr>
          <p:nvPr/>
        </p:nvPicPr>
        <p:blipFill>
          <a:blip r:embed="rId3" cstate="print"/>
          <a:srcRect/>
          <a:stretch>
            <a:fillRect/>
          </a:stretch>
        </p:blipFill>
        <p:spPr bwMode="auto">
          <a:xfrm>
            <a:off x="467544" y="3140968"/>
            <a:ext cx="1771650" cy="1971676"/>
          </a:xfrm>
          <a:prstGeom prst="rect">
            <a:avLst/>
          </a:prstGeom>
          <a:noFill/>
          <a:ln>
            <a:solidFill>
              <a:schemeClr val="bg1"/>
            </a:solidFill>
          </a:ln>
        </p:spPr>
      </p:pic>
    </p:spTree>
    <p:extLst>
      <p:ext uri="{BB962C8B-B14F-4D97-AF65-F5344CB8AC3E}">
        <p14:creationId xmlns="" xmlns:p14="http://schemas.microsoft.com/office/powerpoint/2010/main" val="317209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 calcmode="lin" valueType="num">
                                      <p:cBhvr>
                                        <p:cTn id="14" dur="500" fill="hold"/>
                                        <p:tgtEl>
                                          <p:spTgt spid="7"/>
                                        </p:tgtEl>
                                        <p:attrNameLst>
                                          <p:attrName>style.rotation</p:attrName>
                                        </p:attrNameLst>
                                      </p:cBhvr>
                                      <p:tavLst>
                                        <p:tav tm="0">
                                          <p:val>
                                            <p:fltVal val="360"/>
                                          </p:val>
                                        </p:tav>
                                        <p:tav tm="100000">
                                          <p:val>
                                            <p:fltVal val="0"/>
                                          </p:val>
                                        </p:tav>
                                      </p:tavLst>
                                    </p:anim>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332656"/>
            <a:ext cx="8352928" cy="1261884"/>
          </a:xfrm>
          <a:prstGeom prst="rect">
            <a:avLst/>
          </a:prstGeom>
        </p:spPr>
        <p:txBody>
          <a:bodyPr wrap="square">
            <a:spAutoFit/>
          </a:bodyPr>
          <a:lstStyle/>
          <a:p>
            <a:r>
              <a:rPr lang="ru-RU" sz="28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«Читатель проникает в мир образов художественного произведения через его речевую ткань».</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                              Маргарита Николаевна Кожина</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
        <p:nvSpPr>
          <p:cNvPr id="2049" name="Rectangle 1"/>
          <p:cNvSpPr>
            <a:spLocks noChangeArrowheads="1"/>
          </p:cNvSpPr>
          <p:nvPr/>
        </p:nvSpPr>
        <p:spPr bwMode="auto">
          <a:xfrm>
            <a:off x="467544" y="3758843"/>
            <a:ext cx="8352928"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i="0" u="none" strike="noStrike" cap="none" normalizeH="0" baseline="0" dirty="0" smtClean="0">
                <a:ln>
                  <a:noFill/>
                </a:ln>
                <a:effectLst/>
                <a:latin typeface="Times New Roman" pitchFamily="18" charset="0"/>
                <a:ea typeface="Times New Roman" pitchFamily="18" charset="0"/>
                <a:cs typeface="Times New Roman" pitchFamily="18" charset="0"/>
              </a:rPr>
              <a:t>о богатстве, выразительности, точности русской речи;</a:t>
            </a:r>
            <a:endParaRPr kumimoji="0" lang="ru-RU" sz="240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i="0" u="none" strike="noStrike" cap="none" normalizeH="0" baseline="0" dirty="0" smtClean="0">
                <a:ln>
                  <a:noFill/>
                </a:ln>
                <a:effectLst/>
                <a:latin typeface="Times New Roman" pitchFamily="18" charset="0"/>
                <a:ea typeface="Times New Roman" pitchFamily="18" charset="0"/>
                <a:cs typeface="Times New Roman" pitchFamily="18" charset="0"/>
              </a:rPr>
              <a:t>о средствах выражения мыслей;</a:t>
            </a:r>
            <a:endParaRPr kumimoji="0" lang="ru-RU" sz="240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i="0" u="none" strike="noStrike" cap="none" normalizeH="0" baseline="0" dirty="0" smtClean="0">
                <a:ln>
                  <a:noFill/>
                </a:ln>
                <a:effectLst/>
                <a:latin typeface="Times New Roman" pitchFamily="18" charset="0"/>
                <a:ea typeface="Times New Roman" pitchFamily="18" charset="0"/>
                <a:cs typeface="Times New Roman" pitchFamily="18" charset="0"/>
              </a:rPr>
              <a:t>о роли в русском языке эпитетов, метафор, олицетворений, сравнений, синонимов, антонимов, фразеологизмов и т.п.;</a:t>
            </a:r>
            <a:endParaRPr kumimoji="0" lang="ru-RU" sz="240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i="0" u="none" strike="noStrike" cap="none" normalizeH="0" baseline="0" dirty="0" smtClean="0">
                <a:ln>
                  <a:noFill/>
                </a:ln>
                <a:effectLst/>
                <a:latin typeface="Times New Roman" pitchFamily="18" charset="0"/>
                <a:ea typeface="Times New Roman" pitchFamily="18" charset="0"/>
                <a:cs typeface="Times New Roman" pitchFamily="18" charset="0"/>
              </a:rPr>
              <a:t>о взаимосвязи лексики и грамматики;</a:t>
            </a:r>
            <a:endParaRPr kumimoji="0" lang="ru-RU" sz="240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i="0" u="none" strike="noStrike" cap="none" normalizeH="0" baseline="0" dirty="0" smtClean="0">
                <a:ln>
                  <a:noFill/>
                </a:ln>
                <a:effectLst/>
                <a:latin typeface="Times New Roman" pitchFamily="18" charset="0"/>
                <a:ea typeface="Times New Roman" pitchFamily="18" charset="0"/>
                <a:cs typeface="Times New Roman" pitchFamily="18" charset="0"/>
              </a:rPr>
              <a:t>о роли синтаксиса в человеческом общении;</a:t>
            </a:r>
            <a:endParaRPr kumimoji="0" lang="ru-RU" sz="240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i="0" u="none" strike="noStrike" cap="none" normalizeH="0" baseline="0" dirty="0" smtClean="0">
                <a:ln>
                  <a:noFill/>
                </a:ln>
                <a:effectLst/>
                <a:latin typeface="Times New Roman" pitchFamily="18" charset="0"/>
                <a:ea typeface="Times New Roman" pitchFamily="18" charset="0"/>
                <a:cs typeface="Times New Roman" pitchFamily="18" charset="0"/>
              </a:rPr>
              <a:t>о гибкости русской пунктуационной системы и функциях знаков препинания и т.д.</a:t>
            </a:r>
            <a:endParaRPr kumimoji="0" lang="ru-RU" sz="2400" i="0" u="none" strike="noStrike" cap="none" normalizeH="0" baseline="0" dirty="0" smtClean="0">
              <a:ln>
                <a:noFill/>
              </a:ln>
              <a:effectLst/>
              <a:latin typeface="Times New Roman" pitchFamily="18" charset="0"/>
              <a:cs typeface="Times New Roman" pitchFamily="18" charset="0"/>
            </a:endParaRPr>
          </a:p>
        </p:txBody>
      </p:sp>
      <p:sp>
        <p:nvSpPr>
          <p:cNvPr id="2050" name="Rectangle 2"/>
          <p:cNvSpPr>
            <a:spLocks noChangeArrowheads="1"/>
          </p:cNvSpPr>
          <p:nvPr/>
        </p:nvSpPr>
        <p:spPr bwMode="auto">
          <a:xfrm>
            <a:off x="395536" y="1742039"/>
            <a:ext cx="8568952"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Шаг 1. Знакомимся с высказыванием.</a:t>
            </a:r>
            <a:endParaRPr kumimoji="0" lang="ru-RU" sz="2800" b="0" i="0" u="none" strike="noStrike" cap="none" normalizeH="0" baseline="0" dirty="0" smtClean="0">
              <a:ln>
                <a:noFill/>
              </a:ln>
              <a:solidFill>
                <a:srgbClr val="FFFF00"/>
              </a:solidFill>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Внимательно </a:t>
            </a:r>
            <a:r>
              <a:rPr kumimoji="0" lang="ru-RU" sz="2400" b="0" i="0" u="sng" strike="noStrike" cap="none" normalizeH="0" baseline="0" dirty="0" smtClean="0">
                <a:ln>
                  <a:noFill/>
                </a:ln>
                <a:effectLst/>
                <a:latin typeface="Times New Roman" pitchFamily="18" charset="0"/>
                <a:ea typeface="Times New Roman" pitchFamily="18" charset="0"/>
                <a:cs typeface="Times New Roman" pitchFamily="18" charset="0"/>
              </a:rPr>
              <a:t>прочитайте</a:t>
            </a: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 высказывание о языке.</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ru-RU" sz="2400" b="0" i="0" u="sng" strike="noStrike" cap="none" normalizeH="0" baseline="0" dirty="0" smtClean="0">
                <a:ln>
                  <a:noFill/>
                </a:ln>
                <a:effectLst/>
                <a:latin typeface="Times New Roman" pitchFamily="18" charset="0"/>
                <a:ea typeface="Times New Roman" pitchFamily="18" charset="0"/>
                <a:cs typeface="Times New Roman" pitchFamily="18" charset="0"/>
              </a:rPr>
              <a:t>Осмыслите</a:t>
            </a:r>
            <a:r>
              <a:rPr kumimoji="0" lang="ru-RU" sz="2400" b="0" i="0" u="none" strike="noStrike" cap="none" normalizeH="0" baseline="0" dirty="0" smtClean="0">
                <a:ln>
                  <a:noFill/>
                </a:ln>
                <a:effectLst/>
                <a:latin typeface="Times New Roman" pitchFamily="18" charset="0"/>
                <a:ea typeface="Times New Roman" pitchFamily="18" charset="0"/>
                <a:cs typeface="Times New Roman" pitchFamily="18" charset="0"/>
              </a:rPr>
              <a:t> его.</a:t>
            </a:r>
            <a:endParaRPr kumimoji="0" lang="ru-RU" sz="2400" b="0" i="0" u="none" strike="noStrike" cap="none" normalizeH="0" baseline="0" dirty="0" smtClean="0">
              <a:ln>
                <a:noFill/>
              </a:ln>
              <a:effectLst/>
              <a:latin typeface="Times New Roman" pitchFamily="18" charset="0"/>
              <a:cs typeface="Times New Roman" pitchFamily="18" charset="0"/>
            </a:endParaRPr>
          </a:p>
        </p:txBody>
      </p:sp>
      <p:sp>
        <p:nvSpPr>
          <p:cNvPr id="7" name="Прямоугольник 6"/>
          <p:cNvSpPr/>
          <p:nvPr/>
        </p:nvSpPr>
        <p:spPr>
          <a:xfrm>
            <a:off x="611560" y="2996952"/>
            <a:ext cx="8064896" cy="1384995"/>
          </a:xfrm>
          <a:prstGeom prst="rect">
            <a:avLst/>
          </a:prstGeom>
        </p:spPr>
        <p:txBody>
          <a:bodyPr wrap="square">
            <a:spAutoFit/>
          </a:bodyPr>
          <a:lstStyle/>
          <a:p>
            <a:r>
              <a:rPr lang="ru-RU" sz="2800" b="1" dirty="0" smtClean="0">
                <a:solidFill>
                  <a:srgbClr val="FFFF00"/>
                </a:solidFill>
                <a:latin typeface="Times New Roman" pitchFamily="18" charset="0"/>
                <a:cs typeface="Times New Roman" pitchFamily="18" charset="0"/>
              </a:rPr>
              <a:t>Шаг 2.  Определяем основную мысль высказывания.</a:t>
            </a:r>
            <a:r>
              <a:rPr lang="ru-RU" sz="2800" dirty="0" smtClean="0">
                <a:solidFill>
                  <a:srgbClr val="FFFF00"/>
                </a:solidFill>
                <a:latin typeface="Times New Roman" pitchFamily="18" charset="0"/>
                <a:cs typeface="Times New Roman" pitchFamily="18" charset="0"/>
              </a:rPr>
              <a:t/>
            </a:r>
            <a:br>
              <a:rPr lang="ru-RU" sz="2800" dirty="0" smtClean="0">
                <a:solidFill>
                  <a:srgbClr val="FFFF00"/>
                </a:solidFill>
                <a:latin typeface="Times New Roman" pitchFamily="18" charset="0"/>
                <a:cs typeface="Times New Roman" pitchFamily="18" charset="0"/>
              </a:rPr>
            </a:br>
            <a:endParaRPr lang="ru-RU" sz="28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049"/>
                                        </p:tgtEl>
                                        <p:attrNameLst>
                                          <p:attrName>style.visibility</p:attrName>
                                        </p:attrNameLst>
                                      </p:cBhvr>
                                      <p:to>
                                        <p:strVal val="visible"/>
                                      </p:to>
                                    </p:set>
                                    <p:anim calcmode="lin" valueType="num">
                                      <p:cBhvr additive="base">
                                        <p:cTn id="15" dur="500" fill="hold"/>
                                        <p:tgtEl>
                                          <p:spTgt spid="2049"/>
                                        </p:tgtEl>
                                        <p:attrNameLst>
                                          <p:attrName>ppt_x</p:attrName>
                                        </p:attrNameLst>
                                      </p:cBhvr>
                                      <p:tavLst>
                                        <p:tav tm="0">
                                          <p:val>
                                            <p:strVal val="#ppt_x"/>
                                          </p:val>
                                        </p:tav>
                                        <p:tav tm="100000">
                                          <p:val>
                                            <p:strVal val="#ppt_x"/>
                                          </p:val>
                                        </p:tav>
                                      </p:tavLst>
                                    </p:anim>
                                    <p:anim calcmode="lin" valueType="num">
                                      <p:cBhvr additive="base">
                                        <p:cTn id="16" dur="500" fill="hold"/>
                                        <p:tgtEl>
                                          <p:spTgt spid="20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 grpId="0"/>
      <p:bldP spid="2050"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0" name="Picture 8"/>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331376" y="404664"/>
            <a:ext cx="11871928" cy="51845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2682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97346"/>
            <a:ext cx="8496944" cy="6309420"/>
          </a:xfrm>
          <a:prstGeom prst="rect">
            <a:avLst/>
          </a:prstGeom>
        </p:spPr>
        <p:txBody>
          <a:bodyPr wrap="square">
            <a:spAutoFit/>
          </a:bodyPr>
          <a:lstStyle/>
          <a:p>
            <a:r>
              <a:rPr lang="ru-RU" sz="2000" b="1" dirty="0"/>
              <a:t> </a:t>
            </a:r>
            <a:endParaRPr lang="ru-RU" sz="2000" b="1" i="1" u="sng" dirty="0"/>
          </a:p>
          <a:p>
            <a:r>
              <a:rPr lang="ru-RU" sz="2400" b="1" i="1" u="sng" dirty="0">
                <a:latin typeface="Times New Roman" pitchFamily="18" charset="0"/>
                <a:cs typeface="Times New Roman" pitchFamily="18" charset="0"/>
              </a:rPr>
              <a:t>Тезис </a:t>
            </a:r>
            <a:r>
              <a:rPr lang="ru-RU" sz="2400" b="1" dirty="0">
                <a:latin typeface="Times New Roman" pitchFamily="18" charset="0"/>
                <a:cs typeface="Times New Roman" pitchFamily="18" charset="0"/>
              </a:rPr>
              <a:t>– это мысль, которую нужно доказать.</a:t>
            </a:r>
          </a:p>
          <a:p>
            <a:r>
              <a:rPr lang="ru-RU" sz="2400" b="1" dirty="0">
                <a:latin typeface="Times New Roman" pitchFamily="18" charset="0"/>
                <a:cs typeface="Times New Roman" pitchFamily="18" charset="0"/>
              </a:rPr>
              <a:t> Во вступлении вы либо сообщаете о высказывании лингвиста или  писателя, формулируете собственную позицию по данному вопросу, либо общие сведения о лингвистическом понятии и его роли в речи.</a:t>
            </a:r>
          </a:p>
          <a:p>
            <a:r>
              <a:rPr lang="ru-RU" sz="2400" b="1" i="1" u="sng" dirty="0">
                <a:latin typeface="Times New Roman" pitchFamily="18" charset="0"/>
                <a:cs typeface="Times New Roman" pitchFamily="18" charset="0"/>
              </a:rPr>
              <a:t> Тезис </a:t>
            </a:r>
            <a:r>
              <a:rPr lang="ru-RU" sz="2400" b="1" dirty="0">
                <a:latin typeface="Times New Roman" pitchFamily="18" charset="0"/>
                <a:cs typeface="Times New Roman" pitchFamily="18" charset="0"/>
              </a:rPr>
              <a:t>может состоять нескольких предложений. </a:t>
            </a:r>
          </a:p>
          <a:p>
            <a:r>
              <a:rPr lang="ru-RU" sz="2400" b="1" dirty="0">
                <a:latin typeface="Times New Roman" pitchFamily="18" charset="0"/>
                <a:cs typeface="Times New Roman" pitchFamily="18" charset="0"/>
              </a:rPr>
              <a:t> Но помните, что объём вступления должен быть значительно меньше объёма основной части.</a:t>
            </a:r>
          </a:p>
          <a:p>
            <a:r>
              <a:rPr lang="ru-RU" sz="2400" b="1" i="1" u="sng" dirty="0">
                <a:latin typeface="Times New Roman" pitchFamily="18" charset="0"/>
                <a:cs typeface="Times New Roman" pitchFamily="18" charset="0"/>
              </a:rPr>
              <a:t>Тезис</a:t>
            </a:r>
            <a:r>
              <a:rPr lang="ru-RU" sz="2400" b="1" dirty="0">
                <a:latin typeface="Times New Roman" pitchFamily="18" charset="0"/>
                <a:cs typeface="Times New Roman" pitchFamily="18" charset="0"/>
              </a:rPr>
              <a:t> – это мысль, которую нужно доказать.</a:t>
            </a:r>
          </a:p>
          <a:p>
            <a:r>
              <a:rPr lang="ru-RU" sz="2400" b="1" dirty="0">
                <a:latin typeface="Times New Roman" pitchFamily="18" charset="0"/>
                <a:cs typeface="Times New Roman" pitchFamily="18" charset="0"/>
              </a:rPr>
              <a:t>Нужно определить позицию автора и вашу позицию к  высказыванию. </a:t>
            </a:r>
            <a:endParaRPr lang="ru-RU" sz="2400" b="1" dirty="0" smtClean="0">
              <a:latin typeface="Times New Roman" pitchFamily="18" charset="0"/>
              <a:cs typeface="Times New Roman" pitchFamily="18" charset="0"/>
            </a:endParaRPr>
          </a:p>
          <a:p>
            <a:endParaRPr lang="ru-RU" sz="2400" b="1" dirty="0" smtClean="0">
              <a:latin typeface="Times New Roman" pitchFamily="18" charset="0"/>
              <a:cs typeface="Times New Roman" pitchFamily="18" charset="0"/>
            </a:endParaRPr>
          </a:p>
          <a:p>
            <a:endParaRPr lang="ru-RU" sz="2400" b="1" dirty="0">
              <a:latin typeface="Times New Roman" pitchFamily="18" charset="0"/>
              <a:cs typeface="Times New Roman" pitchFamily="18" charset="0"/>
            </a:endParaRPr>
          </a:p>
          <a:p>
            <a:endParaRPr lang="ru-RU" sz="2400" b="1"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Прежде чем писать сочинение-рассуждение, необходимо вспомнить, чем богат русский язык, какими средствами .</a:t>
            </a:r>
            <a:endParaRPr lang="ru-RU" sz="24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2148354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Галина\Desktop\lawbooks.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9144000"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p:cNvSpPr/>
          <p:nvPr/>
        </p:nvSpPr>
        <p:spPr>
          <a:xfrm>
            <a:off x="251520" y="332656"/>
            <a:ext cx="7704856" cy="3908762"/>
          </a:xfrm>
          <a:prstGeom prst="rect">
            <a:avLst/>
          </a:prstGeom>
        </p:spPr>
        <p:txBody>
          <a:bodyPr wrap="square">
            <a:spAutoFit/>
          </a:bodyPr>
          <a:lstStyle/>
          <a:p>
            <a:r>
              <a:rPr lang="ru-RU" sz="3200" b="1" dirty="0">
                <a:solidFill>
                  <a:schemeClr val="accent2"/>
                </a:solidFill>
              </a:rPr>
              <a:t>Языкознание  изучает разные уровни языковой системы: </a:t>
            </a:r>
            <a:endParaRPr lang="ru-RU" sz="3200" b="1" dirty="0" smtClean="0">
              <a:solidFill>
                <a:schemeClr val="accent2"/>
              </a:solidFill>
            </a:endParaRPr>
          </a:p>
          <a:p>
            <a:r>
              <a:rPr lang="ru-RU" sz="3200" b="1" dirty="0" smtClean="0">
                <a:solidFill>
                  <a:schemeClr val="accent2"/>
                </a:solidFill>
              </a:rPr>
              <a:t>-  фонетика </a:t>
            </a:r>
          </a:p>
          <a:p>
            <a:pPr marL="342900" indent="-342900">
              <a:buFontTx/>
              <a:buChar char="-"/>
            </a:pPr>
            <a:r>
              <a:rPr lang="ru-RU" sz="3200" b="1" dirty="0" smtClean="0">
                <a:solidFill>
                  <a:schemeClr val="accent2"/>
                </a:solidFill>
              </a:rPr>
              <a:t>грамматика </a:t>
            </a:r>
            <a:r>
              <a:rPr lang="ru-RU" sz="3200" b="1" dirty="0">
                <a:solidFill>
                  <a:schemeClr val="accent2"/>
                </a:solidFill>
              </a:rPr>
              <a:t>(морфология, </a:t>
            </a:r>
            <a:r>
              <a:rPr lang="ru-RU" sz="3200" b="1" dirty="0" smtClean="0">
                <a:solidFill>
                  <a:schemeClr val="accent2"/>
                </a:solidFill>
              </a:rPr>
              <a:t>словообразование</a:t>
            </a:r>
            <a:r>
              <a:rPr lang="ru-RU" sz="3200" b="1" dirty="0">
                <a:solidFill>
                  <a:schemeClr val="accent2"/>
                </a:solidFill>
              </a:rPr>
              <a:t>, синтаксис</a:t>
            </a:r>
            <a:r>
              <a:rPr lang="ru-RU" sz="3200" b="1" dirty="0" smtClean="0">
                <a:solidFill>
                  <a:schemeClr val="accent2"/>
                </a:solidFill>
              </a:rPr>
              <a:t>)</a:t>
            </a:r>
          </a:p>
          <a:p>
            <a:pPr marL="342900" indent="-342900">
              <a:buFontTx/>
              <a:buChar char="-"/>
            </a:pPr>
            <a:r>
              <a:rPr lang="ru-RU" sz="3200" b="1" dirty="0">
                <a:solidFill>
                  <a:schemeClr val="accent2"/>
                </a:solidFill>
              </a:rPr>
              <a:t>ф</a:t>
            </a:r>
            <a:r>
              <a:rPr lang="ru-RU" sz="3200" b="1" dirty="0" smtClean="0">
                <a:solidFill>
                  <a:schemeClr val="accent2"/>
                </a:solidFill>
              </a:rPr>
              <a:t>разеология</a:t>
            </a:r>
          </a:p>
          <a:p>
            <a:r>
              <a:rPr lang="ru-RU" sz="3200" b="1" dirty="0" smtClean="0">
                <a:solidFill>
                  <a:schemeClr val="accent2"/>
                </a:solidFill>
              </a:rPr>
              <a:t>-   лексикология </a:t>
            </a:r>
          </a:p>
          <a:p>
            <a:endParaRPr lang="ru-RU" sz="2400" b="1" dirty="0"/>
          </a:p>
        </p:txBody>
      </p:sp>
    </p:spTree>
    <p:extLst>
      <p:ext uri="{BB962C8B-B14F-4D97-AF65-F5344CB8AC3E}">
        <p14:creationId xmlns="" xmlns:p14="http://schemas.microsoft.com/office/powerpoint/2010/main" val="2285453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title"/>
          </p:nvPr>
        </p:nvSpPr>
        <p:spPr bwMode="auto">
          <a:xfrm>
            <a:off x="1403648" y="188640"/>
            <a:ext cx="6347048" cy="1289298"/>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lgn="ctr">
              <a:defRPr/>
            </a:pPr>
            <a:r>
              <a:rPr lang="ru-RU" sz="2000" b="1" dirty="0">
                <a:solidFill>
                  <a:srgbClr val="000000"/>
                </a:solidFill>
              </a:rPr>
              <a:t>Изобразительно-выразительные средства</a:t>
            </a:r>
          </a:p>
        </p:txBody>
      </p:sp>
      <p:sp>
        <p:nvSpPr>
          <p:cNvPr id="5" name="Rectangle 14"/>
          <p:cNvSpPr>
            <a:spLocks noGrp="1" noChangeArrowheads="1"/>
          </p:cNvSpPr>
          <p:nvPr>
            <p:ph idx="1"/>
          </p:nvPr>
        </p:nvSpPr>
        <p:spPr bwMode="auto">
          <a:xfrm>
            <a:off x="179512" y="2060848"/>
            <a:ext cx="3666365" cy="648072"/>
          </a:xfrm>
          <a:prstGeom prst="rect">
            <a:avLst/>
          </a:prstGeom>
          <a:solidFill>
            <a:schemeClr val="accent1"/>
          </a:solidFill>
          <a:ln w="9525">
            <a:solidFill>
              <a:schemeClr val="tx1"/>
            </a:solidFill>
            <a:miter lim="800000"/>
            <a:headEnd/>
            <a:tailEnd/>
          </a:ln>
        </p:spPr>
        <p:txBody>
          <a:bodyPr wrap="none" anchor="ctr"/>
          <a:lstStyle/>
          <a:p>
            <a:pPr marL="64008" indent="0" algn="ctr">
              <a:buNone/>
            </a:pPr>
            <a:r>
              <a:rPr lang="ru-RU" sz="2400" b="1" dirty="0" smtClean="0">
                <a:solidFill>
                  <a:schemeClr val="bg1"/>
                </a:solidFill>
              </a:rPr>
              <a:t>Лексические средства</a:t>
            </a:r>
            <a:endParaRPr lang="ru-RU" sz="2400" b="1" dirty="0">
              <a:solidFill>
                <a:schemeClr val="bg1"/>
              </a:solidFill>
            </a:endParaRPr>
          </a:p>
        </p:txBody>
      </p:sp>
      <p:sp>
        <p:nvSpPr>
          <p:cNvPr id="6" name="Rectangle 22"/>
          <p:cNvSpPr>
            <a:spLocks noChangeArrowheads="1"/>
          </p:cNvSpPr>
          <p:nvPr/>
        </p:nvSpPr>
        <p:spPr bwMode="auto">
          <a:xfrm>
            <a:off x="4716016" y="2060848"/>
            <a:ext cx="4283968" cy="634392"/>
          </a:xfrm>
          <a:prstGeom prst="rect">
            <a:avLst/>
          </a:prstGeom>
          <a:solidFill>
            <a:schemeClr val="accent1"/>
          </a:solidFill>
          <a:ln w="9525">
            <a:solidFill>
              <a:schemeClr val="tx1"/>
            </a:solidFill>
            <a:miter lim="800000"/>
            <a:headEnd/>
            <a:tailEnd/>
          </a:ln>
        </p:spPr>
        <p:txBody>
          <a:bodyPr wrap="none" anchor="ctr"/>
          <a:lstStyle/>
          <a:p>
            <a:pPr algn="just"/>
            <a:r>
              <a:rPr lang="ru-RU" sz="2400" b="1" dirty="0" smtClean="0">
                <a:solidFill>
                  <a:srgbClr val="000000"/>
                </a:solidFill>
              </a:rPr>
              <a:t>Синтаксические </a:t>
            </a:r>
            <a:r>
              <a:rPr lang="ru-RU" sz="2400" b="1" dirty="0">
                <a:solidFill>
                  <a:srgbClr val="000000"/>
                </a:solidFill>
              </a:rPr>
              <a:t>средства</a:t>
            </a:r>
          </a:p>
          <a:p>
            <a:pPr algn="ctr"/>
            <a:r>
              <a:rPr lang="ru-RU" sz="2400" b="1" dirty="0">
                <a:latin typeface="Arial" charset="0"/>
              </a:rPr>
              <a:t>                         </a:t>
            </a:r>
            <a:r>
              <a:rPr lang="ru-RU" b="1" dirty="0">
                <a:latin typeface="Arial" charset="0"/>
              </a:rPr>
              <a:t>      </a:t>
            </a:r>
          </a:p>
        </p:txBody>
      </p:sp>
      <p:cxnSp>
        <p:nvCxnSpPr>
          <p:cNvPr id="8" name="Прямая со стрелкой 7"/>
          <p:cNvCxnSpPr/>
          <p:nvPr/>
        </p:nvCxnSpPr>
        <p:spPr>
          <a:xfrm>
            <a:off x="5796136" y="1628800"/>
            <a:ext cx="115212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flipH="1">
            <a:off x="2008675" y="1525053"/>
            <a:ext cx="864096" cy="4637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Прямоугольник 12"/>
          <p:cNvSpPr/>
          <p:nvPr/>
        </p:nvSpPr>
        <p:spPr>
          <a:xfrm>
            <a:off x="154723" y="2879540"/>
            <a:ext cx="4572000" cy="3477875"/>
          </a:xfrm>
          <a:prstGeom prst="rect">
            <a:avLst/>
          </a:prstGeom>
        </p:spPr>
        <p:txBody>
          <a:bodyPr>
            <a:spAutoFit/>
          </a:bodyPr>
          <a:lstStyle/>
          <a:p>
            <a:r>
              <a:rPr lang="ru-RU" sz="2000" dirty="0">
                <a:latin typeface="Times New Roman" pitchFamily="18" charset="0"/>
                <a:cs typeface="Times New Roman" pitchFamily="18" charset="0"/>
              </a:rPr>
              <a:t>олицетворение</a:t>
            </a:r>
          </a:p>
          <a:p>
            <a:r>
              <a:rPr lang="ru-RU" sz="2000" dirty="0">
                <a:latin typeface="Times New Roman" pitchFamily="18" charset="0"/>
                <a:cs typeface="Times New Roman" pitchFamily="18" charset="0"/>
              </a:rPr>
              <a:t>Аллегория, крылатые выражения, пословицы</a:t>
            </a:r>
          </a:p>
          <a:p>
            <a:r>
              <a:rPr lang="ru-RU" sz="2000" dirty="0">
                <a:latin typeface="Times New Roman" pitchFamily="18" charset="0"/>
                <a:cs typeface="Times New Roman" pitchFamily="18" charset="0"/>
              </a:rPr>
              <a:t>гипербола, литота</a:t>
            </a:r>
          </a:p>
          <a:p>
            <a:r>
              <a:rPr lang="ru-RU" sz="2000" dirty="0">
                <a:latin typeface="Times New Roman" pitchFamily="18" charset="0"/>
                <a:cs typeface="Times New Roman" pitchFamily="18" charset="0"/>
              </a:rPr>
              <a:t>ирония</a:t>
            </a:r>
          </a:p>
          <a:p>
            <a:r>
              <a:rPr lang="ru-RU" sz="2000" dirty="0">
                <a:latin typeface="Times New Roman" pitchFamily="18" charset="0"/>
                <a:cs typeface="Times New Roman" pitchFamily="18" charset="0"/>
              </a:rPr>
              <a:t>сравнение</a:t>
            </a:r>
          </a:p>
          <a:p>
            <a:r>
              <a:rPr lang="ru-RU" sz="2000" dirty="0">
                <a:latin typeface="Times New Roman" pitchFamily="18" charset="0"/>
                <a:cs typeface="Times New Roman" pitchFamily="18" charset="0"/>
              </a:rPr>
              <a:t>эпитет ,метафора</a:t>
            </a:r>
          </a:p>
          <a:p>
            <a:r>
              <a:rPr lang="ru-RU" sz="2000" dirty="0">
                <a:latin typeface="Times New Roman" pitchFamily="18" charset="0"/>
                <a:cs typeface="Times New Roman" pitchFamily="18" charset="0"/>
              </a:rPr>
              <a:t>Синонимы, антонимы, фразеологизмы, разговорные слова</a:t>
            </a:r>
          </a:p>
          <a:p>
            <a:r>
              <a:rPr lang="ru-RU" sz="2000" dirty="0">
                <a:latin typeface="Times New Roman" pitchFamily="18" charset="0"/>
                <a:cs typeface="Times New Roman" pitchFamily="18" charset="0"/>
              </a:rPr>
              <a:t>Устаревшие слова </a:t>
            </a:r>
          </a:p>
          <a:p>
            <a:r>
              <a:rPr lang="ru-RU" sz="2000" dirty="0">
                <a:latin typeface="Times New Roman" pitchFamily="18" charset="0"/>
                <a:cs typeface="Times New Roman" pitchFamily="18" charset="0"/>
              </a:rPr>
              <a:t>Лексический повтор</a:t>
            </a:r>
          </a:p>
        </p:txBody>
      </p:sp>
      <p:sp>
        <p:nvSpPr>
          <p:cNvPr id="14" name="Прямоугольник 13"/>
          <p:cNvSpPr/>
          <p:nvPr/>
        </p:nvSpPr>
        <p:spPr>
          <a:xfrm>
            <a:off x="4728465" y="2854388"/>
            <a:ext cx="4572000" cy="3477875"/>
          </a:xfrm>
          <a:prstGeom prst="rect">
            <a:avLst/>
          </a:prstGeom>
        </p:spPr>
        <p:txBody>
          <a:bodyPr>
            <a:spAutoFit/>
          </a:bodyPr>
          <a:lstStyle/>
          <a:p>
            <a:r>
              <a:rPr lang="ru-RU" sz="2000" dirty="0">
                <a:latin typeface="Times New Roman" pitchFamily="18" charset="0"/>
                <a:cs typeface="Times New Roman" pitchFamily="18" charset="0"/>
              </a:rPr>
              <a:t>риторический вопрос</a:t>
            </a:r>
          </a:p>
          <a:p>
            <a:r>
              <a:rPr lang="ru-RU" sz="2000" dirty="0">
                <a:latin typeface="Times New Roman" pitchFamily="18" charset="0"/>
                <a:cs typeface="Times New Roman" pitchFamily="18" charset="0"/>
              </a:rPr>
              <a:t>риторическое восклицание</a:t>
            </a:r>
          </a:p>
          <a:p>
            <a:r>
              <a:rPr lang="ru-RU" sz="2000" dirty="0">
                <a:latin typeface="Times New Roman" pitchFamily="18" charset="0"/>
                <a:cs typeface="Times New Roman" pitchFamily="18" charset="0"/>
              </a:rPr>
              <a:t>риторическое обращение</a:t>
            </a:r>
          </a:p>
          <a:p>
            <a:r>
              <a:rPr lang="ru-RU" sz="2000" dirty="0">
                <a:latin typeface="Times New Roman" pitchFamily="18" charset="0"/>
                <a:cs typeface="Times New Roman" pitchFamily="18" charset="0"/>
              </a:rPr>
              <a:t>Антитеза</a:t>
            </a:r>
          </a:p>
          <a:p>
            <a:r>
              <a:rPr lang="ru-RU" sz="2000" dirty="0">
                <a:latin typeface="Times New Roman" pitchFamily="18" charset="0"/>
                <a:cs typeface="Times New Roman" pitchFamily="18" charset="0"/>
              </a:rPr>
              <a:t>Инверсия</a:t>
            </a:r>
          </a:p>
          <a:p>
            <a:r>
              <a:rPr lang="ru-RU" sz="2000" dirty="0">
                <a:latin typeface="Times New Roman" pitchFamily="18" charset="0"/>
                <a:cs typeface="Times New Roman" pitchFamily="18" charset="0"/>
              </a:rPr>
              <a:t>Вопросительные, восклицательные предложения</a:t>
            </a:r>
          </a:p>
          <a:p>
            <a:r>
              <a:rPr lang="ru-RU" sz="2000" dirty="0">
                <a:latin typeface="Times New Roman" pitchFamily="18" charset="0"/>
                <a:cs typeface="Times New Roman" pitchFamily="18" charset="0"/>
              </a:rPr>
              <a:t>Разговорные синтаксические конструкции</a:t>
            </a:r>
          </a:p>
          <a:p>
            <a:r>
              <a:rPr lang="ru-RU" sz="2000" dirty="0">
                <a:latin typeface="Times New Roman" pitchFamily="18" charset="0"/>
                <a:cs typeface="Times New Roman" pitchFamily="18" charset="0"/>
              </a:rPr>
              <a:t>Односоставные, неполные предложения</a:t>
            </a:r>
          </a:p>
          <a:p>
            <a:r>
              <a:rPr lang="ru-RU" sz="2000" dirty="0">
                <a:latin typeface="Times New Roman" pitchFamily="18" charset="0"/>
                <a:cs typeface="Times New Roman" pitchFamily="18" charset="0"/>
              </a:rPr>
              <a:t>Ряды однородных членов предложения</a:t>
            </a:r>
          </a:p>
        </p:txBody>
      </p:sp>
    </p:spTree>
    <p:extLst>
      <p:ext uri="{BB962C8B-B14F-4D97-AF65-F5344CB8AC3E}">
        <p14:creationId xmlns="" xmlns:p14="http://schemas.microsoft.com/office/powerpoint/2010/main" val="23367233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452</TotalTime>
  <Words>2301</Words>
  <Application>Microsoft Office PowerPoint</Application>
  <PresentationFormat>Экран (4:3)</PresentationFormat>
  <Paragraphs>268</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Яркая</vt:lpstr>
      <vt:lpstr>Тема урока:  Подготовка к сочинению – рассуждению на лингвистическую тему по высказыванию о русском языке. </vt:lpstr>
      <vt:lpstr>Слайд 2</vt:lpstr>
      <vt:lpstr>«В языке есть… слова. В языке есть… грамматика. Это – те способы, которыми язык пользуется, чтобы строить предложения».                                                     Лев Васильевич Успенский </vt:lpstr>
      <vt:lpstr>Слайд 4</vt:lpstr>
      <vt:lpstr>Слайд 5</vt:lpstr>
      <vt:lpstr>Слайд 6</vt:lpstr>
      <vt:lpstr>Слайд 7</vt:lpstr>
      <vt:lpstr>Слайд 8</vt:lpstr>
      <vt:lpstr>Изобразительно-выразительные средства</vt:lpstr>
      <vt:lpstr>Слайд 10</vt:lpstr>
      <vt:lpstr>Слайд 11</vt:lpstr>
      <vt:lpstr>Слайд 12</vt:lpstr>
      <vt:lpstr>Слайд 13</vt:lpstr>
      <vt:lpstr>Слайд 14</vt:lpstr>
      <vt:lpstr>Слайд 15</vt:lpstr>
      <vt:lpstr>Слайд 16</vt:lpstr>
      <vt:lpstr>Слайд 17</vt:lpstr>
      <vt:lpstr>Слайд 18</vt:lpstr>
      <vt:lpstr>          ОДНОРОДНЫЕ  ЧЛЕНЫ  • помогают перечислить действия героев; • позволяют увидеть одновременные, последовательные действия предмета; • конкретизируют признак предмета.  На войне сражались за Родину, за  честь , за свободу.</vt:lpstr>
      <vt:lpstr>Слайд 20</vt:lpstr>
      <vt:lpstr>       ОЛИЦЕТВОРЕНИЕ</vt:lpstr>
      <vt:lpstr>Слайд 22</vt:lpstr>
      <vt:lpstr>                ЭПИТЕТ</vt:lpstr>
      <vt:lpstr>Слайд 24</vt:lpstr>
      <vt:lpstr>             Сравнение</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урока: Подготовка к сочинению – рассуждению на лингвистическую тему по высказыванию о русском языке.</dc:title>
  <dc:creator>Оксана</dc:creator>
  <cp:lastModifiedBy>Оксана</cp:lastModifiedBy>
  <cp:revision>50</cp:revision>
  <dcterms:created xsi:type="dcterms:W3CDTF">2013-01-01T08:33:38Z</dcterms:created>
  <dcterms:modified xsi:type="dcterms:W3CDTF">2014-03-24T14:11:26Z</dcterms:modified>
</cp:coreProperties>
</file>