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6" r:id="rId3"/>
    <p:sldId id="267" r:id="rId4"/>
    <p:sldId id="262" r:id="rId5"/>
    <p:sldId id="264" r:id="rId6"/>
    <p:sldId id="265" r:id="rId7"/>
    <p:sldId id="268" r:id="rId8"/>
    <p:sldId id="257" r:id="rId9"/>
    <p:sldId id="258" r:id="rId10"/>
    <p:sldId id="259" r:id="rId11"/>
    <p:sldId id="260" r:id="rId12"/>
    <p:sldId id="26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6C4BE5-7A9E-406F-B8F5-1816ECAF1BEC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0CDEE-037F-44B5-9255-FCE2F9F2D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296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0CDEE-037F-44B5-9255-FCE2F9F2D6A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307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0800000" flipV="1">
            <a:off x="817580" y="620688"/>
            <a:ext cx="7175351" cy="4032447"/>
          </a:xfrm>
        </p:spPr>
        <p:txBody>
          <a:bodyPr/>
          <a:lstStyle/>
          <a:p>
            <a:r>
              <a:rPr lang="ru-RU" smtClean="0"/>
              <a:t>Права полномочия</a:t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главы госудаства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267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8856984" cy="662473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400" dirty="0" smtClean="0"/>
              <a:t>Последняя Конституция в РФ была принята:</a:t>
            </a:r>
          </a:p>
          <a:p>
            <a:pPr marL="45720" indent="0">
              <a:buNone/>
            </a:pPr>
            <a:r>
              <a:rPr lang="ru-RU" sz="2400" dirty="0" smtClean="0"/>
              <a:t>1) Парламентом</a:t>
            </a:r>
          </a:p>
          <a:p>
            <a:pPr marL="4572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2) Президентом</a:t>
            </a:r>
          </a:p>
          <a:p>
            <a:pPr marL="4572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3) На референдуме</a:t>
            </a:r>
          </a:p>
          <a:p>
            <a:pPr marL="4572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4) На съезде народных депутатов</a:t>
            </a:r>
          </a:p>
          <a:p>
            <a:pPr marL="45720" indent="0">
              <a:buNone/>
            </a:pPr>
            <a:endParaRPr lang="ru-RU" sz="2400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tx1"/>
                </a:solidFill>
              </a:rPr>
              <a:t>Высшим  представительным органом власти в РФ является:</a:t>
            </a:r>
          </a:p>
          <a:p>
            <a:pPr marL="4572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1) Федеральное собрание</a:t>
            </a:r>
          </a:p>
          <a:p>
            <a:pPr marL="4572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2) Правительство</a:t>
            </a:r>
          </a:p>
          <a:p>
            <a:pPr marL="4572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3)Верховный суд</a:t>
            </a:r>
          </a:p>
          <a:p>
            <a:pPr marL="4572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4) Президент</a:t>
            </a:r>
          </a:p>
          <a:p>
            <a:pPr marL="45720" indent="0">
              <a:buNone/>
            </a:pPr>
            <a:endParaRPr lang="ru-RU" sz="2400" dirty="0" smtClean="0"/>
          </a:p>
          <a:p>
            <a:pPr marL="45720" indent="0">
              <a:buNone/>
            </a:pPr>
            <a:endParaRPr lang="ru-RU" sz="2400" dirty="0" smtClean="0"/>
          </a:p>
          <a:p>
            <a:pPr marL="4572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4246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712968" cy="648072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400" dirty="0" smtClean="0"/>
              <a:t> Правительство РФ:</a:t>
            </a:r>
          </a:p>
          <a:p>
            <a:pPr marL="45720" indent="0">
              <a:buNone/>
            </a:pPr>
            <a:r>
              <a:rPr lang="ru-RU" sz="2400" dirty="0" smtClean="0"/>
              <a:t>1) Разрабатывает федеральный бюджет</a:t>
            </a:r>
          </a:p>
          <a:p>
            <a:pPr marL="45720" indent="0">
              <a:buNone/>
            </a:pPr>
            <a:r>
              <a:rPr lang="ru-RU" sz="2400" dirty="0" smtClean="0"/>
              <a:t>2) Решает вопросы гражданства РФ</a:t>
            </a:r>
          </a:p>
          <a:p>
            <a:pPr marL="45720" indent="0">
              <a:buNone/>
            </a:pPr>
            <a:r>
              <a:rPr lang="ru-RU" sz="2400" dirty="0" smtClean="0"/>
              <a:t>3) Принимает федеральные законы</a:t>
            </a:r>
          </a:p>
          <a:p>
            <a:pPr marL="45720" indent="0">
              <a:buNone/>
            </a:pPr>
            <a:r>
              <a:rPr lang="ru-RU" sz="2400" dirty="0" smtClean="0"/>
              <a:t>4) Определяет основные направления внутренней и внешней политики</a:t>
            </a:r>
          </a:p>
          <a:p>
            <a:pPr marL="45720" indent="0">
              <a:buNone/>
            </a:pPr>
            <a:endParaRPr lang="ru-RU" sz="2400" dirty="0"/>
          </a:p>
          <a:p>
            <a:pPr>
              <a:buFont typeface="Wingdings" pitchFamily="2" charset="2"/>
              <a:buChar char="§"/>
            </a:pPr>
            <a:r>
              <a:rPr lang="ru-RU" sz="2400" dirty="0" smtClean="0"/>
              <a:t>Президент РФ имеет право издавать:</a:t>
            </a:r>
          </a:p>
          <a:p>
            <a:pPr marL="45720" indent="0">
              <a:buNone/>
            </a:pPr>
            <a:r>
              <a:rPr lang="ru-RU" sz="2400" dirty="0" smtClean="0"/>
              <a:t>1)Законы</a:t>
            </a:r>
          </a:p>
          <a:p>
            <a:pPr marL="45720" indent="0">
              <a:buNone/>
            </a:pPr>
            <a:r>
              <a:rPr lang="ru-RU" sz="2400" dirty="0" smtClean="0"/>
              <a:t>2)Указы</a:t>
            </a:r>
          </a:p>
          <a:p>
            <a:pPr marL="45720" indent="0">
              <a:buNone/>
            </a:pPr>
            <a:r>
              <a:rPr lang="ru-RU" sz="2400" dirty="0" smtClean="0"/>
              <a:t>3)Постановления</a:t>
            </a:r>
          </a:p>
          <a:p>
            <a:pPr marL="45720" indent="0">
              <a:buNone/>
            </a:pPr>
            <a:r>
              <a:rPr lang="ru-RU" sz="2400" dirty="0" smtClean="0"/>
              <a:t>4) Конституцию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4745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9474" y="211596"/>
            <a:ext cx="9036496" cy="662473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400" dirty="0" smtClean="0"/>
              <a:t>Согласно Конституции РФ президент РФ имеет право  председательствовать  на заседаниях:</a:t>
            </a:r>
          </a:p>
          <a:p>
            <a:pPr marL="45720" indent="0">
              <a:buNone/>
            </a:pPr>
            <a:r>
              <a:rPr lang="ru-RU" sz="2400" dirty="0" smtClean="0"/>
              <a:t>1) Государственной Думы</a:t>
            </a:r>
          </a:p>
          <a:p>
            <a:pPr marL="45720" indent="0">
              <a:buNone/>
            </a:pPr>
            <a:r>
              <a:rPr lang="ru-RU" sz="2400" dirty="0" smtClean="0"/>
              <a:t>2) Совета Федерации</a:t>
            </a:r>
          </a:p>
          <a:p>
            <a:pPr marL="45720" indent="0">
              <a:buNone/>
            </a:pPr>
            <a:r>
              <a:rPr lang="ru-RU" sz="2400" dirty="0" smtClean="0"/>
              <a:t>3) Правительства</a:t>
            </a:r>
          </a:p>
          <a:p>
            <a:pPr marL="45720" indent="0">
              <a:buNone/>
            </a:pPr>
            <a:r>
              <a:rPr lang="ru-RU" sz="2400" dirty="0" smtClean="0"/>
              <a:t>4) Конституционного суда</a:t>
            </a:r>
          </a:p>
          <a:p>
            <a:pPr marL="45720" indent="0">
              <a:buNone/>
            </a:pPr>
            <a:endParaRPr lang="ru-RU" sz="2400" dirty="0"/>
          </a:p>
          <a:p>
            <a:pPr>
              <a:buFont typeface="Wingdings" pitchFamily="2" charset="2"/>
              <a:buChar char="§"/>
            </a:pPr>
            <a:r>
              <a:rPr lang="ru-RU" sz="2400" dirty="0" smtClean="0"/>
              <a:t>Высшей ценностью согласно Конституции РФ является:</a:t>
            </a:r>
          </a:p>
          <a:p>
            <a:pPr marL="45720" indent="0">
              <a:buNone/>
            </a:pPr>
            <a:r>
              <a:rPr lang="ru-RU" sz="2400" dirty="0" smtClean="0"/>
              <a:t>1) Верховенство закона</a:t>
            </a:r>
          </a:p>
          <a:p>
            <a:pPr marL="45720" indent="0">
              <a:buNone/>
            </a:pPr>
            <a:r>
              <a:rPr lang="ru-RU" sz="2400" dirty="0" smtClean="0"/>
              <a:t>2) Интересы государства</a:t>
            </a:r>
          </a:p>
          <a:p>
            <a:pPr marL="45720" indent="0">
              <a:buNone/>
            </a:pPr>
            <a:r>
              <a:rPr lang="ru-RU" sz="2400" dirty="0" smtClean="0"/>
              <a:t>3) Права и свободы человека</a:t>
            </a:r>
          </a:p>
          <a:p>
            <a:pPr marL="45720" indent="0">
              <a:buNone/>
            </a:pPr>
            <a:r>
              <a:rPr lang="ru-RU" sz="2400" dirty="0" smtClean="0"/>
              <a:t>4) Нерушимость государственных границ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1259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908720"/>
            <a:ext cx="3366120" cy="2524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251520" y="188640"/>
            <a:ext cx="8784976" cy="6408712"/>
          </a:xfrm>
        </p:spPr>
        <p:txBody>
          <a:bodyPr>
            <a:normAutofit/>
          </a:bodyPr>
          <a:lstStyle/>
          <a:p>
            <a:endParaRPr lang="ru-RU" sz="2500" b="1" dirty="0" smtClean="0">
              <a:solidFill>
                <a:srgbClr val="FF0000"/>
              </a:solidFill>
            </a:endParaRPr>
          </a:p>
          <a:p>
            <a:endParaRPr lang="ru-RU" sz="2500" b="1" dirty="0">
              <a:solidFill>
                <a:srgbClr val="FF0000"/>
              </a:solidFill>
            </a:endParaRPr>
          </a:p>
          <a:p>
            <a:r>
              <a:rPr lang="ru-RU" sz="2500" b="1" dirty="0" smtClean="0">
                <a:solidFill>
                  <a:srgbClr val="FF0000"/>
                </a:solidFill>
              </a:rPr>
              <a:t>                                                </a:t>
            </a:r>
          </a:p>
          <a:p>
            <a:endParaRPr lang="ru-RU" sz="2500" b="1" dirty="0">
              <a:solidFill>
                <a:srgbClr val="FF0000"/>
              </a:solidFill>
            </a:endParaRPr>
          </a:p>
          <a:p>
            <a:endParaRPr lang="ru-RU" sz="2500" b="1" dirty="0" smtClean="0">
              <a:solidFill>
                <a:srgbClr val="FF0000"/>
              </a:solidFill>
            </a:endParaRPr>
          </a:p>
          <a:p>
            <a:endParaRPr lang="ru-RU" sz="2500" b="1" dirty="0">
              <a:solidFill>
                <a:srgbClr val="FF0000"/>
              </a:solidFill>
            </a:endParaRPr>
          </a:p>
          <a:p>
            <a:endParaRPr lang="ru-RU" sz="2500" b="1" dirty="0" smtClean="0">
              <a:solidFill>
                <a:srgbClr val="FF0000"/>
              </a:solidFill>
            </a:endParaRPr>
          </a:p>
          <a:p>
            <a:endParaRPr lang="ru-RU" sz="2500" b="1" dirty="0">
              <a:solidFill>
                <a:srgbClr val="FF0000"/>
              </a:solidFill>
            </a:endParaRPr>
          </a:p>
          <a:p>
            <a:endParaRPr lang="ru-RU" sz="2500" b="1" dirty="0" smtClean="0">
              <a:solidFill>
                <a:srgbClr val="FF0000"/>
              </a:solidFill>
            </a:endParaRPr>
          </a:p>
          <a:p>
            <a:endParaRPr lang="ru-RU" sz="2500" b="1" dirty="0">
              <a:solidFill>
                <a:srgbClr val="FF0000"/>
              </a:solidFill>
            </a:endParaRPr>
          </a:p>
          <a:p>
            <a:r>
              <a:rPr lang="ru-RU" sz="2500" b="1" dirty="0" smtClean="0">
                <a:solidFill>
                  <a:srgbClr val="FF0000"/>
                </a:solidFill>
              </a:rPr>
              <a:t>корона </a:t>
            </a:r>
            <a:r>
              <a:rPr lang="ru-RU" sz="2500" b="1" dirty="0">
                <a:solidFill>
                  <a:srgbClr val="FF0000"/>
                </a:solidFill>
              </a:rPr>
              <a:t>- это не власть, а только символ власти, который подобает лишь тому, кто эту власть уже имеет.</a:t>
            </a:r>
          </a:p>
          <a:p>
            <a:pPr marL="4572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1027" name="Picture 3" descr="C:\Users\ольга\Documents\презентации к уроку\Тамплиеры\c3kv98eg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311"/>
            <a:ext cx="2932657" cy="355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5820"/>
            <a:ext cx="3735015" cy="238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924944"/>
            <a:ext cx="2678015" cy="2086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7558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88640"/>
            <a:ext cx="8568952" cy="6408712"/>
          </a:xfrm>
        </p:spPr>
        <p:txBody>
          <a:bodyPr>
            <a:normAutofit/>
          </a:bodyPr>
          <a:lstStyle/>
          <a:p>
            <a:pPr algn="ctr"/>
            <a:r>
              <a:rPr lang="ru-RU" sz="3200" b="1" u="sng" dirty="0" smtClean="0"/>
              <a:t>ВОПРОСЫ ДЛЯ АНАЛИЗА ДОКУМЕНТА</a:t>
            </a:r>
          </a:p>
          <a:p>
            <a:pPr algn="ctr"/>
            <a:endParaRPr lang="ru-RU" sz="4000" b="1" u="sng" dirty="0"/>
          </a:p>
          <a:p>
            <a:pPr algn="just"/>
            <a:r>
              <a:rPr lang="ru-RU" sz="4000" dirty="0" smtClean="0"/>
              <a:t>Какие возможности гарантирует основной закон государства своим гражданам?</a:t>
            </a:r>
          </a:p>
          <a:p>
            <a:pPr algn="just"/>
            <a:endParaRPr lang="ru-RU" sz="4000" dirty="0"/>
          </a:p>
          <a:p>
            <a:pPr algn="just"/>
            <a:r>
              <a:rPr lang="ru-RU" sz="4000" dirty="0" smtClean="0"/>
              <a:t>Какие функции и полномочия главы государства закреплены в  законе?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778979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42152667"/>
              </p:ext>
            </p:extLst>
          </p:nvPr>
        </p:nvGraphicFramePr>
        <p:xfrm>
          <a:off x="-1" y="-675456"/>
          <a:ext cx="9041425" cy="741682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45816"/>
                <a:gridCol w="1998902"/>
                <a:gridCol w="1445451"/>
                <a:gridCol w="1055876"/>
                <a:gridCol w="1250663"/>
                <a:gridCol w="1250663"/>
                <a:gridCol w="1394054"/>
              </a:tblGrid>
              <a:tr h="139811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Права и полномочия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Император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всерос-сийский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Прези-дент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РФ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Прези-дент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США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Прези-дент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ФРГ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Король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Испании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9978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1906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1993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1789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1949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1978</a:t>
                      </a:r>
                      <a:endParaRPr lang="ru-RU" dirty="0"/>
                    </a:p>
                  </a:txBody>
                  <a:tcPr/>
                </a:tc>
              </a:tr>
              <a:tr h="69004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Неприкосновен-ность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</a:tr>
              <a:tr h="69004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Законодательная инициатива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98577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Право вето в отношении законов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98577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назначение  членов правительства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128150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Принятие решения</a:t>
                      </a:r>
                      <a:r>
                        <a:rPr lang="ru-RU" baseline="0" dirty="0" smtClean="0"/>
                        <a:t> об отставке правительства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98577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Издание</a:t>
                      </a:r>
                      <a:r>
                        <a:rPr lang="ru-RU" baseline="0" dirty="0" smtClean="0"/>
                        <a:t>  обязательных указов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521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99357358"/>
              </p:ext>
            </p:extLst>
          </p:nvPr>
        </p:nvGraphicFramePr>
        <p:xfrm>
          <a:off x="-1" y="-675456"/>
          <a:ext cx="9041425" cy="714904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45816"/>
                <a:gridCol w="1998902"/>
                <a:gridCol w="1445451"/>
                <a:gridCol w="1055876"/>
                <a:gridCol w="1250663"/>
                <a:gridCol w="1250663"/>
                <a:gridCol w="1394054"/>
              </a:tblGrid>
              <a:tr h="12968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Права и полномочия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Император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всерос-сийский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Прези-дент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РФ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Прези-дент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США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Прези-дент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ФРГ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Король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Испании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929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1906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1993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1789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1949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1978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Роспуск</a:t>
                      </a:r>
                      <a:r>
                        <a:rPr lang="ru-RU" baseline="0" dirty="0" smtClean="0"/>
                        <a:t> нижней палаты парламента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Руководство внешней политикой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Верховное</a:t>
                      </a:r>
                      <a:r>
                        <a:rPr lang="ru-RU" baseline="0" dirty="0" smtClean="0"/>
                        <a:t> командование ВС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Объявление войны и мира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Введение</a:t>
                      </a:r>
                      <a:r>
                        <a:rPr lang="ru-RU" baseline="0" dirty="0" smtClean="0"/>
                        <a:t> военного и чрезвычайного положения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Заключение международных</a:t>
                      </a:r>
                      <a:r>
                        <a:rPr lang="ru-RU" baseline="0" dirty="0" smtClean="0"/>
                        <a:t> договоров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300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43678683"/>
              </p:ext>
            </p:extLst>
          </p:nvPr>
        </p:nvGraphicFramePr>
        <p:xfrm>
          <a:off x="-1" y="-675456"/>
          <a:ext cx="9041425" cy="741682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45816"/>
                <a:gridCol w="1998902"/>
                <a:gridCol w="1445451"/>
                <a:gridCol w="1055876"/>
                <a:gridCol w="1250663"/>
                <a:gridCol w="1250663"/>
                <a:gridCol w="1394054"/>
              </a:tblGrid>
              <a:tr h="165905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Права и полномочия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Император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всерос-сийский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Прези-дент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РФ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Прези-дент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США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Прези-дент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ФРГ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Король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Испании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7439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1906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1993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1789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1949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1978</a:t>
                      </a:r>
                      <a:endParaRPr lang="ru-RU" dirty="0"/>
                    </a:p>
                  </a:txBody>
                  <a:tcPr/>
                </a:tc>
              </a:tr>
              <a:tr h="152067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Назначение</a:t>
                      </a:r>
                      <a:r>
                        <a:rPr lang="ru-RU" baseline="0" dirty="0" smtClean="0"/>
                        <a:t> на высшие военные и гражданские должности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116975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Награждение</a:t>
                      </a:r>
                      <a:r>
                        <a:rPr lang="ru-RU" baseline="0" dirty="0" smtClean="0"/>
                        <a:t> государственными наградами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47439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помилование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116975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Денежная эмиссия и чеканка монеты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474399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474399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099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332656"/>
            <a:ext cx="8568952" cy="612068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РЕФЛЕКСИЯ</a:t>
            </a:r>
          </a:p>
          <a:p>
            <a:pPr algn="ctr"/>
            <a:endParaRPr lang="ru-RU" sz="3200" b="1" dirty="0"/>
          </a:p>
          <a:p>
            <a:pPr algn="just"/>
            <a:r>
              <a:rPr lang="ru-RU" sz="3200" b="1" dirty="0" smtClean="0"/>
              <a:t>С какими новыми знаниями вы уходите с урока?</a:t>
            </a:r>
          </a:p>
          <a:p>
            <a:pPr algn="just"/>
            <a:endParaRPr lang="ru-RU" sz="3200" b="1" dirty="0" smtClean="0"/>
          </a:p>
          <a:p>
            <a:pPr algn="just"/>
            <a:r>
              <a:rPr lang="ru-RU" sz="3200" b="1" dirty="0" smtClean="0"/>
              <a:t>Что было для вас новым, что, возможно, удивило?</a:t>
            </a:r>
          </a:p>
          <a:p>
            <a:pPr algn="just"/>
            <a:endParaRPr lang="ru-RU" sz="3200" b="1" dirty="0" smtClean="0"/>
          </a:p>
          <a:p>
            <a:pPr algn="just"/>
            <a:r>
              <a:rPr lang="ru-RU" sz="3200" b="1" dirty="0" smtClean="0"/>
              <a:t>Что понравилось, а что не понравилось на уроке?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393757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88640"/>
            <a:ext cx="8109520" cy="633670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Конституционное право</a:t>
            </a:r>
          </a:p>
          <a:p>
            <a:pPr algn="just"/>
            <a:r>
              <a:rPr lang="ru-RU" sz="2400" dirty="0" smtClean="0"/>
              <a:t>Конституция- это</a:t>
            </a:r>
          </a:p>
          <a:p>
            <a:pPr marL="45720" indent="0" algn="just">
              <a:buNone/>
            </a:pPr>
            <a:r>
              <a:rPr lang="ru-RU" sz="2400" dirty="0" smtClean="0"/>
              <a:t>1)кодекс, содержащий все законы страны</a:t>
            </a:r>
          </a:p>
          <a:p>
            <a:pPr marL="45720" indent="0" algn="just">
              <a:buNone/>
            </a:pPr>
            <a:r>
              <a:rPr lang="ru-RU" sz="2400" dirty="0" smtClean="0"/>
              <a:t>2)Доктрина внешней политики государства</a:t>
            </a:r>
          </a:p>
          <a:p>
            <a:pPr marL="45720" indent="0" algn="just">
              <a:buNone/>
            </a:pPr>
            <a:r>
              <a:rPr lang="ru-RU" sz="2400" dirty="0" smtClean="0"/>
              <a:t>3)Основной закон государства</a:t>
            </a:r>
          </a:p>
          <a:p>
            <a:pPr marL="45720" indent="0" algn="just">
              <a:buNone/>
            </a:pPr>
            <a:r>
              <a:rPr lang="ru-RU" sz="2400" dirty="0" smtClean="0"/>
              <a:t>4)Сборник программ парламентских партий</a:t>
            </a:r>
          </a:p>
          <a:p>
            <a:pPr marL="45720" indent="0" algn="just">
              <a:buNone/>
            </a:pPr>
            <a:endParaRPr lang="ru-RU" sz="2400" dirty="0" smtClean="0"/>
          </a:p>
          <a:p>
            <a:pPr lvl="0">
              <a:buClr>
                <a:srgbClr val="F14124">
                  <a:lumMod val="75000"/>
                </a:srgbClr>
              </a:buClr>
            </a:pP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Законодательная власть в РФ осуществляется:</a:t>
            </a: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1)Федеральным собранием РФ</a:t>
            </a: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2)Правительством РФ</a:t>
            </a: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3)Министрами РФ </a:t>
            </a: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4)Президентом РФ</a:t>
            </a:r>
          </a:p>
          <a:p>
            <a:pPr algn="ctr"/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985425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88640"/>
            <a:ext cx="8712968" cy="6408712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ru-RU" sz="2400" dirty="0" smtClean="0"/>
              <a:t>Способы и формы взаимодействия центральных и местных органов государственной власти отражены:</a:t>
            </a:r>
          </a:p>
          <a:p>
            <a:pPr marL="45720" indent="0">
              <a:buNone/>
            </a:pPr>
            <a:endParaRPr lang="ru-RU" sz="2400" dirty="0" smtClean="0"/>
          </a:p>
          <a:p>
            <a:pPr marL="45720" indent="0">
              <a:buNone/>
            </a:pPr>
            <a:r>
              <a:rPr lang="ru-RU" sz="2400" dirty="0" smtClean="0"/>
              <a:t>1)Форме правления       </a:t>
            </a:r>
          </a:p>
          <a:p>
            <a:pPr marL="45720" indent="0">
              <a:buNone/>
            </a:pPr>
            <a:r>
              <a:rPr lang="ru-RU" sz="2400" dirty="0" smtClean="0"/>
              <a:t>2) признаках государства</a:t>
            </a:r>
          </a:p>
          <a:p>
            <a:pPr marL="45720" indent="0">
              <a:buNone/>
            </a:pPr>
            <a:r>
              <a:rPr lang="ru-RU" sz="2400" dirty="0" smtClean="0"/>
              <a:t>3)Политическом режиме </a:t>
            </a:r>
          </a:p>
          <a:p>
            <a:pPr marL="45720" indent="0">
              <a:buNone/>
            </a:pPr>
            <a:r>
              <a:rPr lang="ru-RU" sz="2400" dirty="0" smtClean="0"/>
              <a:t>4)территориально-государственном  устройстве</a:t>
            </a:r>
          </a:p>
          <a:p>
            <a:pPr marL="45720" indent="0">
              <a:buNone/>
            </a:pPr>
            <a:endParaRPr lang="ru-RU" sz="2400" dirty="0" smtClean="0"/>
          </a:p>
          <a:p>
            <a:pPr>
              <a:buFont typeface="Wingdings" pitchFamily="2" charset="2"/>
              <a:buChar char="§"/>
            </a:pPr>
            <a:r>
              <a:rPr lang="ru-RU" sz="2400" dirty="0" smtClean="0"/>
              <a:t>Сколько Конституций насчитывается в истории нашего государства:</a:t>
            </a:r>
          </a:p>
          <a:p>
            <a:pPr marL="45720" indent="0">
              <a:buNone/>
            </a:pPr>
            <a:r>
              <a:rPr lang="ru-RU" sz="2400" dirty="0" smtClean="0"/>
              <a:t>1)7</a:t>
            </a:r>
          </a:p>
          <a:p>
            <a:pPr marL="45720" indent="0">
              <a:buNone/>
            </a:pPr>
            <a:r>
              <a:rPr lang="ru-RU" sz="2400" dirty="0" smtClean="0"/>
              <a:t>2)3</a:t>
            </a:r>
          </a:p>
          <a:p>
            <a:pPr marL="45720" indent="0">
              <a:buNone/>
            </a:pPr>
            <a:r>
              <a:rPr lang="ru-RU" sz="2400" dirty="0" smtClean="0"/>
              <a:t>3)5</a:t>
            </a:r>
          </a:p>
          <a:p>
            <a:pPr marL="45720" indent="0">
              <a:buNone/>
            </a:pPr>
            <a:r>
              <a:rPr lang="ru-RU" sz="2400" dirty="0" smtClean="0"/>
              <a:t>4)1</a:t>
            </a:r>
          </a:p>
          <a:p>
            <a:pPr marL="45720" indent="0">
              <a:buNone/>
            </a:pPr>
            <a:endParaRPr lang="ru-RU" sz="2400" dirty="0" smtClean="0"/>
          </a:p>
          <a:p>
            <a:pPr marL="502920" indent="-457200">
              <a:buAutoNum type="arabicParenR"/>
            </a:pPr>
            <a:endParaRPr lang="ru-RU" sz="2400" dirty="0" smtClean="0"/>
          </a:p>
          <a:p>
            <a:pPr marL="45720" indent="0">
              <a:buNone/>
            </a:pPr>
            <a:endParaRPr lang="ru-RU" sz="2400" dirty="0"/>
          </a:p>
          <a:p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117635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</TotalTime>
  <Words>416</Words>
  <Application>Microsoft Office PowerPoint</Application>
  <PresentationFormat>Экран (4:3)</PresentationFormat>
  <Paragraphs>154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Права полномочия  главы госудаства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Права полномочия  главы госудаства</dc:title>
  <dc:creator>ольга</dc:creator>
  <cp:lastModifiedBy>ольга</cp:lastModifiedBy>
  <cp:revision>19</cp:revision>
  <dcterms:created xsi:type="dcterms:W3CDTF">2011-12-11T10:45:26Z</dcterms:created>
  <dcterms:modified xsi:type="dcterms:W3CDTF">2011-12-19T15:39:28Z</dcterms:modified>
</cp:coreProperties>
</file>